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96" r:id="rId5"/>
    <p:sldId id="297" r:id="rId6"/>
    <p:sldId id="273" r:id="rId7"/>
    <p:sldId id="274" r:id="rId8"/>
    <p:sldId id="258" r:id="rId9"/>
    <p:sldId id="259" r:id="rId10"/>
    <p:sldId id="298" r:id="rId11"/>
    <p:sldId id="260" r:id="rId12"/>
    <p:sldId id="299" r:id="rId13"/>
    <p:sldId id="300" r:id="rId14"/>
    <p:sldId id="301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5" r:id="rId24"/>
    <p:sldId id="276" r:id="rId25"/>
    <p:sldId id="302" r:id="rId26"/>
    <p:sldId id="303" r:id="rId27"/>
    <p:sldId id="305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21" r:id="rId40"/>
    <p:sldId id="304" r:id="rId41"/>
    <p:sldId id="277" r:id="rId42"/>
    <p:sldId id="278" r:id="rId43"/>
    <p:sldId id="279" r:id="rId44"/>
    <p:sldId id="280" r:id="rId45"/>
    <p:sldId id="281" r:id="rId46"/>
    <p:sldId id="282" r:id="rId47"/>
    <p:sldId id="283" r:id="rId48"/>
    <p:sldId id="284" r:id="rId49"/>
    <p:sldId id="285" r:id="rId50"/>
    <p:sldId id="286" r:id="rId51"/>
    <p:sldId id="287" r:id="rId52"/>
    <p:sldId id="288" r:id="rId53"/>
    <p:sldId id="289" r:id="rId54"/>
    <p:sldId id="290" r:id="rId55"/>
    <p:sldId id="291" r:id="rId56"/>
    <p:sldId id="292" r:id="rId57"/>
    <p:sldId id="293" r:id="rId58"/>
    <p:sldId id="294" r:id="rId59"/>
    <p:sldId id="295" r:id="rId60"/>
    <p:sldId id="322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C9A"/>
    <a:srgbClr val="F4F0C2"/>
    <a:srgbClr val="F0E5A2"/>
    <a:srgbClr val="EFEAA3"/>
    <a:srgbClr val="FFFFFF"/>
    <a:srgbClr val="F5F5F5"/>
    <a:srgbClr val="585858"/>
    <a:srgbClr val="848484"/>
    <a:srgbClr val="8E0000"/>
    <a:srgbClr val="1313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2%20&#1084;&#1080;&#1085;&#1091;&#1090;&#1099;%20&#1086;&#1073;&#1088;&#1072;&#1090;&#1082;&#1072;.mp4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2%20&#1084;&#1080;&#1085;&#1091;&#1090;&#1099;%20&#1086;&#1073;&#1088;&#1072;&#1090;&#1082;&#1072;.mp4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2%20&#1084;&#1080;&#1085;&#1091;&#1090;&#1099;%20&#1086;&#1073;&#1088;&#1072;&#1090;&#1082;&#1072;.mp4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38.xml"/><Relationship Id="rId3" Type="http://schemas.openxmlformats.org/officeDocument/2006/relationships/slide" Target="slide28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5" Type="http://schemas.openxmlformats.org/officeDocument/2006/relationships/slide" Target="slide4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slide" Target="slide3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50.xml"/><Relationship Id="rId18" Type="http://schemas.openxmlformats.org/officeDocument/2006/relationships/slide" Target="slide59.xml"/><Relationship Id="rId3" Type="http://schemas.openxmlformats.org/officeDocument/2006/relationships/slide" Target="slide42.xml"/><Relationship Id="rId7" Type="http://schemas.openxmlformats.org/officeDocument/2006/relationships/slide" Target="slide54.xml"/><Relationship Id="rId12" Type="http://schemas.openxmlformats.org/officeDocument/2006/relationships/slide" Target="slide47.xml"/><Relationship Id="rId17" Type="http://schemas.openxmlformats.org/officeDocument/2006/relationships/slide" Target="slide58.xml"/><Relationship Id="rId2" Type="http://schemas.openxmlformats.org/officeDocument/2006/relationships/image" Target="../media/image1.jpeg"/><Relationship Id="rId16" Type="http://schemas.openxmlformats.org/officeDocument/2006/relationships/slide" Target="slide51.xml"/><Relationship Id="rId20" Type="http://schemas.openxmlformats.org/officeDocument/2006/relationships/slide" Target="slide5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9.xml"/><Relationship Id="rId11" Type="http://schemas.openxmlformats.org/officeDocument/2006/relationships/slide" Target="slide45.xml"/><Relationship Id="rId5" Type="http://schemas.openxmlformats.org/officeDocument/2006/relationships/slide" Target="slide48.xml"/><Relationship Id="rId15" Type="http://schemas.openxmlformats.org/officeDocument/2006/relationships/slide" Target="slide53.xml"/><Relationship Id="rId10" Type="http://schemas.openxmlformats.org/officeDocument/2006/relationships/slide" Target="slide44.xml"/><Relationship Id="rId19" Type="http://schemas.openxmlformats.org/officeDocument/2006/relationships/slide" Target="slide56.xml"/><Relationship Id="rId4" Type="http://schemas.openxmlformats.org/officeDocument/2006/relationships/slide" Target="slide43.xml"/><Relationship Id="rId9" Type="http://schemas.openxmlformats.org/officeDocument/2006/relationships/slide" Target="slide46.xml"/><Relationship Id="rId14" Type="http://schemas.openxmlformats.org/officeDocument/2006/relationships/slide" Target="slide5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30%20&#1089;&#1077;&#1082;&#1091;&#1085;&#1076;.mp4" TargetMode="External"/><Relationship Id="rId6" Type="http://schemas.openxmlformats.org/officeDocument/2006/relationships/slide" Target="slide41.xml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5ac3b25f2b27bee2f2d913bb1bbdade5.png"/>
          <p:cNvPicPr>
            <a:picLocks noChangeAspect="1"/>
          </p:cNvPicPr>
          <p:nvPr/>
        </p:nvPicPr>
        <p:blipFill>
          <a:blip r:embed="rId3" cstate="print">
            <a:grayscl/>
            <a:lum bright="10000"/>
          </a:blip>
          <a:srcRect l="4557" t="6192" r="10537" b="9651"/>
          <a:stretch>
            <a:fillRect/>
          </a:stretch>
        </p:blipFill>
        <p:spPr>
          <a:xfrm>
            <a:off x="899592" y="388437"/>
            <a:ext cx="7272808" cy="6441166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2420888"/>
            <a:ext cx="4752528" cy="2376264"/>
          </a:xfrm>
        </p:spPr>
        <p:txBody>
          <a:bodyPr>
            <a:noAutofit/>
          </a:bodyPr>
          <a:lstStyle/>
          <a:p>
            <a:r>
              <a:rPr lang="ru-RU" sz="4600" b="1" dirty="0" smtClean="0">
                <a:solidFill>
                  <a:schemeClr val="tx1"/>
                </a:solidFill>
                <a:latin typeface="Bahnschrift Light SemiCondensed" pitchFamily="34" charset="0"/>
              </a:rPr>
              <a:t>интеллектуальная игра</a:t>
            </a:r>
          </a:p>
          <a:p>
            <a:r>
              <a:rPr lang="ru-RU" sz="4600" b="1" dirty="0" smtClean="0">
                <a:solidFill>
                  <a:schemeClr val="tx1"/>
                </a:solidFill>
                <a:latin typeface="Bahnschrift Light SemiCondensed" pitchFamily="34" charset="0"/>
              </a:rPr>
              <a:t>«САМЫЙ УМНЫЙ»</a:t>
            </a:r>
            <a:endParaRPr lang="ru-RU" sz="4600" b="1" dirty="0">
              <a:solidFill>
                <a:schemeClr val="tx1"/>
              </a:solidFill>
              <a:latin typeface="Bahnschrift Light SemiCondensed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1628800"/>
            <a:ext cx="3960440" cy="1080120"/>
          </a:xfrm>
        </p:spPr>
        <p:txBody>
          <a:bodyPr>
            <a:normAutofit/>
          </a:bodyPr>
          <a:lstStyle/>
          <a:p>
            <a:r>
              <a:rPr lang="ru-RU" sz="40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ПОЛУФИНАЛ</a:t>
            </a:r>
            <a:endParaRPr lang="ru-RU" sz="40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260648"/>
            <a:ext cx="7632848" cy="707886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Bahnschrift Light SemiCondensed" pitchFamily="34" charset="0"/>
              </a:rPr>
              <a:t> РАУНД  1.  РАЗМИНКА «РАСТЕНИЯ»</a:t>
            </a:r>
            <a:endParaRPr lang="ru-RU" sz="4000" b="1" dirty="0">
              <a:latin typeface="Bahnschrift Light Semi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96136" y="1700808"/>
            <a:ext cx="2304256" cy="360040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3789040"/>
            <a:ext cx="2664296" cy="432048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563888" y="4941168"/>
            <a:ext cx="2088232" cy="432048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732240" y="2276872"/>
            <a:ext cx="1512168" cy="360040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39552" y="1484784"/>
            <a:ext cx="8136904" cy="3970318"/>
          </a:xfrm>
          <a:prstGeom prst="rect">
            <a:avLst/>
          </a:prstGeom>
          <a:solidFill>
            <a:schemeClr val="tx1">
              <a:lumMod val="75000"/>
              <a:lumOff val="2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Вам будет представлено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три задания</a:t>
            </a:r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.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В каждом из них зашифровано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4 слова </a:t>
            </a:r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(буквы перепутаны местами).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Вам необходимо расшифровать слова и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найти лишнее</a:t>
            </a:r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. Ответ записать в бланк.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Время на выполнение одного задания – </a:t>
            </a:r>
          </a:p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2 минуты</a:t>
            </a:r>
            <a:endParaRPr lang="ru-RU" sz="3600" b="1" dirty="0">
              <a:solidFill>
                <a:schemeClr val="bg1"/>
              </a:solidFill>
              <a:latin typeface="Bahnschrift Light Semi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37d9c07a8e16f5c8202d3316b3b119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53207">
            <a:off x="237049" y="-165667"/>
            <a:ext cx="8439390" cy="69127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24128" y="692696"/>
            <a:ext cx="2304256" cy="64633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ru-RU" sz="36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ЗАДАНИЕ  1</a:t>
            </a:r>
            <a:endParaRPr lang="ru-RU" sz="36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5816" y="1772816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уткаапс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87824" y="2708920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корьвом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87824" y="3645024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кялобо</a:t>
            </a:r>
            <a:endParaRPr lang="ru-RU" sz="4800" b="1" dirty="0" smtClean="0">
              <a:latin typeface="Bahnschrift Light SemiCondense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4581128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жлаканаб</a:t>
            </a:r>
            <a:endParaRPr lang="ru-RU" sz="4800" b="1" dirty="0" smtClean="0">
              <a:latin typeface="Bahnschrift Light SemiCondense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692696"/>
            <a:ext cx="2304256" cy="64633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ru-RU" sz="36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РАУНД  1</a:t>
            </a:r>
            <a:endParaRPr lang="ru-RU" sz="36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pic>
        <p:nvPicPr>
          <p:cNvPr id="18" name="2 минуты обратк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5733256"/>
            <a:ext cx="1619671" cy="1124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37d9c07a8e16f5c8202d3316b3b119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53207">
            <a:off x="237049" y="-165667"/>
            <a:ext cx="8439390" cy="69127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120" y="692696"/>
            <a:ext cx="2376264" cy="64633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ru-RU" sz="36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ЗАДАНИЕ  2</a:t>
            </a:r>
            <a:endParaRPr lang="ru-RU" sz="36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5816" y="1772816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орза</a:t>
            </a:r>
            <a:endParaRPr lang="ru-RU" sz="6000" b="1" dirty="0">
              <a:latin typeface="Bahnschrift Light Semi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5776" y="2708920"/>
            <a:ext cx="41044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вонадучки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1800" y="3645024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шаморак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83768" y="4645585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ородножкип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616" y="692696"/>
            <a:ext cx="2304256" cy="64633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ru-RU" sz="36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РАУНД  1</a:t>
            </a:r>
            <a:endParaRPr lang="ru-RU" sz="36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pic>
        <p:nvPicPr>
          <p:cNvPr id="11" name="2 минуты обратк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5733256"/>
            <a:ext cx="1619672" cy="1124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37d9c07a8e16f5c8202d3316b3b119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53207">
            <a:off x="237049" y="-165667"/>
            <a:ext cx="8439390" cy="69127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120" y="692696"/>
            <a:ext cx="2376264" cy="64633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ru-RU" sz="36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ЗАДАНИЕ  3</a:t>
            </a:r>
            <a:endParaRPr lang="ru-RU" sz="36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5816" y="1772816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Bahnschrift Light SemiCondensed" pitchFamily="34" charset="0"/>
              </a:rPr>
              <a:t>зебёра</a:t>
            </a:r>
            <a:endParaRPr lang="ru-RU" sz="6000" b="1" dirty="0">
              <a:latin typeface="Bahnschrift Light Semi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720" y="2708920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err="1" smtClean="0">
                <a:latin typeface="Bahnschrift Light SemiCondensed" pitchFamily="34" charset="0"/>
              </a:rPr>
              <a:t>ствилиннаец</a:t>
            </a:r>
            <a:endParaRPr lang="ru-RU" sz="6000" b="1" dirty="0" smtClean="0">
              <a:latin typeface="Bahnschrift Light SemiCondense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27784" y="3645024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err="1" smtClean="0">
                <a:latin typeface="Bahnschrift Light SemiCondensed" pitchFamily="34" charset="0"/>
              </a:rPr>
              <a:t>нясье</a:t>
            </a:r>
            <a:endParaRPr lang="ru-RU" sz="6000" b="1" dirty="0" smtClean="0">
              <a:latin typeface="Bahnschrift Light SemiCondense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9752" y="4645585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err="1" smtClean="0">
                <a:latin typeface="Bahnschrift Light SemiCondensed" pitchFamily="34" charset="0"/>
              </a:rPr>
              <a:t>убд</a:t>
            </a:r>
            <a:endParaRPr lang="ru-RU" sz="6000" b="1" dirty="0" smtClean="0">
              <a:latin typeface="Bahnschrift Light SemiCondense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692696"/>
            <a:ext cx="2304256" cy="64633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ru-RU" sz="36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РАУНД  1</a:t>
            </a:r>
            <a:endParaRPr lang="ru-RU" sz="36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  <p:pic>
        <p:nvPicPr>
          <p:cNvPr id="11" name="2 минуты обратк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5733256"/>
            <a:ext cx="1619672" cy="1124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07704" y="1844824"/>
            <a:ext cx="5472608" cy="923330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Bahnschrift Light SemiCondensed" pitchFamily="34" charset="0"/>
              </a:rPr>
              <a:t>РАУНД  1.  ОТВЕТЫ</a:t>
            </a:r>
            <a:endParaRPr lang="ru-RU" sz="5400" b="1" dirty="0">
              <a:latin typeface="Bahnschrift Light SemiCondensed" pitchFamily="34" charset="0"/>
            </a:endParaRP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 rot="20943755">
            <a:off x="2258396" y="3216417"/>
            <a:ext cx="2471916" cy="1656184"/>
          </a:xfrm>
          <a:prstGeom prst="wedgeRoundRectCallout">
            <a:avLst/>
          </a:prstGeom>
          <a:solidFill>
            <a:srgbClr val="C00000"/>
          </a:solidFill>
          <a:ln>
            <a:solidFill>
              <a:srgbClr val="F5F5F5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/>
              <a:t>?</a:t>
            </a:r>
            <a:endParaRPr lang="ru-RU" sz="9600" dirty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 rot="703712">
            <a:off x="4210470" y="3446926"/>
            <a:ext cx="2471916" cy="1656184"/>
          </a:xfrm>
          <a:prstGeom prst="wedgeRoundRectCallout">
            <a:avLst/>
          </a:prstGeom>
          <a:solidFill>
            <a:srgbClr val="C00000"/>
          </a:solidFill>
          <a:ln>
            <a:solidFill>
              <a:srgbClr val="F5F5F5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/>
              <a:t>!</a:t>
            </a:r>
            <a:endParaRPr lang="ru-RU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862355d8-06ba-51a4-a0c1-817aa2a5c04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268760"/>
            <a:ext cx="4320480" cy="2760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63539662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005064"/>
            <a:ext cx="4341258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ae104298-a4ac-5e79-aa4b-d8a1b194f5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47191" y="4005064"/>
            <a:ext cx="4145289" cy="2645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origina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9158" y="1268760"/>
            <a:ext cx="4136960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195736" y="404664"/>
            <a:ext cx="4896544" cy="646331"/>
          </a:xfrm>
          <a:prstGeom prst="rect">
            <a:avLst/>
          </a:prstGeom>
          <a:solidFill>
            <a:srgbClr val="0000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РАУНД  1.  ЗАДАНИЕ  1</a:t>
            </a:r>
            <a:endParaRPr lang="ru-RU" sz="3600" b="1" dirty="0">
              <a:solidFill>
                <a:schemeClr val="bg1"/>
              </a:solidFill>
              <a:latin typeface="Bahnschrift Light Semi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5736" y="404664"/>
            <a:ext cx="4896544" cy="646331"/>
          </a:xfrm>
          <a:prstGeom prst="rect">
            <a:avLst/>
          </a:prstGeom>
          <a:solidFill>
            <a:srgbClr val="0000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РАУНД  1.  ЗАДАНИЕ  2</a:t>
            </a:r>
          </a:p>
        </p:txBody>
      </p:sp>
      <p:pic>
        <p:nvPicPr>
          <p:cNvPr id="4" name="Рисунок 3" descr="4a005649-32bf-5a76-b8c7-625deb10677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6" y="1292774"/>
            <a:ext cx="4248474" cy="263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002.jpg"/>
          <p:cNvPicPr>
            <a:picLocks noChangeAspect="1"/>
          </p:cNvPicPr>
          <p:nvPr/>
        </p:nvPicPr>
        <p:blipFill>
          <a:blip r:embed="rId4" cstate="print"/>
          <a:srcRect b="2121"/>
          <a:stretch>
            <a:fillRect/>
          </a:stretch>
        </p:blipFill>
        <p:spPr>
          <a:xfrm>
            <a:off x="4716016" y="4005064"/>
            <a:ext cx="415493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417658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3933056"/>
            <a:ext cx="4176464" cy="2696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6786844489.jpg"/>
          <p:cNvPicPr>
            <a:picLocks noChangeAspect="1"/>
          </p:cNvPicPr>
          <p:nvPr/>
        </p:nvPicPr>
        <p:blipFill>
          <a:blip r:embed="rId6" cstate="print"/>
          <a:srcRect t="9477"/>
          <a:stretch>
            <a:fillRect/>
          </a:stretch>
        </p:blipFill>
        <p:spPr>
          <a:xfrm>
            <a:off x="4716016" y="1268761"/>
            <a:ext cx="4090960" cy="2656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5736" y="404664"/>
            <a:ext cx="4896544" cy="646331"/>
          </a:xfrm>
          <a:prstGeom prst="rect">
            <a:avLst/>
          </a:prstGeom>
          <a:solidFill>
            <a:srgbClr val="0000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РАУНД  1.  ЗАДАНИЕ  3</a:t>
            </a:r>
            <a:endParaRPr lang="ru-RU" sz="3600" b="1" dirty="0">
              <a:solidFill>
                <a:schemeClr val="bg1"/>
              </a:solidFill>
              <a:latin typeface="Bahnschrift Light SemiCondensed" pitchFamily="34" charset="0"/>
            </a:endParaRPr>
          </a:p>
        </p:txBody>
      </p:sp>
      <p:pic>
        <p:nvPicPr>
          <p:cNvPr id="4" name="Рисунок 3" descr="6acac302d011e013607afd9f5b25d3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196752"/>
            <a:ext cx="4320480" cy="2682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08ce6353d75e655eae6631db168bb7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196752"/>
            <a:ext cx="4102453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71538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4005064"/>
            <a:ext cx="4248472" cy="2631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ясень-800x800.jpg"/>
          <p:cNvPicPr>
            <a:picLocks noChangeAspect="1"/>
          </p:cNvPicPr>
          <p:nvPr/>
        </p:nvPicPr>
        <p:blipFill>
          <a:blip r:embed="rId6" cstate="print"/>
          <a:srcRect t="13250" b="13251"/>
          <a:stretch>
            <a:fillRect/>
          </a:stretch>
        </p:blipFill>
        <p:spPr>
          <a:xfrm>
            <a:off x="4788024" y="4000740"/>
            <a:ext cx="4062873" cy="2668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03648" y="332656"/>
            <a:ext cx="6408712" cy="707886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 SemiCondensed" pitchFamily="34" charset="0"/>
              </a:rPr>
              <a:t> РАУНД  2.  ВЕРЮ-НЕ ВЕРЮ</a:t>
            </a:r>
            <a:endParaRPr lang="ru-RU" sz="4000" b="1" dirty="0">
              <a:latin typeface="Bahnschrift Light Semi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0032" y="2780928"/>
            <a:ext cx="1692696" cy="576064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1772816"/>
            <a:ext cx="1908720" cy="432048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68144" y="4509120"/>
            <a:ext cx="1980728" cy="504056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3275856" y="3356992"/>
            <a:ext cx="1584176" cy="576064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5652120" y="3429000"/>
            <a:ext cx="2196752" cy="504056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628800"/>
            <a:ext cx="7992888" cy="3970318"/>
          </a:xfrm>
          <a:prstGeom prst="rect">
            <a:avLst/>
          </a:prstGeom>
          <a:solidFill>
            <a:schemeClr val="tx1">
              <a:lumMod val="75000"/>
              <a:lumOff val="2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Вам будет задано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3 вопроса</a:t>
            </a:r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 по формуле: “Верите ли вы, что…?” Ваша задача, после команды ведущего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«ВРЕМЯ» </a:t>
            </a:r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поднять табличку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«ВЕРЮ» </a:t>
            </a:r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или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«НЕ ВЕРЮ».</a:t>
            </a:r>
          </a:p>
          <a:p>
            <a:pPr algn="ctr"/>
            <a:endParaRPr lang="ru-RU" sz="3600" dirty="0" smtClean="0">
              <a:solidFill>
                <a:schemeClr val="bg1"/>
              </a:solidFill>
              <a:latin typeface="Bahnschrift Light SemiCondensed" pitchFamily="34" charset="0"/>
            </a:endParaRP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Время на размышление </a:t>
            </a:r>
            <a:r>
              <a:rPr lang="ru-RU" sz="3600" b="1" dirty="0" smtClean="0">
                <a:solidFill>
                  <a:schemeClr val="bg1"/>
                </a:solidFill>
                <a:latin typeface="Bahnschrift Light SemiCondensed" pitchFamily="34" charset="0"/>
              </a:rPr>
              <a:t>20 секунд</a:t>
            </a:r>
            <a:r>
              <a:rPr lang="ru-RU" sz="3600" dirty="0" smtClean="0">
                <a:solidFill>
                  <a:schemeClr val="bg1"/>
                </a:solidFill>
                <a:latin typeface="Bahnschrift Light SemiCondensed" pitchFamily="34" charset="0"/>
              </a:rPr>
              <a:t>. </a:t>
            </a:r>
          </a:p>
          <a:p>
            <a:pPr algn="ctr"/>
            <a:endParaRPr lang="ru-RU" sz="3600" dirty="0">
              <a:solidFill>
                <a:schemeClr val="bg1"/>
              </a:solidFill>
              <a:latin typeface="Bahnschrift Light Semi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ed66c0cf589a26940efc8ce82e3117d0-no-bg-preview (carve.photos).png"/>
          <p:cNvPicPr>
            <a:picLocks noChangeAspect="1"/>
          </p:cNvPicPr>
          <p:nvPr/>
        </p:nvPicPr>
        <p:blipFill>
          <a:blip r:embed="rId4" cstate="print"/>
          <a:srcRect l="4851" t="5901" r="4851" b="8001"/>
          <a:stretch>
            <a:fillRect/>
          </a:stretch>
        </p:blipFill>
        <p:spPr>
          <a:xfrm>
            <a:off x="251519" y="1196753"/>
            <a:ext cx="4212000" cy="53285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95936" y="332656"/>
            <a:ext cx="4896544" cy="707886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Bahnschrift Light SemiCondensed" pitchFamily="34" charset="0"/>
              </a:rPr>
              <a:t> РАУНД  2.  ЗАДАНИЕ  1</a:t>
            </a:r>
            <a:endParaRPr lang="ru-RU" sz="4000" b="1" dirty="0">
              <a:solidFill>
                <a:schemeClr val="bg1"/>
              </a:solidFill>
              <a:latin typeface="Bahnschrift Light SemiCondensed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2204864"/>
            <a:ext cx="3960440" cy="4176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2780928"/>
            <a:ext cx="3960440" cy="25853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Вода </a:t>
            </a:r>
          </a:p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в озёрах </a:t>
            </a:r>
          </a:p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не соленая</a:t>
            </a:r>
            <a:endParaRPr lang="ru-RU" sz="5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pic>
        <p:nvPicPr>
          <p:cNvPr id="9" name="Рисунок 8" descr="ed66c0cf589a26940efc8ce82e3117d0-no-bg-preview (carve.photos).png"/>
          <p:cNvPicPr>
            <a:picLocks noChangeAspect="1"/>
          </p:cNvPicPr>
          <p:nvPr/>
        </p:nvPicPr>
        <p:blipFill>
          <a:blip r:embed="rId4" cstate="print"/>
          <a:srcRect l="4851" t="5901" r="4851" b="8001"/>
          <a:stretch>
            <a:fillRect/>
          </a:stretch>
        </p:blipFill>
        <p:spPr>
          <a:xfrm>
            <a:off x="4716016" y="1196752"/>
            <a:ext cx="4211960" cy="532859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860032" y="2204864"/>
            <a:ext cx="3960440" cy="4176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solidFill>
                  <a:schemeClr val="tx1"/>
                </a:solidFill>
              </a:rPr>
              <a:t>?</a:t>
            </a:r>
            <a:endParaRPr lang="ru-RU" sz="19900" dirty="0">
              <a:solidFill>
                <a:schemeClr val="tx1"/>
              </a:solidFill>
            </a:endParaRPr>
          </a:p>
        </p:txBody>
      </p:sp>
      <p:pic>
        <p:nvPicPr>
          <p:cNvPr id="12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403648" cy="105273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932040" y="2636912"/>
            <a:ext cx="3816424" cy="3456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Bahnschrift Light" pitchFamily="34" charset="0"/>
              </a:rPr>
              <a:t>Нет, вся вода солёная, просто в озёрной и речной воде соли совсем немного по сравнению с морской водой</a:t>
            </a:r>
            <a:endParaRPr lang="ru-RU" sz="3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ed66c0cf589a26940efc8ce82e3117d0-no-bg-preview (carve.photos).png"/>
          <p:cNvPicPr>
            <a:picLocks noChangeAspect="1"/>
          </p:cNvPicPr>
          <p:nvPr/>
        </p:nvPicPr>
        <p:blipFill>
          <a:blip r:embed="rId4" cstate="print"/>
          <a:srcRect l="4851" t="5901" r="4851" b="8001"/>
          <a:stretch>
            <a:fillRect/>
          </a:stretch>
        </p:blipFill>
        <p:spPr>
          <a:xfrm>
            <a:off x="251519" y="1196753"/>
            <a:ext cx="4212000" cy="53285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23928" y="332656"/>
            <a:ext cx="4968552" cy="707886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Bahnschrift Light SemiCondensed" pitchFamily="34" charset="0"/>
              </a:rPr>
              <a:t> РАУНД  2.  ЗАДАНИЕ  2</a:t>
            </a:r>
            <a:endParaRPr lang="ru-RU" sz="4000" b="1" dirty="0">
              <a:solidFill>
                <a:schemeClr val="bg1"/>
              </a:solidFill>
              <a:latin typeface="Bahnschrift Light SemiCondensed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2204864"/>
            <a:ext cx="3960440" cy="4176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2780928"/>
            <a:ext cx="3960440" cy="2800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Саудовской Аравии </a:t>
            </a: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не протекает ни одной реки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pic>
        <p:nvPicPr>
          <p:cNvPr id="9" name="Рисунок 8" descr="ed66c0cf589a26940efc8ce82e3117d0-no-bg-preview (carve.photos).png"/>
          <p:cNvPicPr>
            <a:picLocks noChangeAspect="1"/>
          </p:cNvPicPr>
          <p:nvPr/>
        </p:nvPicPr>
        <p:blipFill>
          <a:blip r:embed="rId4" cstate="print"/>
          <a:srcRect l="4851" t="5901" r="4851" b="8001"/>
          <a:stretch>
            <a:fillRect/>
          </a:stretch>
        </p:blipFill>
        <p:spPr>
          <a:xfrm>
            <a:off x="4716016" y="1196752"/>
            <a:ext cx="4211960" cy="532859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860032" y="2204864"/>
            <a:ext cx="3960440" cy="4176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solidFill>
                  <a:schemeClr val="tx1"/>
                </a:solidFill>
              </a:rPr>
              <a:t>?</a:t>
            </a:r>
            <a:endParaRPr lang="ru-RU" sz="19900" dirty="0">
              <a:solidFill>
                <a:schemeClr val="tx1"/>
              </a:solidFill>
            </a:endParaRPr>
          </a:p>
        </p:txBody>
      </p:sp>
      <p:pic>
        <p:nvPicPr>
          <p:cNvPr id="12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403648" cy="105273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932040" y="2636912"/>
            <a:ext cx="3816424" cy="3456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Bahnschrift Light" pitchFamily="34" charset="0"/>
              </a:rPr>
              <a:t>Да, Саудовская Аравия не имеет постоянных рек или водных источников</a:t>
            </a:r>
            <a:endParaRPr lang="ru-RU" sz="36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ed66c0cf589a26940efc8ce82e3117d0-no-bg-preview (carve.photos).png"/>
          <p:cNvPicPr>
            <a:picLocks noChangeAspect="1"/>
          </p:cNvPicPr>
          <p:nvPr/>
        </p:nvPicPr>
        <p:blipFill>
          <a:blip r:embed="rId4" cstate="print"/>
          <a:srcRect l="4851" t="5901" r="4851" b="8001"/>
          <a:stretch>
            <a:fillRect/>
          </a:stretch>
        </p:blipFill>
        <p:spPr>
          <a:xfrm>
            <a:off x="251519" y="1196753"/>
            <a:ext cx="4212000" cy="53285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23928" y="332656"/>
            <a:ext cx="4968552" cy="707886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Bahnschrift Light SemiCondensed" pitchFamily="34" charset="0"/>
              </a:rPr>
              <a:t> РАУНД  2.  ЗАДАНИЕ  3</a:t>
            </a:r>
            <a:endParaRPr lang="ru-RU" sz="4000" b="1" dirty="0">
              <a:solidFill>
                <a:schemeClr val="bg1"/>
              </a:solidFill>
              <a:latin typeface="Bahnschrift Light SemiCondensed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2204864"/>
            <a:ext cx="3960440" cy="4176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2780928"/>
            <a:ext cx="3960440" cy="32316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solidFill>
                  <a:schemeClr val="tx1"/>
                </a:solidFill>
                <a:latin typeface="Bahnschrift Light" pitchFamily="34" charset="0"/>
              </a:rPr>
              <a:t>Магеллан назвал океан Тихим, потому что во время путешествия ему повезло с погодой</a:t>
            </a:r>
            <a:endParaRPr lang="ru-RU" sz="3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pic>
        <p:nvPicPr>
          <p:cNvPr id="9" name="Рисунок 8" descr="ed66c0cf589a26940efc8ce82e3117d0-no-bg-preview (carve.photos).png"/>
          <p:cNvPicPr>
            <a:picLocks noChangeAspect="1"/>
          </p:cNvPicPr>
          <p:nvPr/>
        </p:nvPicPr>
        <p:blipFill>
          <a:blip r:embed="rId4" cstate="print"/>
          <a:srcRect l="4851" t="5901" r="4851" b="8001"/>
          <a:stretch>
            <a:fillRect/>
          </a:stretch>
        </p:blipFill>
        <p:spPr>
          <a:xfrm>
            <a:off x="4716016" y="1196752"/>
            <a:ext cx="4211960" cy="532859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860032" y="2204864"/>
            <a:ext cx="3960440" cy="4176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solidFill>
                  <a:schemeClr val="tx1"/>
                </a:solidFill>
              </a:rPr>
              <a:t>?</a:t>
            </a:r>
            <a:endParaRPr lang="ru-RU" sz="19900" dirty="0">
              <a:solidFill>
                <a:schemeClr val="tx1"/>
              </a:solidFill>
            </a:endParaRPr>
          </a:p>
        </p:txBody>
      </p:sp>
      <p:pic>
        <p:nvPicPr>
          <p:cNvPr id="12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403648" cy="105273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860032" y="2636912"/>
            <a:ext cx="3960440" cy="3456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Bahnschrift Light" pitchFamily="34" charset="0"/>
              </a:rPr>
              <a:t>Да, от Огненной Земли </a:t>
            </a:r>
          </a:p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Bahnschrift Light" pitchFamily="34" charset="0"/>
              </a:rPr>
              <a:t>до Филиппинских островов он доплыл </a:t>
            </a:r>
          </a:p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Bahnschrift Light" pitchFamily="34" charset="0"/>
              </a:rPr>
              <a:t>за 3 месяца и 20 дней. Всё это время стояла спокойная погода</a:t>
            </a:r>
            <a:endParaRPr lang="ru-RU" sz="27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3768" y="332656"/>
            <a:ext cx="3960440" cy="707886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 SemiCondensed" pitchFamily="34" charset="0"/>
              </a:rPr>
              <a:t> РАУНД  3.  3х3</a:t>
            </a:r>
            <a:endParaRPr lang="ru-RU" sz="4000" b="1" dirty="0">
              <a:latin typeface="Bahnschrift Light Semi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96136" y="3356992"/>
            <a:ext cx="1764704" cy="360040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948264" y="1988840"/>
            <a:ext cx="1512168" cy="432048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139952" y="2852936"/>
            <a:ext cx="3672408" cy="432048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6588224" y="3789040"/>
            <a:ext cx="1404664" cy="360040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2987824" y="4221088"/>
            <a:ext cx="4969060" cy="360040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3568" y="5013176"/>
            <a:ext cx="3744416" cy="36004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5445224"/>
            <a:ext cx="4176464" cy="432048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11560" y="1484784"/>
            <a:ext cx="7992888" cy="4832092"/>
          </a:xfrm>
          <a:prstGeom prst="rect">
            <a:avLst/>
          </a:prstGeom>
          <a:solidFill>
            <a:schemeClr val="tx1">
              <a:lumMod val="75000"/>
              <a:lumOff val="2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 algn="ctr"/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У каждого участника по одному набору сигнальных табличек с цифрами </a:t>
            </a:r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от 1 до 9</a:t>
            </a:r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. </a:t>
            </a:r>
          </a:p>
          <a:p>
            <a:pPr marL="571500" indent="-571500" algn="ctr"/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На игровом поле вы будете видеть слова, являющиеся </a:t>
            </a:r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ответами на вопросы</a:t>
            </a:r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. </a:t>
            </a:r>
          </a:p>
          <a:p>
            <a:pPr marL="571500" indent="-571500" algn="ctr"/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Время на обдумывание – </a:t>
            </a:r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30 секунд</a:t>
            </a:r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.</a:t>
            </a:r>
          </a:p>
          <a:p>
            <a:pPr marL="571500" indent="-571500" algn="ctr"/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Сразу после команды ведущего </a:t>
            </a:r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«Время» </a:t>
            </a:r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нужно </a:t>
            </a:r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поднять карточку с номером </a:t>
            </a:r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предполагаемого ответа. </a:t>
            </a:r>
          </a:p>
          <a:p>
            <a:pPr marL="571500" indent="-571500" algn="ctr"/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При задержке ответа </a:t>
            </a:r>
            <a:r>
              <a:rPr lang="ru-RU" sz="2800" dirty="0" smtClean="0">
                <a:solidFill>
                  <a:schemeClr val="bg1"/>
                </a:solidFill>
                <a:latin typeface="Bahnschrift Light" pitchFamily="34" charset="0"/>
              </a:rPr>
              <a:t>более чем на 2 секунды </a:t>
            </a:r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версия не учитывается. </a:t>
            </a:r>
          </a:p>
          <a:p>
            <a:pPr algn="ctr"/>
            <a:endParaRPr lang="ru-RU" sz="2800" dirty="0">
              <a:solidFill>
                <a:schemeClr val="bg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75656" y="332656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1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КОМЕТА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420888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4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САТУРН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4509120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4000" rtlCol="0" anchor="t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7 </a:t>
            </a:r>
          </a:p>
          <a:p>
            <a:pPr algn="ctr"/>
            <a:r>
              <a:rPr lang="ru-RU" sz="2800" b="1" dirty="0" smtClean="0">
                <a:latin typeface="Bahnschrift Light" pitchFamily="34" charset="0"/>
              </a:rPr>
              <a:t>АСТЕРОИД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332656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2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ЗВЕЗДА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63888" y="2420888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5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ЮПИТЕР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52120" y="332656"/>
            <a:ext cx="2016000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3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ЗЕМЛЯ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509120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4000" rtlCol="0" anchor="t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8</a:t>
            </a:r>
          </a:p>
          <a:p>
            <a:pPr algn="ctr"/>
            <a:r>
              <a:rPr lang="ru-RU" sz="2400" b="1" dirty="0" smtClean="0">
                <a:latin typeface="Bahnschrift Light" pitchFamily="34" charset="0"/>
              </a:rPr>
              <a:t>ГАЛАКТИКА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52120" y="2420888"/>
            <a:ext cx="2016000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6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ПЛУТОН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52120" y="4509120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4000" rtlCol="0" anchor="t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9</a:t>
            </a:r>
          </a:p>
          <a:p>
            <a:pPr algn="ctr"/>
            <a:r>
              <a:rPr lang="ru-RU" sz="2400" b="1" dirty="0" smtClean="0">
                <a:latin typeface="Bahnschrift Light" pitchFamily="34" charset="0"/>
              </a:rPr>
              <a:t>ЧЕРНАЯ</a:t>
            </a:r>
          </a:p>
          <a:p>
            <a:pPr algn="ctr"/>
            <a:r>
              <a:rPr lang="ru-RU" sz="2400" b="1" dirty="0" smtClean="0">
                <a:latin typeface="Bahnschrift Light" pitchFamily="34" charset="0"/>
              </a:rPr>
              <a:t>ДЫРА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15" name="Половина рамки 14"/>
          <p:cNvSpPr/>
          <p:nvPr/>
        </p:nvSpPr>
        <p:spPr>
          <a:xfrm>
            <a:off x="1403648" y="260648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оловина рамки 15"/>
          <p:cNvSpPr/>
          <p:nvPr/>
        </p:nvSpPr>
        <p:spPr>
          <a:xfrm rot="16200000">
            <a:off x="1403648" y="5517232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оловина рамки 16"/>
          <p:cNvSpPr/>
          <p:nvPr/>
        </p:nvSpPr>
        <p:spPr>
          <a:xfrm rot="10800000">
            <a:off x="6660232" y="5517232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оловина рамки 17"/>
          <p:cNvSpPr/>
          <p:nvPr/>
        </p:nvSpPr>
        <p:spPr>
          <a:xfrm rot="5400000">
            <a:off x="6660232" y="260648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pic>
        <p:nvPicPr>
          <p:cNvPr id="3" name="Рисунок 2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5" name="Рисунок 4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731580"/>
            <a:ext cx="46805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Имеет самое мощное магнитное поле в Солнечной системе. Причиной этого называют океан жидкого водорода, который находится в толще его атмосферы</a:t>
            </a:r>
            <a:endParaRPr lang="ru-RU" sz="30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1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7" name="Рисунок 6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36093" y="929303"/>
            <a:ext cx="5261702" cy="56674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1772816"/>
            <a:ext cx="468052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b="1" dirty="0" smtClean="0">
                <a:latin typeface="Bahnschrift Light" pitchFamily="34" charset="0"/>
              </a:rPr>
              <a:t>Один из самых простых объектов во Вселенной в плане характеристик. У них есть лишь два параметра: скорость вращения и масса. В астрофизике считается, что они являются финальным этапом эволюции звезд. Когда жизненный цикл светила подходит к концу, оно взрывается, а его центр превращается в …</a:t>
            </a:r>
            <a:endParaRPr lang="ru-RU" sz="2300" b="1" dirty="0">
              <a:latin typeface="Bahnschrift Light" pitchFamily="34" charset="0"/>
            </a:endParaRPr>
          </a:p>
        </p:txBody>
      </p:sp>
      <p:pic>
        <p:nvPicPr>
          <p:cNvPr id="9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2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6" name="Рисунок 5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1954575"/>
            <a:ext cx="460851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Гигантский раскалённый газовый шар, излучающий свет. Различаются по цвету, размеру и яркости</a:t>
            </a:r>
            <a:endParaRPr lang="ru-RU" sz="3000" b="1" dirty="0">
              <a:latin typeface="Bahnschrift Light" pitchFamily="34" charset="0"/>
            </a:endParaRPr>
          </a:p>
        </p:txBody>
      </p:sp>
      <p:pic>
        <p:nvPicPr>
          <p:cNvPr id="8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3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5" name="Рисунок 4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966188"/>
            <a:ext cx="45365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Небольшое небесное тело, обращающееся вокруг Солнца по весьма вытянутой орбите в виде конического сечения</a:t>
            </a:r>
            <a:endParaRPr lang="ru-RU" sz="30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4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5" name="Рисунок 4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977221"/>
            <a:ext cx="46085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В основном состоит из газа и имеет плотность 0,92 г/см3, что меньше плотности воды. Поэтому теоретически, при погружении в воду будет плавать</a:t>
            </a:r>
            <a:endParaRPr lang="ru-RU" sz="30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5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5" name="Рисунок 4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700808"/>
            <a:ext cx="45365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Огромный вращающийся плоский диск, состоящий из газа, пыли и около 200 миллиардов звезд, расстояние между которыми составляет триллионы километров пустого космического пространства</a:t>
            </a:r>
            <a:endParaRPr lang="ru-RU" sz="28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6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5" name="Рисунок 4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844824"/>
            <a:ext cx="460851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 smtClean="0">
                <a:latin typeface="Bahnschrift Light" pitchFamily="34" charset="0"/>
              </a:rPr>
              <a:t>Чтобы назвать данное космическое тело, был объявлен конкурс, который выиграла 11-летняя девочка из Оксфорда Венеция </a:t>
            </a:r>
            <a:r>
              <a:rPr lang="ru-RU" sz="2500" b="1" dirty="0" err="1" smtClean="0">
                <a:latin typeface="Bahnschrift Light" pitchFamily="34" charset="0"/>
              </a:rPr>
              <a:t>Берни</a:t>
            </a:r>
            <a:r>
              <a:rPr lang="ru-RU" sz="2500" b="1" dirty="0" smtClean="0">
                <a:latin typeface="Bahnschrift Light" pitchFamily="34" charset="0"/>
              </a:rPr>
              <a:t>. Поскольку данный объект был далеким и темным, то это навело ее на мысль о боге подземного царства</a:t>
            </a:r>
            <a:endParaRPr lang="ru-RU" sz="25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7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5" name="Рисунок 4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757422"/>
            <a:ext cx="4536504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 smtClean="0">
                <a:latin typeface="Bahnschrift Light" pitchFamily="34" charset="0"/>
              </a:rPr>
              <a:t>Твердые каменистые тела небольшого размера, которые вращаются вокруг Солнца. Они относятся к категории «малых тел Солнечной системы». Хотя их там миллионы, их общая масса меньше, чем у Луны</a:t>
            </a:r>
            <a:endParaRPr lang="ru-RU" sz="27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8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Screenshot_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84784"/>
            <a:ext cx="3879452" cy="3888432"/>
          </a:xfrm>
          <a:prstGeom prst="rect">
            <a:avLst/>
          </a:prstGeom>
        </p:spPr>
      </p:pic>
      <p:pic>
        <p:nvPicPr>
          <p:cNvPr id="6" name="Рисунок 5" descr="237d9c07a8e16f5c8202d3316b3b1193.png"/>
          <p:cNvPicPr>
            <a:picLocks noChangeAspect="1"/>
          </p:cNvPicPr>
          <p:nvPr/>
        </p:nvPicPr>
        <p:blipFill>
          <a:blip r:embed="rId5" cstate="print">
            <a:grayscl/>
          </a:blip>
          <a:srcRect l="1221" t="3432"/>
          <a:stretch>
            <a:fillRect/>
          </a:stretch>
        </p:blipFill>
        <p:spPr>
          <a:xfrm rot="21326849">
            <a:off x="15318" y="930129"/>
            <a:ext cx="5261702" cy="51439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1772816"/>
            <a:ext cx="45365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Состоит в основном всего из четырех элементов: железо (32,1%), кислород (30,1%), кремний (15,1%) и магний (13,9%). Остальные 8,8% - это все остальное</a:t>
            </a:r>
            <a:endParaRPr lang="ru-RU" sz="3000" b="1" dirty="0">
              <a:latin typeface="Bahnschrift Light" pitchFamily="34" charset="0"/>
            </a:endParaRPr>
          </a:p>
        </p:txBody>
      </p:sp>
      <p:pic>
        <p:nvPicPr>
          <p:cNvPr id="8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236296" y="5427222"/>
            <a:ext cx="1907704" cy="14307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03648" y="404664"/>
            <a:ext cx="2304256" cy="523220"/>
          </a:xfrm>
          <a:prstGeom prst="rect">
            <a:avLst/>
          </a:prstGeom>
          <a:solidFill>
            <a:srgbClr val="F5F5F5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9  ВОПРОС</a:t>
            </a:r>
            <a:endParaRPr lang="ru-RU" sz="28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75656" y="332656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5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ЮПИТЕР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420888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1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КОМЕТА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4509120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t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6</a:t>
            </a:r>
            <a:r>
              <a:rPr lang="ru-RU" sz="4400" b="1" dirty="0" smtClean="0">
                <a:latin typeface="Bahnschrift Light" pitchFamily="34" charset="0"/>
              </a:rPr>
              <a:t>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ПЛУТОН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332656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9</a:t>
            </a:r>
          </a:p>
          <a:p>
            <a:pPr algn="ctr"/>
            <a:r>
              <a:rPr lang="ru-RU" sz="2400" b="1" dirty="0" smtClean="0">
                <a:latin typeface="Bahnschrift Light" pitchFamily="34" charset="0"/>
              </a:rPr>
              <a:t>ЧЕРНАЯ</a:t>
            </a:r>
          </a:p>
          <a:p>
            <a:pPr algn="ctr"/>
            <a:r>
              <a:rPr lang="ru-RU" sz="2400" b="1" dirty="0" smtClean="0">
                <a:latin typeface="Bahnschrift Light" pitchFamily="34" charset="0"/>
              </a:rPr>
              <a:t>ДЫРА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63888" y="2420888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4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САТУРН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52120" y="332656"/>
            <a:ext cx="2016000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2 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ЗВЕЗДА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509120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4000" rtlCol="0" anchor="t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7</a:t>
            </a:r>
          </a:p>
          <a:p>
            <a:pPr algn="ctr"/>
            <a:r>
              <a:rPr lang="ru-RU" sz="2800" b="1" dirty="0" smtClean="0">
                <a:latin typeface="Bahnschrift Light" pitchFamily="34" charset="0"/>
              </a:rPr>
              <a:t>АСТЕРОИД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52120" y="2420888"/>
            <a:ext cx="2016000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04000" rtlCol="0" anchor="t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8</a:t>
            </a:r>
          </a:p>
          <a:p>
            <a:pPr algn="ctr"/>
            <a:r>
              <a:rPr lang="ru-RU" sz="2400" b="1" dirty="0" smtClean="0">
                <a:latin typeface="Bahnschrift Light" pitchFamily="34" charset="0"/>
              </a:rPr>
              <a:t>ГАЛАКТИКА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52120" y="4509120"/>
            <a:ext cx="2016224" cy="2016224"/>
          </a:xfrm>
          <a:prstGeom prst="rect">
            <a:avLst/>
          </a:prstGeom>
          <a:solidFill>
            <a:srgbClr val="8E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24000" rtlCol="0" anchor="t"/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3</a:t>
            </a:r>
          </a:p>
          <a:p>
            <a:pPr algn="ctr"/>
            <a:r>
              <a:rPr lang="ru-RU" sz="3600" b="1" dirty="0" smtClean="0">
                <a:latin typeface="Bahnschrift Light" pitchFamily="34" charset="0"/>
              </a:rPr>
              <a:t>ЗЕМЛЯ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15" name="Половина рамки 14"/>
          <p:cNvSpPr/>
          <p:nvPr/>
        </p:nvSpPr>
        <p:spPr>
          <a:xfrm>
            <a:off x="1403648" y="260648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оловина рамки 15"/>
          <p:cNvSpPr/>
          <p:nvPr/>
        </p:nvSpPr>
        <p:spPr>
          <a:xfrm rot="16200000">
            <a:off x="1403648" y="5517232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оловина рамки 16"/>
          <p:cNvSpPr/>
          <p:nvPr/>
        </p:nvSpPr>
        <p:spPr>
          <a:xfrm rot="10800000">
            <a:off x="6660232" y="5517232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оловина рамки 17"/>
          <p:cNvSpPr/>
          <p:nvPr/>
        </p:nvSpPr>
        <p:spPr>
          <a:xfrm rot="5400000">
            <a:off x="6660232" y="260648"/>
            <a:ext cx="1080120" cy="1080120"/>
          </a:xfrm>
          <a:prstGeom prst="halfFrame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1520" y="908720"/>
            <a:ext cx="974690" cy="518457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vert="wordArtVert" wrap="square" rtlCol="0">
            <a:spAutoFit/>
          </a:bodyPr>
          <a:lstStyle/>
          <a:p>
            <a:r>
              <a:rPr lang="ru-RU" sz="4400" b="1" dirty="0" smtClean="0">
                <a:latin typeface="Bahnschrift Light" pitchFamily="34" charset="0"/>
              </a:rPr>
              <a:t>ОТВЕТЫ</a:t>
            </a:r>
            <a:endParaRPr lang="ru-RU" sz="4400" b="1" dirty="0"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9712" y="478413"/>
            <a:ext cx="5040560" cy="646331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Bahnschrift Light SemiCondensed" pitchFamily="34" charset="0"/>
              </a:rPr>
              <a:t> РАУНД  4.  ЭРУДИТ</a:t>
            </a:r>
            <a:endParaRPr lang="ru-RU" sz="3600" b="1" dirty="0">
              <a:latin typeface="Bahnschrift Light Semi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2204864"/>
            <a:ext cx="2952328" cy="504056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5796136" y="2204864"/>
            <a:ext cx="2520280" cy="504056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3563888" y="3284984"/>
            <a:ext cx="2052736" cy="432048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5796136" y="2780928"/>
            <a:ext cx="2664296" cy="504056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2060848"/>
            <a:ext cx="8064896" cy="1754326"/>
          </a:xfrm>
          <a:prstGeom prst="rect">
            <a:avLst/>
          </a:prstGeom>
          <a:solidFill>
            <a:schemeClr val="tx1">
              <a:lumMod val="75000"/>
              <a:lumOff val="2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" pitchFamily="34" charset="0"/>
              </a:rPr>
              <a:t>Нужно </a:t>
            </a:r>
            <a:r>
              <a:rPr lang="ru-RU" sz="3600" b="1" dirty="0" smtClean="0">
                <a:solidFill>
                  <a:schemeClr val="bg1"/>
                </a:solidFill>
                <a:latin typeface="Bahnschrift Light" pitchFamily="34" charset="0"/>
              </a:rPr>
              <a:t>выбрать тему </a:t>
            </a:r>
            <a:r>
              <a:rPr lang="ru-RU" sz="3600" dirty="0" smtClean="0">
                <a:solidFill>
                  <a:schemeClr val="bg1"/>
                </a:solidFill>
                <a:latin typeface="Bahnschrift Light" pitchFamily="34" charset="0"/>
              </a:rPr>
              <a:t>и за </a:t>
            </a:r>
            <a:r>
              <a:rPr lang="ru-RU" sz="3600" b="1" dirty="0" smtClean="0">
                <a:solidFill>
                  <a:schemeClr val="bg1"/>
                </a:solidFill>
                <a:latin typeface="Bahnschrift Light" pitchFamily="34" charset="0"/>
              </a:rPr>
              <a:t>1 минуту 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Bahnschrift Light" pitchFamily="34" charset="0"/>
              </a:rPr>
              <a:t>дать как можно больше </a:t>
            </a:r>
            <a:r>
              <a:rPr lang="ru-RU" sz="3600" b="1" dirty="0" smtClean="0">
                <a:solidFill>
                  <a:schemeClr val="bg1"/>
                </a:solidFill>
                <a:latin typeface="Bahnschrift Light" pitchFamily="34" charset="0"/>
              </a:rPr>
              <a:t>правильных ответов</a:t>
            </a:r>
            <a:endParaRPr lang="ru-RU" sz="3600" b="1" dirty="0">
              <a:solidFill>
                <a:schemeClr val="bg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179512" y="116632"/>
            <a:ext cx="2160000" cy="2160000"/>
          </a:xfrm>
          <a:prstGeom prst="rect">
            <a:avLst/>
          </a:prstGeom>
          <a:solidFill>
            <a:schemeClr val="bg1"/>
          </a:solidFill>
          <a:ln w="381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Bahnschrift Light" pitchFamily="34" charset="0"/>
              </a:rPr>
              <a:t>СПОРТ</a:t>
            </a:r>
            <a:endParaRPr lang="ru-RU" sz="3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>
            <a:hlinkClick r:id="rId4" action="ppaction://hlinksldjump"/>
          </p:cNvPr>
          <p:cNvSpPr/>
          <p:nvPr/>
        </p:nvSpPr>
        <p:spPr>
          <a:xfrm>
            <a:off x="2411760" y="116872"/>
            <a:ext cx="2160000" cy="2160000"/>
          </a:xfrm>
          <a:prstGeom prst="rect">
            <a:avLst/>
          </a:prstGeom>
          <a:solidFill>
            <a:srgbClr val="8E0000"/>
          </a:solidFill>
          <a:ln w="381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МУЗЫКА</a:t>
            </a:r>
            <a:endParaRPr lang="ru-RU" sz="3200" b="1" dirty="0">
              <a:latin typeface="Bahnschrift Light" pitchFamily="34" charset="0"/>
            </a:endParaRPr>
          </a:p>
        </p:txBody>
      </p:sp>
      <p:sp>
        <p:nvSpPr>
          <p:cNvPr id="21" name="Прямоугольник 20">
            <a:hlinkClick r:id="rId5" action="ppaction://hlinksldjump"/>
          </p:cNvPr>
          <p:cNvSpPr/>
          <p:nvPr/>
        </p:nvSpPr>
        <p:spPr>
          <a:xfrm>
            <a:off x="4644008" y="116632"/>
            <a:ext cx="2160000" cy="2160000"/>
          </a:xfrm>
          <a:prstGeom prst="rect">
            <a:avLst/>
          </a:prstGeom>
          <a:solidFill>
            <a:srgbClr val="848484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Bahnschrift Light" pitchFamily="34" charset="0"/>
              </a:rPr>
              <a:t>ОБЩЕЕ</a:t>
            </a:r>
            <a:endParaRPr lang="ru-RU" sz="3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>
            <a:hlinkClick r:id="rId6" action="ppaction://hlinksldjump"/>
          </p:cNvPr>
          <p:cNvSpPr/>
          <p:nvPr/>
        </p:nvSpPr>
        <p:spPr>
          <a:xfrm>
            <a:off x="6876496" y="116632"/>
            <a:ext cx="2160000" cy="2160000"/>
          </a:xfrm>
          <a:prstGeom prst="rect">
            <a:avLst/>
          </a:prstGeom>
          <a:solidFill>
            <a:srgbClr val="8E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РУССКИЙ</a:t>
            </a:r>
          </a:p>
          <a:p>
            <a:pPr algn="ctr"/>
            <a:r>
              <a:rPr lang="ru-RU" sz="3200" b="1" dirty="0" smtClean="0">
                <a:latin typeface="Bahnschrift Light" pitchFamily="34" charset="0"/>
              </a:rPr>
              <a:t>ЯЗЫК</a:t>
            </a:r>
            <a:endParaRPr lang="ru-RU" sz="3200" b="1" dirty="0">
              <a:latin typeface="Bahnschrift Light" pitchFamily="34" charset="0"/>
            </a:endParaRPr>
          </a:p>
        </p:txBody>
      </p:sp>
      <p:sp>
        <p:nvSpPr>
          <p:cNvPr id="25" name="Прямоугольник 24">
            <a:hlinkClick r:id="rId7" action="ppaction://hlinksldjump"/>
          </p:cNvPr>
          <p:cNvSpPr/>
          <p:nvPr/>
        </p:nvSpPr>
        <p:spPr>
          <a:xfrm>
            <a:off x="179512" y="2348880"/>
            <a:ext cx="2160000" cy="2160000"/>
          </a:xfrm>
          <a:prstGeom prst="rect">
            <a:avLst/>
          </a:prstGeom>
          <a:solidFill>
            <a:srgbClr val="848484"/>
          </a:solidFill>
          <a:ln w="381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latin typeface="Bahnschrift Light" pitchFamily="34" charset="0"/>
              </a:rPr>
              <a:t>ЛИТЕРАТУРА</a:t>
            </a:r>
            <a:endParaRPr lang="ru-RU" sz="2500" b="1" dirty="0">
              <a:latin typeface="Bahnschrift Light" pitchFamily="34" charset="0"/>
            </a:endParaRPr>
          </a:p>
        </p:txBody>
      </p:sp>
      <p:sp>
        <p:nvSpPr>
          <p:cNvPr id="26" name="Прямоугольник 25">
            <a:hlinkClick r:id="rId8" action="ppaction://hlinksldjump"/>
          </p:cNvPr>
          <p:cNvSpPr/>
          <p:nvPr/>
        </p:nvSpPr>
        <p:spPr>
          <a:xfrm>
            <a:off x="2411760" y="2348880"/>
            <a:ext cx="2160000" cy="2160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8E0000"/>
                </a:solidFill>
                <a:latin typeface="Bahnschrift Light" pitchFamily="34" charset="0"/>
              </a:rPr>
              <a:t>КОСМОС</a:t>
            </a:r>
            <a:endParaRPr lang="ru-RU" sz="32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7" name="Прямоугольник 26">
            <a:hlinkClick r:id="rId9" action="ppaction://hlinksldjump"/>
          </p:cNvPr>
          <p:cNvSpPr/>
          <p:nvPr/>
        </p:nvSpPr>
        <p:spPr>
          <a:xfrm>
            <a:off x="4644008" y="2348880"/>
            <a:ext cx="2160000" cy="2160000"/>
          </a:xfrm>
          <a:prstGeom prst="rect">
            <a:avLst/>
          </a:prstGeom>
          <a:solidFill>
            <a:srgbClr val="8E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Bahnschrift Light" pitchFamily="34" charset="0"/>
              </a:rPr>
              <a:t>СКАЗКИ</a:t>
            </a:r>
            <a:endParaRPr lang="ru-RU" sz="3200" b="1" dirty="0">
              <a:solidFill>
                <a:schemeClr val="bg1"/>
              </a:solidFill>
              <a:latin typeface="Bahnschrift Light" pitchFamily="34" charset="0"/>
            </a:endParaRPr>
          </a:p>
        </p:txBody>
      </p:sp>
      <p:sp>
        <p:nvSpPr>
          <p:cNvPr id="28" name="Прямоугольник 27">
            <a:hlinkClick r:id="rId10" action="ppaction://hlinksldjump"/>
          </p:cNvPr>
          <p:cNvSpPr/>
          <p:nvPr/>
        </p:nvSpPr>
        <p:spPr>
          <a:xfrm>
            <a:off x="6876496" y="2348880"/>
            <a:ext cx="2160000" cy="2160000"/>
          </a:xfrm>
          <a:prstGeom prst="rect">
            <a:avLst/>
          </a:prstGeom>
          <a:solidFill>
            <a:srgbClr val="FFFFFF"/>
          </a:solidFill>
          <a:ln w="381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585858"/>
                </a:solidFill>
                <a:latin typeface="Bahnschrift Light" pitchFamily="34" charset="0"/>
              </a:rPr>
              <a:t>ТРАНСПОРТ</a:t>
            </a:r>
          </a:p>
          <a:p>
            <a:pPr algn="ctr"/>
            <a:r>
              <a:rPr lang="ru-RU" sz="2800" b="1" dirty="0" smtClean="0">
                <a:solidFill>
                  <a:srgbClr val="585858"/>
                </a:solidFill>
                <a:latin typeface="Bahnschrift Light" pitchFamily="34" charset="0"/>
              </a:rPr>
              <a:t>И ПДД</a:t>
            </a:r>
            <a:endParaRPr lang="ru-RU" sz="2800" b="1" dirty="0">
              <a:solidFill>
                <a:srgbClr val="585858"/>
              </a:solidFill>
              <a:latin typeface="Bahnschrift Light" pitchFamily="34" charset="0"/>
            </a:endParaRPr>
          </a:p>
        </p:txBody>
      </p:sp>
      <p:sp>
        <p:nvSpPr>
          <p:cNvPr id="29" name="Прямоугольник 28">
            <a:hlinkClick r:id="rId11" action="ppaction://hlinksldjump"/>
          </p:cNvPr>
          <p:cNvSpPr/>
          <p:nvPr/>
        </p:nvSpPr>
        <p:spPr>
          <a:xfrm>
            <a:off x="179512" y="4581128"/>
            <a:ext cx="2160000" cy="2160000"/>
          </a:xfrm>
          <a:prstGeom prst="rect">
            <a:avLst/>
          </a:prstGeom>
          <a:solidFill>
            <a:srgbClr val="8E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Bahnschrift Light" pitchFamily="34" charset="0"/>
              </a:rPr>
              <a:t>ЦВЕТ</a:t>
            </a:r>
            <a:endParaRPr lang="ru-RU" sz="3200" b="1" dirty="0">
              <a:solidFill>
                <a:schemeClr val="bg1"/>
              </a:solidFill>
              <a:latin typeface="Bahnschrift Light" pitchFamily="34" charset="0"/>
            </a:endParaRPr>
          </a:p>
        </p:txBody>
      </p:sp>
      <p:sp>
        <p:nvSpPr>
          <p:cNvPr id="30" name="Прямоугольник 29">
            <a:hlinkClick r:id="rId12" action="ppaction://hlinksldjump"/>
          </p:cNvPr>
          <p:cNvSpPr/>
          <p:nvPr/>
        </p:nvSpPr>
        <p:spPr>
          <a:xfrm>
            <a:off x="2411760" y="4581128"/>
            <a:ext cx="2160000" cy="2160000"/>
          </a:xfrm>
          <a:prstGeom prst="rect">
            <a:avLst/>
          </a:prstGeom>
          <a:solidFill>
            <a:srgbClr val="848484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Bahnschrift Light" pitchFamily="34" charset="0"/>
              </a:rPr>
              <a:t>ПРИРОДА</a:t>
            </a:r>
            <a:endParaRPr lang="ru-RU" sz="3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31" name="Прямоугольник 30">
            <a:hlinkClick r:id="rId13" action="ppaction://hlinksldjump"/>
          </p:cNvPr>
          <p:cNvSpPr/>
          <p:nvPr/>
        </p:nvSpPr>
        <p:spPr>
          <a:xfrm>
            <a:off x="4644008" y="4581128"/>
            <a:ext cx="2160000" cy="2160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585858"/>
                </a:solidFill>
                <a:latin typeface="Bahnschrift Light" pitchFamily="34" charset="0"/>
              </a:rPr>
              <a:t>МАТЕМАТИКА</a:t>
            </a:r>
            <a:endParaRPr lang="ru-RU" sz="2400" b="1" dirty="0">
              <a:solidFill>
                <a:srgbClr val="585858"/>
              </a:solidFill>
              <a:latin typeface="Bahnschrift Light" pitchFamily="34" charset="0"/>
            </a:endParaRPr>
          </a:p>
        </p:txBody>
      </p:sp>
      <p:sp>
        <p:nvSpPr>
          <p:cNvPr id="32" name="Прямоугольник 31">
            <a:hlinkClick r:id="rId14" action="ppaction://hlinksldjump"/>
          </p:cNvPr>
          <p:cNvSpPr/>
          <p:nvPr/>
        </p:nvSpPr>
        <p:spPr>
          <a:xfrm>
            <a:off x="6876496" y="4581128"/>
            <a:ext cx="2160000" cy="2160000"/>
          </a:xfrm>
          <a:prstGeom prst="rect">
            <a:avLst/>
          </a:prstGeom>
          <a:solidFill>
            <a:srgbClr val="848484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Bahnschrift Light" pitchFamily="34" charset="0"/>
              </a:rPr>
              <a:t>МУЗЫКАЛЬНЫЕ</a:t>
            </a:r>
          </a:p>
          <a:p>
            <a:pPr algn="ctr"/>
            <a:r>
              <a:rPr lang="ru-RU" sz="2000" b="1" dirty="0" smtClean="0">
                <a:latin typeface="Bahnschrift Light" pitchFamily="34" charset="0"/>
              </a:rPr>
              <a:t>ИНСТРУМЕНТЫ</a:t>
            </a:r>
          </a:p>
        </p:txBody>
      </p:sp>
      <p:sp>
        <p:nvSpPr>
          <p:cNvPr id="33" name="Рамка 3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392"/>
            </a:avLst>
          </a:prstGeom>
          <a:solidFill>
            <a:srgbClr val="585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Управляющая кнопка: далее 15">
            <a:hlinkClick r:id="rId15" action="ppaction://hlinksldjump" highlightClick="1"/>
          </p:cNvPr>
          <p:cNvSpPr/>
          <p:nvPr/>
        </p:nvSpPr>
        <p:spPr>
          <a:xfrm>
            <a:off x="8316416" y="6165304"/>
            <a:ext cx="827584" cy="692696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99792" y="260648"/>
            <a:ext cx="3744416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СПОРТ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47664" y="1772816"/>
            <a:ext cx="6120680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Название какого вида спорта с английского переводится как «снежная доска»?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547664" y="1772816"/>
            <a:ext cx="604867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Восхождение на труднодоступные горные вершины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называют спортсмена, одержавшего победу в соревнованиях?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Вид спорта, связанный с выполнением в воде различных фигур под музыку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Что означает «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баскет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» и «бол»?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Литые металлические ручки с двумя чугунными шарами на концах — это ...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всего таймов в футболе?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Высшее спортивное достижение, установленное спортсменом или командой, — это ... 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честь какого бога в Греции проводились Олимпийские Игры?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Прибор для измерения времени в спорте — это ...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талисман Олимпийских игр в Москве в 1980 году?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Старинные спортивные снаряды — это ...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каком спортивном командном соревновании, чтобы победить, надо пятиться назад?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спортивное единоборство с применением шпаги, рапиры или сабли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Большие кольцевые гонки на болидах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сооружение для проведения спортивных соревнований?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Если боксер не встает в течение десяти секунд — это...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музыкальный инструмент оповещает о начале и конце раунда в боксе?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Цель этой игры — забить мяч в ворота противника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99592" y="1772816"/>
            <a:ext cx="7488832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родину футбола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30" name="Управляющая кнопка: сведения 29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260648"/>
            <a:ext cx="4104456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МУЗЫКА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5" name="Управляющая кнопка: сведения 4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чём играл Осёл из сказки братьев Гримм «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Бременские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 музыканты»?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Из какого числа линий состоит нотный стан?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Герой какого мультфильма пел песню "От улыбки хмурый день светлей…"?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композитор сочинил свои произведения будучи глухим?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Какую ноту «кладут в суп»?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большая гармонь?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великий композитор начал свою концертную деятельность в шестилетнем возрасте?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Название какого музыкального инструмента получится, если в слово «гуси» вставить букву «л»?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человек поют арию?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Повторяющаяся часть песни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музыкальный инструмент, на котором чаше всего играет Игорь Крутой?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Увертюра – это вступление или заключение?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музыкальный инструмент сочетает в себе фортепиано и гармонь?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называют человека, исполняющего музыку на церковных колоколах?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чем играл папа Карло в сказке о Буратино?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музыкальный инструмент применяют для устрашения врага жители Африки?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Литавры – это духовой или ударный музыкальный инструмент?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Песня о стране, где можно встретить </a:t>
            </a: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Жар-птицу </a:t>
            </a: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 Золотого коня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Композитор, автор знаменитого «Вальса цветов»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043608" y="1700808"/>
            <a:ext cx="7128792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Название какого инструмента содержит два термина «громко» и «тихо»?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99792" y="344850"/>
            <a:ext cx="3672408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ОБЩЕЕ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Очертание какой страны на карте напоминает сапог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Самая маленькая птичка на земле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иглой не сошьешь рубахи?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Что называют «тихой охотой»?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Шахматная фигура, которая ходит буквой «Г»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каком месяце 28 дней?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игра, в которой проигрывает заговоривший первым?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Этот поросенок уже много лет желает спокойной ночи российским детям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Что коллекционируют нумизматы?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говорит молча?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Самый густонаселённый город мира,  население которого 19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млн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 человек?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автор «Трёх толстяков»?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Из какого растения делают пшено?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Какая птица откладывает яйца в чужие гнезда?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цвет получится, если смешать красную и синюю краску?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Самое быстрое сухопутное животное развивает скорость до 112 км в час. Назовите это животное? 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Самое глубокое место в океане -10900 метров.  Как называется эта впадина?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Какое государство можно носить на голове?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Самая первая детская игрушка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1772816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Игра, для которой на асфальте рисуют клеточки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344850"/>
            <a:ext cx="5976664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РУССКИЙ ЯЗЫК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Поставьте в родительном падеже слово «часы»? 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Антонимом к слову позавчера является слово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Фразеологизм бить баклуши обозначает … 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Второстепенный член предложения, который отвечает на вопросы косвенных падежей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раздел науки о языке изучает его звуковую сторону?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Сочетание двух и более знаменательных слов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гласный называется слабым?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Наука, изучающая истинное древнее значение и происхождение слов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Слова с одним и тем же корнем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Противоположные по значению слова – это… 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 какой части речи относится слово действовать?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пишется наречие «смолоду»? 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знак ставим в предложении «Солнце — огромная звезда»? 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какие вопросы отвечает определение? 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Антоним к слову верхний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Замените синонимом устаревшее слово перст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Составитель «Словаря живого великорусского языка»?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одним словом: ЯБЛОКО, МАНДАРИН, АПЕЛЬСИН?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звуков в слове ЕЛКА?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1844824"/>
            <a:ext cx="7128792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 какому спряжению относятся глаголы БРИТЬ, СТЕЛИТЬ?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07704" y="344850"/>
            <a:ext cx="5256584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ЛИТЕРАТУРА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погибли Пушкин и Лермонтов?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Какому историческому событию посвящено стихотворение «Бородино»?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животных играет в квартете Крылова?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Автор романа «Война и мир»?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произносит данные слова: "...Я тебя породил, я тебя и убью!..»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Литературное наследие писателей, признанных лучшими в мировой литературе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Жанр произведения </a:t>
            </a: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«Ревизор»?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Героями какого произведения А. С. Пушкина являются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Наина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 и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Черномор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был хозяином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Муму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Вымышленное имя, под которым автор публикует свои произведения?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Автор произведения «Приключения Тома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Сойера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 языковое средство, выражающее сильное преувеличение?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Автор повести «Чучело»?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Картина природы в художественном произведении?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Детская поэтесса, автор строк: «Наша Таня громко плачет…»?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Жанр произведения «Ася»?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43608" y="1916832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драматическое произведение с финалом, где обычно один из героев погибает?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Автор рассказа «Хамелеон»?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Выдающийся русский ученый-энциклопедист, именем которого назван Московский университет?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1844824"/>
            <a:ext cx="6984776" cy="3384376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из авторов знаменит своими баснями?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9752" y="344850"/>
            <a:ext cx="4392488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КОСМОС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Самая большая звезда в нашем космическом доме?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Имя первого космонавта нашей страны?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оборот спутника вокруг Земли?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существует зодиакальных созвездий?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газовая оболочка Земли?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Масса какой планеты в два раза больше массы всех остальных планет, вместе взятых?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звали собак, которые первыми побывали в космосе?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Какая планета была открыта в 1846 году путем математических вычислений?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Самое близкое к нам небесное тело?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называлась первая космическая станция, выведенная на орбиту в 1971 году?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минут длится полная фаза затмения?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Какая из планет Солнечной системы расположена ближе всего к Солнцу?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на небе созвездий?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Какая планета кажется из космоса голубой из-за большого количества воды на ее поверхности?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какой планете находится один из крупнейших в Солнечной системе вулкан Олимп?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9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суток длился рекордный по продолжительности полет космонавта Валерия Полякова на станции «Мир»?</a:t>
            </a:r>
            <a:endParaRPr lang="ru-RU" sz="39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каком году состоялся первый полёт человека в космос?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совокупность нескольких ярких звезд, образующих своеобразный узор?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каком российском городе находится крупнейший в мире планетарий?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1772816"/>
            <a:ext cx="6984776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полоса созвездий, по которым, как кажется с Земли, проходит Солнце за земной год?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9752" y="344850"/>
            <a:ext cx="4392488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СКАЗКИ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звали Царевича, который дружил с волком?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Кому принадлежит фраза: «Не смешите мои подковы!»?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Какие маленькие герои в мультфильме могут всё починить?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звали царевну из мультфильма «Летучий корабль»?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называются круглые герои популярного мультика?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Материал для создания Буратино — …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лет понадобилось старику, что поймать золотую рыбку?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сказочный компас?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Имя маленькой свинки, которая живёт с родителями и братом – …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чай больше всего любила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Совунья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какой сказке сердце у мальчика превратилось в кусочек льда?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звали кота в сказках, который мог усыпить?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вместе с черепахой пел песню «Я на солнышке лежу, я на солнышко гляжу...»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написал сказку «Конёк Горбунок»?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Где ходил кот учёный в сказке Пушкина?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каком мультике обезьянка и попугай шагами мерили длину удава?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мультфильме этот богатырь ищет золото, похищенное из Ростова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Тугарином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 Змеем. Назовите богатыря.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царь отправил Ивана за жар-птицей?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известный мультик про волка</a:t>
            </a: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 и зайца.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71600" y="1700808"/>
            <a:ext cx="7200800" cy="345638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Очень стойкий персонаж из сказки Г. Х. Андерсена.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9632" y="344850"/>
            <a:ext cx="6624736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ТРАНСПОРТ И ПДД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Подземное сооружение для движения транспорта?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Приспособление для буксировки автомобиля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Транспортное средство, для езды на котором надо отталкиваться ногой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Со скольки лет можно обучаться вождению автомобиля?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Место пересечения улиц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Старинный экипаж, запряженный лошадьми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каком возрасте можно получить право на управление автомобилем?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Полоса земли, чаще всего покрытая асфальтом, для движения транспортных средств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Человек, управляющий транспортным средством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Место для посадки и высадки пассажиров общественного транспорта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Часть загородной дороги для передвижения пешеходов, если нет тротуара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каком английском городе появился первый светофор в 1868 г.?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Прочная широкая лямка, обеспечивающая безопасность водителя и пассажиров в автомобиле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Общее название автобуса, трамвая, троллейбуса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В какой стране первый светофор появился в1929 г.?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При поездке в общественном транспорте, держитесь за … 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Лестница в метро это…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Опускающаяся и поднимающаяся перекладина для открытия и закрытия переезда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Автомобиль, имеющий название великой русской реки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1772816"/>
            <a:ext cx="6984776" cy="3312368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Наказание за нарушение ПДД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344850"/>
            <a:ext cx="3960440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ЦВЕТ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Какого цвета шахматные фигуры у игрока, начинающего партию первым?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Отгадайте загадку: «Цветное коромысло над землей повисло»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напиток бывает черным и зеленым?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Кто автор сказки «Серебряное копытце»?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Что такое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триколор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 какой строки начинается абзац?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Миллион роз какого цвета было в известной песне?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«школьный» известняк, который может быть разного цвета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Какого цвета карточку показывает судья провинившемуся игроку в ходе футбольного матча? 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Какое серое и белое вещество находится под черепом?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цвет в радуге соседствует с красным?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Что называют «черным золотом»?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Шарик какого цвета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Винни-Пух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 выбрал для полёта за мёдом?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Какого цвета автомобильные </a:t>
            </a:r>
            <a:endParaRPr lang="ru-RU" sz="4400" b="1" dirty="0" smtClean="0">
              <a:solidFill>
                <a:schemeClr val="tx1"/>
              </a:solidFill>
              <a:latin typeface="Bahnschrift Light" pitchFamily="34" charset="0"/>
            </a:endParaRP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стоп-сигналы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«Цветное» название гриба боровика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Что называют «солнечным камнем»?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Какой город России называют белокаменным и златоглавым?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желто-багряное время года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черный космический объект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15616" y="1772816"/>
            <a:ext cx="6984776" cy="324036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 книге какого цвета описаны вымирающие животные?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1720" y="344850"/>
            <a:ext cx="4896544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ПРИРОДА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Какое растение сначала было ватой, а потом стало рубахой?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единственная ядовитая змея, обитающая на Урале?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Какое культурное растение получило название «земляная груша»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Какое дерево называют символом России?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Горбатый житель пустыни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Ячейки для хранения меда у пчел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У этой кошки на ушах есть кисточки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Вязкий осадок на дне водоема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Первый лесной цветок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Вихрь гигантской разрушительной силы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Какое погодное явление сопровождается вспышками молнии и ударами грома?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Какая птица самая маленькая на планете?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вид осадков, представляющий собой ледяные шарики?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называются постройки бобров, перегораживающие реки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Почему страус прячет голову в песок?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У какого животного глаза вращаются на 360 градусов?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Какую птицу называют «пернатой кошкой»?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Укусы какого восточноевропейского паука опасны для человека?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Что теряет лось </a:t>
            </a:r>
            <a:endParaRPr lang="ru-RU" sz="4400" b="1" dirty="0" smtClean="0">
              <a:solidFill>
                <a:schemeClr val="tx1"/>
              </a:solidFill>
              <a:latin typeface="Bahnschrift Light" pitchFamily="34" charset="0"/>
            </a:endParaRP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каждую 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зиму?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1772816"/>
            <a:ext cx="7056784" cy="3168352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Растения, на которых гадают, применяющиеся для полоскания горла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344850"/>
            <a:ext cx="5760640" cy="707886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Light" pitchFamily="34" charset="0"/>
              </a:rPr>
              <a:t>ТЕМА : МАТЕМАТИКА</a:t>
            </a:r>
            <a:endParaRPr lang="ru-RU" sz="40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концов у четырёх с половиной палок?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Фигура, состоящая из 3-х соединенных отрезков и точек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6 </a:t>
            </a:r>
            <a:r>
              <a:rPr lang="ru-RU" sz="5400" b="1" dirty="0" err="1" smtClean="0">
                <a:solidFill>
                  <a:schemeClr val="tx1"/>
                </a:solidFill>
                <a:latin typeface="Bahnschrift Light" pitchFamily="34" charset="0"/>
              </a:rPr>
              <a:t>х</a:t>
            </a:r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 9</a:t>
            </a:r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? </a:t>
            </a:r>
            <a:endParaRPr lang="ru-RU" sz="5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Часть окружности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Число на координатном луче?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Дробь в которой есть числитель и знаменатель называется …?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1000 метров - это 1 …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Единица измерения углов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Сторона, лежащая против прямого угла в прямоугольном треугольнике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Наименьшее натуральное число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Тройка лошадей проскакала 90 км. Сколько км проскакала каждая лошадь?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Отрезок, соединяющий точки многогранника, не принадлежащие одной грани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8 </a:t>
            </a:r>
            <a:r>
              <a:rPr lang="ru-RU" sz="5400" b="1" dirty="0" err="1" smtClean="0">
                <a:solidFill>
                  <a:schemeClr val="tx1"/>
                </a:solidFill>
                <a:latin typeface="Bahnschrift Light" pitchFamily="34" charset="0"/>
              </a:rPr>
              <a:t>х</a:t>
            </a:r>
            <a:r>
              <a:rPr lang="ru-RU" sz="5400" b="1" dirty="0" smtClean="0">
                <a:solidFill>
                  <a:schemeClr val="tx1"/>
                </a:solidFill>
                <a:latin typeface="Bahnschrift Light" pitchFamily="34" charset="0"/>
              </a:rPr>
              <a:t> 6 ?</a:t>
            </a:r>
            <a:endParaRPr lang="ru-RU" sz="5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Многогранник из 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Египта, что это?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Инструмент для построения 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окружностей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Равенство, содержащее неизвестное число, обозначенное буквой, называют…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Результат при сложении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Сумма внутренних углов треугольника равна ...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Сколько в одном часе секунд?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71600" y="1844824"/>
            <a:ext cx="7128792" cy="3096344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Чему равна дробь шесть шестых?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344850"/>
            <a:ext cx="6696744" cy="1200329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ТЕМА : МУЗЫКАЛЬНЫЕ ИНСТРУМЕНТЫ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8172400" y="0"/>
            <a:ext cx="971600" cy="908720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чем играл Баян, когда пел свои былинные песни?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У какого инструмента самый низкий звук?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Название какого инструмента на французском языке означает – «королевский»?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количество педалей у концертного рояля?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Бетховен написал «Лунную сонату» для …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Используя какую педаль, можно уменьшить силу звучания у фортепиано?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Тетива какого совершено не музыкального инструмента издает красивые напевные звуки?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духовой инструмент, чье звучание считается самым низким? 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каком инструменте нужно играть губами?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количество струн, которые имели знаменитые скрипки Страдивари? </a:t>
            </a:r>
            <a:endParaRPr lang="ru-RU" sz="42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Название первого музыкального инструмента, освоенного Иоганном Бахом?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Bahnschrift Light" pitchFamily="34" charset="0"/>
              </a:rPr>
              <a:t>Назовите музыкальный инструмент, который обычно используют шаманы для привлечения духов? </a:t>
            </a:r>
            <a:endParaRPr lang="ru-RU" sz="36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чем играл Луи </a:t>
            </a:r>
            <a:r>
              <a:rPr lang="ru-RU" sz="4400" b="1" dirty="0" err="1" smtClean="0">
                <a:solidFill>
                  <a:schemeClr val="tx1"/>
                </a:solidFill>
                <a:latin typeface="Bahnschrift Light" pitchFamily="34" charset="0"/>
              </a:rPr>
              <a:t>Армстронг</a:t>
            </a:r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Какой инструмент в музыке способен заменить своим звучанием многие другие вместе взятые?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народный духовой инструмент, основу которого составляет кожаный мешок и несколько </a:t>
            </a:r>
            <a:r>
              <a:rPr lang="ru-RU" sz="3600" b="1" dirty="0" smtClean="0">
                <a:solidFill>
                  <a:schemeClr val="tx1"/>
                </a:solidFill>
                <a:latin typeface="Bahnschrift Light" pitchFamily="34" charset="0"/>
              </a:rPr>
              <a:t>трубок?</a:t>
            </a:r>
            <a:endParaRPr lang="ru-RU" sz="36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Какой русский народный инструмент очень похож по звучанию на испанские кастаньеты?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ahnschrift Light" pitchFamily="34" charset="0"/>
              </a:rPr>
              <a:t>Какой музыкальный инструмент является эмблемой музыкального искусства? </a:t>
            </a:r>
            <a:endParaRPr lang="ru-RU" sz="40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 называется музыкальная погремушка?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Какая геометрическая фигура стала музыкальным инструментом?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15616" y="2060848"/>
            <a:ext cx="6912768" cy="2880320"/>
          </a:xfrm>
          <a:prstGeom prst="rect">
            <a:avLst/>
          </a:prstGeom>
          <a:solidFill>
            <a:srgbClr val="F4D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Bahnschrift Light" pitchFamily="34" charset="0"/>
              </a:rPr>
              <a:t>На каком музыкальном инструменте играл Крокодил Гена? </a:t>
            </a:r>
            <a:endParaRPr lang="ru-RU" sz="4400" b="1" dirty="0">
              <a:solidFill>
                <a:schemeClr val="tx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332656"/>
            <a:ext cx="7992888" cy="646331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Bahnschrift Light SemiCondensed" pitchFamily="34" charset="0"/>
              </a:rPr>
              <a:t> РАУНД  5.  ИНТЕЛЛЕКТУАЛЬНАЯ ЛЕСЕНКА</a:t>
            </a:r>
            <a:endParaRPr lang="ru-RU" sz="3600" b="1" dirty="0">
              <a:latin typeface="Bahnschrift Light Semi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60232" y="1916832"/>
            <a:ext cx="1764704" cy="288032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436096" y="1556792"/>
            <a:ext cx="1512168" cy="288032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403648" y="4797152"/>
            <a:ext cx="6912768" cy="360040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5148064" y="2204864"/>
            <a:ext cx="1404664" cy="360040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6372200" y="2636912"/>
            <a:ext cx="2052736" cy="288032"/>
          </a:xfrm>
          <a:prstGeom prst="flowChartProcess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40152" y="3717032"/>
            <a:ext cx="2088232" cy="36004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707904" y="2924944"/>
            <a:ext cx="2052736" cy="36004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419872" y="3356992"/>
            <a:ext cx="2448272" cy="36004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275856" y="5589240"/>
            <a:ext cx="5149080" cy="288032"/>
          </a:xfrm>
          <a:prstGeom prst="rect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39552" y="1412776"/>
            <a:ext cx="8064896" cy="4893647"/>
          </a:xfrm>
          <a:prstGeom prst="rect">
            <a:avLst/>
          </a:prstGeom>
          <a:solidFill>
            <a:schemeClr val="tx1">
              <a:lumMod val="75000"/>
              <a:lumOff val="2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 algn="ctr"/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Игрокам на выбор предлагается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3 лесенки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. У каждой лесенки своя тема. В каждой лесенке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3 ступеньки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, на каждой ступеньке по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2 вопроса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. Чем выше ступенька, тем сложнее вопрос. За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верный ответ 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присуждается от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3 до 5 баллов 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(зависит от выбора ступеньки). За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неверный ответ 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снимается от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3 до 5 балов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. Каждый игрок имеет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право выбора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: остановиться ему на достигнутом количестве баллов или ответить на все вопросы. Если игрок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не ответил на первый вопрос или потерял все 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полученные в этом туре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баллы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, т.е. на его счету 0 баллов, то он </a:t>
            </a:r>
            <a:r>
              <a:rPr lang="ru-RU" sz="2400" b="1" dirty="0" smtClean="0">
                <a:solidFill>
                  <a:schemeClr val="bg1"/>
                </a:solidFill>
                <a:latin typeface="Bahnschrift Light" pitchFamily="34" charset="0"/>
              </a:rPr>
              <a:t>теряет право на игру в этом раунде</a:t>
            </a:r>
            <a:r>
              <a:rPr lang="ru-RU" sz="2400" dirty="0" smtClean="0">
                <a:solidFill>
                  <a:schemeClr val="bg1"/>
                </a:solidFill>
                <a:latin typeface="Bahnschrift Light" pitchFamily="34" charset="0"/>
              </a:rPr>
              <a:t>.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2880320" cy="216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rgbClr val="000000"/>
                </a:solidFill>
                <a:latin typeface="Bahnschrift Light" pitchFamily="34" charset="0"/>
              </a:rPr>
              <a:t>ИСТОРИЯ РОССИИ</a:t>
            </a:r>
            <a:endParaRPr lang="ru-RU" sz="3000" b="1" dirty="0">
              <a:solidFill>
                <a:srgbClr val="000000"/>
              </a:solidFill>
              <a:latin typeface="Bahnschrift Light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348880"/>
            <a:ext cx="2880320" cy="216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rgbClr val="000000"/>
                </a:solidFill>
                <a:latin typeface="Bahnschrift Light" pitchFamily="34" charset="0"/>
              </a:rPr>
              <a:t>ДОСТОПРИМЕ-</a:t>
            </a:r>
          </a:p>
          <a:p>
            <a:pPr algn="ctr"/>
            <a:r>
              <a:rPr lang="ru-RU" sz="3000" b="1" dirty="0" smtClean="0">
                <a:solidFill>
                  <a:srgbClr val="000000"/>
                </a:solidFill>
                <a:latin typeface="Bahnschrift Light" pitchFamily="34" charset="0"/>
              </a:rPr>
              <a:t>ЧАТЕЛЬНОСТИ </a:t>
            </a:r>
            <a:endParaRPr lang="ru-RU" sz="3000" b="1" dirty="0" smtClean="0">
              <a:solidFill>
                <a:srgbClr val="000000"/>
              </a:solidFill>
              <a:latin typeface="Bahnschrift Light" pitchFamily="34" charset="0"/>
            </a:endParaRPr>
          </a:p>
          <a:p>
            <a:pPr algn="ctr"/>
            <a:r>
              <a:rPr lang="ru-RU" sz="3000" b="1" dirty="0" smtClean="0">
                <a:solidFill>
                  <a:srgbClr val="000000"/>
                </a:solidFill>
                <a:latin typeface="Bahnschrift Light" pitchFamily="34" charset="0"/>
              </a:rPr>
              <a:t>И СТРАНЫ</a:t>
            </a:r>
            <a:endParaRPr lang="ru-RU" sz="3000" b="1" dirty="0">
              <a:solidFill>
                <a:srgbClr val="000000"/>
              </a:solidFill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4698000"/>
            <a:ext cx="2880000" cy="216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rgbClr val="000000"/>
                </a:solidFill>
                <a:latin typeface="Bahnschrift Light" pitchFamily="34" charset="0"/>
              </a:rPr>
              <a:t>ПОРТРЕТЫ</a:t>
            </a:r>
            <a:endParaRPr lang="ru-RU" sz="3000" b="1" dirty="0">
              <a:solidFill>
                <a:srgbClr val="000000"/>
              </a:solidFill>
              <a:latin typeface="Bahnschrift Light" pitchFamily="34" charset="0"/>
            </a:endParaRP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059832" y="0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1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3059832" y="1124744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2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3059832" y="2348880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1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3059832" y="3501008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2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3059832" y="4725144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1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4" name="Прямоугольник 13">
            <a:hlinkClick r:id="rId8" action="ppaction://hlinksldjump"/>
          </p:cNvPr>
          <p:cNvSpPr/>
          <p:nvPr/>
        </p:nvSpPr>
        <p:spPr>
          <a:xfrm>
            <a:off x="3059832" y="5850000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2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5" name="Прямоугольник 14">
            <a:hlinkClick r:id="rId9" action="ppaction://hlinksldjump"/>
          </p:cNvPr>
          <p:cNvSpPr/>
          <p:nvPr/>
        </p:nvSpPr>
        <p:spPr>
          <a:xfrm>
            <a:off x="7200000" y="0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5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6" name="Прямоугольник 15">
            <a:hlinkClick r:id="rId10" action="ppaction://hlinksldjump"/>
          </p:cNvPr>
          <p:cNvSpPr/>
          <p:nvPr/>
        </p:nvSpPr>
        <p:spPr>
          <a:xfrm>
            <a:off x="5148064" y="0"/>
            <a:ext cx="1908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3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7" name="Прямоугольник 16">
            <a:hlinkClick r:id="rId11" action="ppaction://hlinksldjump"/>
          </p:cNvPr>
          <p:cNvSpPr/>
          <p:nvPr/>
        </p:nvSpPr>
        <p:spPr>
          <a:xfrm>
            <a:off x="5148064" y="1124744"/>
            <a:ext cx="1908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4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8" name="Прямоугольник 17">
            <a:hlinkClick r:id="rId12" action="ppaction://hlinksldjump"/>
          </p:cNvPr>
          <p:cNvSpPr/>
          <p:nvPr/>
        </p:nvSpPr>
        <p:spPr>
          <a:xfrm>
            <a:off x="7200000" y="1124744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6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19" name="Прямоугольник 18">
            <a:hlinkClick r:id="rId13" action="ppaction://hlinksldjump"/>
          </p:cNvPr>
          <p:cNvSpPr/>
          <p:nvPr/>
        </p:nvSpPr>
        <p:spPr>
          <a:xfrm>
            <a:off x="5148064" y="2348880"/>
            <a:ext cx="1908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3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0" name="Прямоугольник 19">
            <a:hlinkClick r:id="rId14" action="ppaction://hlinksldjump"/>
          </p:cNvPr>
          <p:cNvSpPr/>
          <p:nvPr/>
        </p:nvSpPr>
        <p:spPr>
          <a:xfrm>
            <a:off x="7200000" y="2348880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5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1" name="Прямоугольник 20">
            <a:hlinkClick r:id="rId15" action="ppaction://hlinksldjump"/>
          </p:cNvPr>
          <p:cNvSpPr/>
          <p:nvPr/>
        </p:nvSpPr>
        <p:spPr>
          <a:xfrm>
            <a:off x="7200000" y="3501008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6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2" name="Прямоугольник 21">
            <a:hlinkClick r:id="rId16" action="ppaction://hlinksldjump"/>
          </p:cNvPr>
          <p:cNvSpPr/>
          <p:nvPr/>
        </p:nvSpPr>
        <p:spPr>
          <a:xfrm>
            <a:off x="5148064" y="3501008"/>
            <a:ext cx="1908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4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3" name="Прямоугольник 22">
            <a:hlinkClick r:id="rId17" action="ppaction://hlinksldjump"/>
          </p:cNvPr>
          <p:cNvSpPr/>
          <p:nvPr/>
        </p:nvSpPr>
        <p:spPr>
          <a:xfrm>
            <a:off x="7200000" y="4725144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5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4" name="Прямоугольник 23">
            <a:hlinkClick r:id="rId18" action="ppaction://hlinksldjump"/>
          </p:cNvPr>
          <p:cNvSpPr/>
          <p:nvPr/>
        </p:nvSpPr>
        <p:spPr>
          <a:xfrm>
            <a:off x="7200000" y="5850000"/>
            <a:ext cx="1944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6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5" name="Прямоугольник 24">
            <a:hlinkClick r:id="rId19" action="ppaction://hlinksldjump"/>
          </p:cNvPr>
          <p:cNvSpPr/>
          <p:nvPr/>
        </p:nvSpPr>
        <p:spPr>
          <a:xfrm>
            <a:off x="5148064" y="4725144"/>
            <a:ext cx="1908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3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  <p:sp>
        <p:nvSpPr>
          <p:cNvPr id="26" name="Прямоугольник 25">
            <a:hlinkClick r:id="rId20" action="ppaction://hlinksldjump"/>
          </p:cNvPr>
          <p:cNvSpPr/>
          <p:nvPr/>
        </p:nvSpPr>
        <p:spPr>
          <a:xfrm>
            <a:off x="5148064" y="5850000"/>
            <a:ext cx="1908000" cy="100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8E0000"/>
                </a:solidFill>
                <a:latin typeface="Bahnschrift Light" pitchFamily="34" charset="0"/>
              </a:rPr>
              <a:t>4</a:t>
            </a:r>
            <a:endParaRPr lang="ru-RU" sz="6000" b="1" dirty="0">
              <a:solidFill>
                <a:srgbClr val="8E0000"/>
              </a:solidFill>
              <a:latin typeface="Bahnschrift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476672"/>
            <a:ext cx="6336704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ИСТОРИЯ РОССИИ.  ВОПРОС  1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5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19872" y="1628800"/>
            <a:ext cx="4392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В старину на Руси она считалась символом мужества, а в начале XVIII века за нее наказывали. Что это?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23928" y="5589240"/>
            <a:ext cx="3456384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Bahnschrift Light" pitchFamily="34" charset="0"/>
              </a:rPr>
              <a:t>ОТВЕТ: БОРОДА</a:t>
            </a:r>
            <a:endParaRPr lang="ru-RU" sz="2800" b="1" dirty="0">
              <a:solidFill>
                <a:schemeClr val="bg1"/>
              </a:solidFill>
              <a:latin typeface="Bahnschrift Light" pitchFamily="34" charset="0"/>
            </a:endParaRPr>
          </a:p>
        </p:txBody>
      </p:sp>
      <p:sp>
        <p:nvSpPr>
          <p:cNvPr id="11" name="Управляющая кнопка: сведения 10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476672"/>
            <a:ext cx="6336704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ИСТОРИЯ РОССИИ.  ВОПРОС  2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3888" y="5085184"/>
            <a:ext cx="4464496" cy="105273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ОТВЕТ: НЕСТОР-ЛЕТОПИСЕЦ. АВТОР «ПОВЕСТИ ВРЕМЕННЫХ ЛЕТ»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63888" y="2416820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Благодаря этому монаху мы знаем историю Древней Руси. Назовите его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476672"/>
            <a:ext cx="6336704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ИСТОРИЯ РОССИИ.  ВОПРОС  3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67944" y="5589240"/>
            <a:ext cx="3456384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ОТВЕТ: ВАРЯГАМИ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63888" y="2222862"/>
            <a:ext cx="43204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У себя на родине они носили гордое имя «морских королей». Как их звали на Руси?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10" name="Управляющая кнопка: сведения 9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476672"/>
            <a:ext cx="6336704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ИСТОРИЯ РОССИИ.  ВОПРОС  4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55976" y="5589240"/>
            <a:ext cx="2880320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ОТВЕТ: 1367</a:t>
            </a:r>
            <a:endParaRPr lang="ru-RU" sz="30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2420888"/>
            <a:ext cx="4248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Bahnschrift Light" pitchFamily="34" charset="0"/>
              </a:rPr>
              <a:t>В каком году был заложен каменный московский Кремль?</a:t>
            </a:r>
            <a:endParaRPr lang="ru-RU" sz="36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476672"/>
            <a:ext cx="6336704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ИСТОРИЯ РОССИИ.  ВОПРОС  5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707904" y="5445224"/>
            <a:ext cx="4032448" cy="6926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ОТВЕТ: ВСЕВОЛОД БОЛЬШОЕ ГНЕЗДО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1772816"/>
            <a:ext cx="45365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О каком русском князе в "Слове о полку Игореве" говорилось, что он мог Волгу расплескать веслами, а Дон вычерпать шлемами?</a:t>
            </a:r>
            <a:endParaRPr lang="ru-RU" sz="32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476672"/>
            <a:ext cx="6336704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ИСТОРИЯ РОССИИ.  ВОПРОС  6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5589240"/>
            <a:ext cx="4320480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ОТВЕТ: 1943 ГОД, ДНЕПР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2038196"/>
            <a:ext cx="43924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За форсирование какой реки 2438 воинов получили звание Героя Советского Союза? В каком это было году?</a:t>
            </a:r>
            <a:endParaRPr lang="ru-RU" sz="32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9632" y="188640"/>
            <a:ext cx="6336704" cy="1077218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ДОСТОПРИМЕЧАТЕЛЬНОСТИ И СТРАНЫ.  ВОПРОС  1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5589240"/>
            <a:ext cx="4320480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ОТВЕТ: ГОЛЛИВУД, США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1700808"/>
            <a:ext cx="46085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Район к западу от центра Лос-Анджелеса, место, знаменитое на весь мир благодаря кинематографу. Назовите достопримечательность и страну</a:t>
            </a:r>
            <a:endParaRPr lang="ru-RU" sz="3000" b="1" i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ahnschrift Light" pitchFamily="34" charset="0"/>
              <a:cs typeface="Courier New" panose="02070309020205020404" pitchFamily="49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9632" y="188640"/>
            <a:ext cx="6336704" cy="1077218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ДОСТОПРИМЕЧАТЕЛЬНОСТИ И СТРАНЫ.  ВОПРОС  2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707904" y="5589240"/>
            <a:ext cx="4320480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ОТВЕТ: ПЕТЕРГОФ, РОССИЯ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1628800"/>
            <a:ext cx="46085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Царство фонтанов, дворцы, эпоха Петра Великого, блистательные интерьеры времен императрицы Елизаветы и царя Николая I. Назовите достопримечательность и страну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9632" y="188640"/>
            <a:ext cx="6336704" cy="1077218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ДОСТОПРИМЕЧАТЕЛЬНОСТИ И СТРАНЫ.  ВОПРОС  3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5589240"/>
            <a:ext cx="4320480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ОТВЕТ: ЛУВР, ФРАНЦИЯ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1484784"/>
            <a:ext cx="4896544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900" b="1" dirty="0" smtClean="0">
                <a:latin typeface="Bahnschrift Light" pitchFamily="34" charset="0"/>
              </a:rPr>
              <a:t>Эта достопримечательность известна туристам не только как великолепный архитектурный памятник, но и как известнейший музей мира. Назовите достопримечательность и страну</a:t>
            </a:r>
            <a:endParaRPr lang="ru-RU" sz="29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9632" y="188640"/>
            <a:ext cx="6336704" cy="1077218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ДОСТОПРИМЕЧАТЕЛЬНОСТИ И СТРАНЫ.  ВОПРОС  4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3888" y="5589240"/>
            <a:ext cx="4464496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ОТВЕТ: ТАДЖ-МАХАЛ, ИНДИЯ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2078846"/>
            <a:ext cx="46085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Мавзолей-мечеть в </a:t>
            </a:r>
            <a:r>
              <a:rPr lang="ru-RU" sz="3000" b="1" dirty="0" err="1" smtClean="0">
                <a:latin typeface="Bahnschrift Light" pitchFamily="34" charset="0"/>
              </a:rPr>
              <a:t>Агре</a:t>
            </a:r>
            <a:r>
              <a:rPr lang="ru-RU" sz="3000" b="1" dirty="0" smtClean="0">
                <a:latin typeface="Bahnschrift Light" pitchFamily="34" charset="0"/>
              </a:rPr>
              <a:t>, является одним из шедевров мировой архитектуры. Назовите достопримечательность и страну</a:t>
            </a:r>
            <a:endParaRPr lang="ru-RU" sz="30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9632" y="188640"/>
            <a:ext cx="6336704" cy="1077218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ДОСТОПРИМЕЧАТЕЛЬНОСТИ И СТРАНЫ.  ВОПРОС  5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419872" y="5589240"/>
            <a:ext cx="4536504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latin typeface="Bahnschrift Light" pitchFamily="34" charset="0"/>
              </a:rPr>
              <a:t>ОТВЕТ: КОЛИЗЕЙ, ИТАЛИЯ</a:t>
            </a:r>
            <a:endParaRPr lang="ru-RU" sz="26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9872" y="1679897"/>
            <a:ext cx="45365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Bahnschrift Light" pitchFamily="34" charset="0"/>
              </a:rPr>
              <a:t>Почти две тысячи лет этот величественный амфитеатр собирает вокруг себя миллионы посетителей, желающих своими глазами увидеть это культовое сооружение. Назовите достопримечательность и страну</a:t>
            </a: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9632" y="188640"/>
            <a:ext cx="6336704" cy="1077218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ДОСТОПРИМЕЧАТЕЛЬНОСТИ И СТРАНЫ.  ВОПРОС  6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635896" y="5445224"/>
            <a:ext cx="4320480" cy="6926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ОТВЕТ: САГРАДА ФАМИЛИЯ, БАРСЕЛОНА, ИСПАНИЯ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872" y="1484784"/>
            <a:ext cx="46805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Поразительный по красоте храм, являющийся главным творением Антонио </a:t>
            </a:r>
            <a:r>
              <a:rPr lang="ru-RU" sz="2800" b="1" dirty="0" err="1" smtClean="0">
                <a:latin typeface="Bahnschrift Light" pitchFamily="34" charset="0"/>
              </a:rPr>
              <a:t>Гауди</a:t>
            </a:r>
            <a:r>
              <a:rPr lang="ru-RU" sz="2800" b="1" dirty="0" smtClean="0">
                <a:latin typeface="Bahnschrift Light" pitchFamily="34" charset="0"/>
              </a:rPr>
              <a:t>, строительство которого до сих пор не закончено. Назовите достопримечательность и страну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10" name="Управляющая кнопка: сведения 9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35696" y="404664"/>
            <a:ext cx="5328592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ПОРТРЕТЫ.  ВОПРОС  1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63888" y="5373216"/>
            <a:ext cx="4536504" cy="76470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ОТВЕТ: Н.В. ГОГОЛЬ, ПИСАТЕЛЬ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63888" y="1628800"/>
            <a:ext cx="45365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Больше всего на свете он стеснялся своего носа, поэтому на всех портретах он выглядит совершенно по-разному. Назовите знаменитую личность и род деятельности</a:t>
            </a:r>
          </a:p>
        </p:txBody>
      </p:sp>
      <p:sp>
        <p:nvSpPr>
          <p:cNvPr id="10" name="Управляющая кнопка: сведения 9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35696" y="404664"/>
            <a:ext cx="5328592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ПОРТРЕТЫ.  ВОПРОС  2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7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635896" y="5589240"/>
            <a:ext cx="4464496" cy="5486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latin typeface="Bahnschrift Light" pitchFamily="34" charset="0"/>
              </a:rPr>
              <a:t>ОТВЕТ: ПЕТР </a:t>
            </a:r>
            <a:r>
              <a:rPr lang="en-US" sz="2600" b="1" dirty="0" smtClean="0">
                <a:latin typeface="Bahnschrift Light" pitchFamily="34" charset="0"/>
              </a:rPr>
              <a:t>I</a:t>
            </a:r>
            <a:r>
              <a:rPr lang="ru-RU" sz="2600" b="1" dirty="0" smtClean="0">
                <a:latin typeface="Bahnschrift Light" pitchFamily="34" charset="0"/>
              </a:rPr>
              <a:t>, ИМПЕРАТОР</a:t>
            </a:r>
            <a:endParaRPr lang="ru-RU" sz="2600" b="1" dirty="0">
              <a:latin typeface="Bahnschrift Ligh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63888" y="1761778"/>
            <a:ext cx="44644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Он обучил солдат отличать левую сторону от правой, привязывая к одной их ноге сено, а к другой — солому. Назовите знаменитую личность и род деятельности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10" name="Управляющая кнопка: сведения 9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35696" y="404664"/>
            <a:ext cx="5328592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ПОРТРЕТЫ.  ВОПРОС  3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8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635896" y="5229200"/>
            <a:ext cx="4320480" cy="9087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latin typeface="Bahnschrift Light" pitchFamily="34" charset="0"/>
              </a:rPr>
              <a:t>ОТВЕТ: А.В. СУВОРОВ ПОЛКОВОДЕЦ,  ВОЕННЫЙ ТЕОРЕТИК</a:t>
            </a:r>
            <a:endParaRPr lang="ru-RU" sz="2200" b="1" dirty="0">
              <a:latin typeface="Bahnschrift Light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1880" y="1628800"/>
            <a:ext cx="46085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Гений данной личности отражен в чеканной формулировке: «не проиграл ни одного сражения, причем все они были выиграны при численном превосходстве неприятеля». Назовите знаменитую личность и род деятельности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11" name="Управляющая кнопка: сведения 10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35696" y="404664"/>
            <a:ext cx="5328592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ПОРТРЕТЫ.  ВОПРОС  4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5157192"/>
            <a:ext cx="4320480" cy="98072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latin typeface="Bahnschrift Light" pitchFamily="34" charset="0"/>
              </a:rPr>
              <a:t>ОТВЕТ: ВИНСЕНТ ВАН ГОГ, </a:t>
            </a:r>
          </a:p>
          <a:p>
            <a:pPr algn="ctr"/>
            <a:r>
              <a:rPr lang="ru-RU" sz="2200" b="1" dirty="0" smtClean="0">
                <a:latin typeface="Bahnschrift Light" pitchFamily="34" charset="0"/>
              </a:rPr>
              <a:t>ХУДОЖНИК-ПОСТИМПРЕССИОНИСТ</a:t>
            </a:r>
            <a:endParaRPr lang="ru-RU" sz="22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63888" y="1556792"/>
            <a:ext cx="45365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ahnschrift Light" pitchFamily="34" charset="0"/>
              </a:rPr>
              <a:t>Этот человек никогда не был знаменит в своей жизни, однако его посмертная слава остается огромной. Назовите знаменитую личность и род деятельности</a:t>
            </a:r>
            <a:endParaRPr lang="ru-RU" sz="28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35696" y="404664"/>
            <a:ext cx="5328592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ПОРТРЕТЫ.  ВОПРОС  5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5445224"/>
            <a:ext cx="4320480" cy="6926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ОТВЕТ: А.И. ЧУРИН, </a:t>
            </a:r>
          </a:p>
          <a:p>
            <a:pPr algn="ctr"/>
            <a:r>
              <a:rPr lang="ru-RU" sz="2400" b="1" dirty="0" smtClean="0">
                <a:latin typeface="Bahnschrift Light" pitchFamily="34" charset="0"/>
              </a:rPr>
              <a:t>ПЕРВЫЙ ДИРЕКТОР УЭХК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1844824"/>
            <a:ext cx="489654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Bahnschrift Light" pitchFamily="34" charset="0"/>
              </a:rPr>
              <a:t>Присвоено звание Героя Социалистического Труда с вручением ордена Ленина и золотой медали </a:t>
            </a:r>
          </a:p>
          <a:p>
            <a:pPr algn="ctr"/>
            <a:r>
              <a:rPr lang="ru-RU" sz="2600" b="1" dirty="0" smtClean="0">
                <a:latin typeface="Bahnschrift Light" pitchFamily="34" charset="0"/>
              </a:rPr>
              <a:t>«Серп и Молот».</a:t>
            </a:r>
          </a:p>
          <a:p>
            <a:pPr algn="ctr"/>
            <a:r>
              <a:rPr lang="ru-RU" sz="2600" b="1" dirty="0" smtClean="0">
                <a:latin typeface="Bahnschrift Light" pitchFamily="34" charset="0"/>
              </a:rPr>
              <a:t>Его именем названа улица. Назовите знаменитую личность и род деятельности</a:t>
            </a:r>
            <a:endParaRPr lang="ru-RU" sz="26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50e8c1305d5c51a5293a50f8c84a6c0.jpg"/>
          <p:cNvPicPr>
            <a:picLocks noChangeAspect="1"/>
          </p:cNvPicPr>
          <p:nvPr/>
        </p:nvPicPr>
        <p:blipFill>
          <a:blip r:embed="rId3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f0b0f62cf323fc529a6741676b72d7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68760"/>
            <a:ext cx="7846177" cy="51125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35696" y="404664"/>
            <a:ext cx="5328592" cy="584775"/>
          </a:xfrm>
          <a:prstGeom prst="rect">
            <a:avLst/>
          </a:prstGeom>
          <a:solidFill>
            <a:srgbClr val="F5F5F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Bahnschrift Light" pitchFamily="34" charset="0"/>
              </a:rPr>
              <a:t>ПОРТРЕТЫ.  ВОПРОС  6</a:t>
            </a:r>
            <a:endParaRPr lang="ru-RU" sz="3200" b="1" dirty="0">
              <a:latin typeface="Bahnschrift Light" pitchFamily="34" charset="0"/>
            </a:endParaRPr>
          </a:p>
        </p:txBody>
      </p:sp>
      <p:pic>
        <p:nvPicPr>
          <p:cNvPr id="6" name="Обратный отсчет 3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3356992"/>
            <a:ext cx="2459765" cy="18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5445224"/>
            <a:ext cx="4320480" cy="6926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ahnschrift Light" pitchFamily="34" charset="0"/>
              </a:rPr>
              <a:t>ОТВЕТ: ГЕОРГИЙ ЖУКОВ, СОВЕТСКИЙ ПОЛКОВОДЕЦ</a:t>
            </a:r>
            <a:endParaRPr lang="ru-RU" sz="2400" b="1" dirty="0">
              <a:latin typeface="Bahnschrift Ligh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1833205"/>
            <a:ext cx="453650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atin typeface="Bahnschrift Light" pitchFamily="34" charset="0"/>
              </a:rPr>
              <a:t>Остался в истории как один из главных творцов Победы в Великой Отечественной войне. Назовите знаменитую личность и род деятельности</a:t>
            </a:r>
            <a:endParaRPr lang="ru-RU" sz="3000" b="1" dirty="0">
              <a:latin typeface="Bahnschrift Light" pitchFamily="34" charset="0"/>
            </a:endParaRPr>
          </a:p>
        </p:txBody>
      </p:sp>
      <p:sp>
        <p:nvSpPr>
          <p:cNvPr id="9" name="Управляющая кнопка: сведения 8">
            <a:hlinkClick r:id="rId6" action="ppaction://hlinksldjump" highlightClick="1"/>
          </p:cNvPr>
          <p:cNvSpPr/>
          <p:nvPr/>
        </p:nvSpPr>
        <p:spPr>
          <a:xfrm>
            <a:off x="8172400" y="0"/>
            <a:ext cx="971600" cy="836712"/>
          </a:xfrm>
          <a:prstGeom prst="actionButtonInformation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50e8c1305d5c51a5293a50f8c84a6c0.jpg"/>
          <p:cNvPicPr>
            <a:picLocks noChangeAspect="1"/>
          </p:cNvPicPr>
          <p:nvPr/>
        </p:nvPicPr>
        <p:blipFill>
          <a:blip r:embed="rId2" cstate="print"/>
          <a:srcRect l="14422" r="76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5ac3b25f2b27bee2f2d913bb1bbdade5.png"/>
          <p:cNvPicPr>
            <a:picLocks noChangeAspect="1"/>
          </p:cNvPicPr>
          <p:nvPr/>
        </p:nvPicPr>
        <p:blipFill>
          <a:blip r:embed="rId3" cstate="print">
            <a:grayscl/>
            <a:lum bright="10000"/>
          </a:blip>
          <a:srcRect l="4557" t="6192" r="10537" b="9651"/>
          <a:stretch>
            <a:fillRect/>
          </a:stretch>
        </p:blipFill>
        <p:spPr>
          <a:xfrm>
            <a:off x="899592" y="388437"/>
            <a:ext cx="7272808" cy="6441166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2420888"/>
            <a:ext cx="4752528" cy="2376264"/>
          </a:xfrm>
        </p:spPr>
        <p:txBody>
          <a:bodyPr>
            <a:noAutofit/>
          </a:bodyPr>
          <a:lstStyle/>
          <a:p>
            <a:r>
              <a:rPr lang="ru-RU" sz="4600" b="1" dirty="0" smtClean="0">
                <a:solidFill>
                  <a:schemeClr val="tx1"/>
                </a:solidFill>
                <a:latin typeface="Bahnschrift Light SemiCondensed" pitchFamily="34" charset="0"/>
              </a:rPr>
              <a:t>интеллектуальная игра</a:t>
            </a:r>
          </a:p>
          <a:p>
            <a:r>
              <a:rPr lang="ru-RU" sz="4600" b="1" dirty="0" smtClean="0">
                <a:solidFill>
                  <a:schemeClr val="tx1"/>
                </a:solidFill>
                <a:latin typeface="Bahnschrift Light SemiCondensed" pitchFamily="34" charset="0"/>
              </a:rPr>
              <a:t>«САМЫЙ УМНЫЙ»</a:t>
            </a:r>
            <a:endParaRPr lang="ru-RU" sz="4600" b="1" dirty="0">
              <a:solidFill>
                <a:schemeClr val="tx1"/>
              </a:solidFill>
              <a:latin typeface="Bahnschrift Light SemiCondensed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1628800"/>
            <a:ext cx="3960440" cy="1080120"/>
          </a:xfrm>
        </p:spPr>
        <p:txBody>
          <a:bodyPr>
            <a:normAutofit/>
          </a:bodyPr>
          <a:lstStyle/>
          <a:p>
            <a:r>
              <a:rPr lang="ru-RU" sz="4000" b="1" u="sng" dirty="0" smtClean="0">
                <a:solidFill>
                  <a:srgbClr val="C00000"/>
                </a:solidFill>
                <a:latin typeface="Bahnschrift Light SemiCondensed" pitchFamily="34" charset="0"/>
              </a:rPr>
              <a:t>ПОЛУФИНАЛ</a:t>
            </a:r>
            <a:endParaRPr lang="ru-RU" sz="4000" b="1" u="sng" dirty="0">
              <a:solidFill>
                <a:srgbClr val="C00000"/>
              </a:solidFill>
              <a:latin typeface="Bahnschrift Light Semi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1618</TotalTime>
  <Words>3399</Words>
  <Application>Microsoft Office PowerPoint</Application>
  <PresentationFormat>Экран (4:3)</PresentationFormat>
  <Paragraphs>479</Paragraphs>
  <Slides>60</Slides>
  <Notes>0</Notes>
  <HiddenSlides>0</HiddenSlides>
  <MMClips>33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Тема Office</vt:lpstr>
      <vt:lpstr>ПОЛУФИНАЛ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ПОЛУФИНАЛ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Таша Зуева</dc:creator>
  <cp:lastModifiedBy>PLTK</cp:lastModifiedBy>
  <cp:revision>197</cp:revision>
  <dcterms:created xsi:type="dcterms:W3CDTF">2025-01-17T14:33:41Z</dcterms:created>
  <dcterms:modified xsi:type="dcterms:W3CDTF">2025-01-20T07:06:46Z</dcterms:modified>
</cp:coreProperties>
</file>