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1"/>
  </p:notesMasterIdLst>
  <p:sldIdLst>
    <p:sldId id="256" r:id="rId2"/>
    <p:sldId id="301" r:id="rId3"/>
    <p:sldId id="303" r:id="rId4"/>
    <p:sldId id="295" r:id="rId5"/>
    <p:sldId id="296" r:id="rId6"/>
    <p:sldId id="258" r:id="rId7"/>
    <p:sldId id="259" r:id="rId8"/>
    <p:sldId id="260" r:id="rId9"/>
    <p:sldId id="261" r:id="rId10"/>
    <p:sldId id="262" r:id="rId11"/>
    <p:sldId id="263" r:id="rId12"/>
    <p:sldId id="299" r:id="rId13"/>
    <p:sldId id="276" r:id="rId14"/>
    <p:sldId id="279" r:id="rId15"/>
    <p:sldId id="278" r:id="rId16"/>
    <p:sldId id="264" r:id="rId17"/>
    <p:sldId id="266" r:id="rId18"/>
    <p:sldId id="267" r:id="rId19"/>
    <p:sldId id="268" r:id="rId20"/>
    <p:sldId id="269" r:id="rId21"/>
    <p:sldId id="300" r:id="rId22"/>
    <p:sldId id="273" r:id="rId23"/>
    <p:sldId id="270" r:id="rId24"/>
    <p:sldId id="271" r:id="rId25"/>
    <p:sldId id="272" r:id="rId26"/>
    <p:sldId id="280" r:id="rId27"/>
    <p:sldId id="274" r:id="rId28"/>
    <p:sldId id="275" r:id="rId29"/>
    <p:sldId id="285" r:id="rId30"/>
    <p:sldId id="287" r:id="rId31"/>
    <p:sldId id="298" r:id="rId32"/>
    <p:sldId id="288" r:id="rId33"/>
    <p:sldId id="289" r:id="rId34"/>
    <p:sldId id="290" r:id="rId35"/>
    <p:sldId id="291" r:id="rId36"/>
    <p:sldId id="292" r:id="rId37"/>
    <p:sldId id="293" r:id="rId38"/>
    <p:sldId id="297" r:id="rId39"/>
    <p:sldId id="294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7A"/>
    <a:srgbClr val="0062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70" d="100"/>
          <a:sy n="70" d="100"/>
        </p:scale>
        <p:origin x="-11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D86D4-86DA-40F7-8D3C-622A15106495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ADC615-F16E-420D-8C1D-7210D72F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939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DC615-F16E-420D-8C1D-7210D72F5439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DC615-F16E-420D-8C1D-7210D72F5439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49" y="5349904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3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2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49" y="3444904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7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1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6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8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6" y="1316039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1" y="1316039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49" y="6019802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49" y="5849119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1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2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1" y="609600"/>
            <a:ext cx="5340351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9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8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8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49" y="1050900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4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2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C55065E-3B4F-4989-A91D-FED4563CF19C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2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2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1F9C84-15C8-43EA-ABE3-FA2B6D2845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49" y="1050900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49" y="1057988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3933057"/>
            <a:ext cx="8458200" cy="2142732"/>
          </a:xfrm>
        </p:spPr>
        <p:txBody>
          <a:bodyPr>
            <a:noAutofit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Презентацию выполнила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учитель начальных классов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МОАУ «СОШ №54 г. Орска»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Берг О.Б.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256713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D:\Мои рисунки\масленица\о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371850"/>
          </a:xfrm>
          <a:prstGeom prst="rect">
            <a:avLst/>
          </a:prstGeom>
          <a:noFill/>
        </p:spPr>
      </p:pic>
      <p:pic>
        <p:nvPicPr>
          <p:cNvPr id="1027" name="Picture 3" descr="D:\Мои рисунки\масленица\120132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857234"/>
            <a:ext cx="857256" cy="780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Широкая масленица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Цель:</a:t>
            </a:r>
            <a:r>
              <a:rPr lang="ru-RU" dirty="0" smtClean="0"/>
              <a:t> познакомить обучающихся с обычаями и традициями русского народа.</a:t>
            </a:r>
          </a:p>
          <a:p>
            <a:r>
              <a:rPr lang="ru-RU" b="1" dirty="0" smtClean="0"/>
              <a:t>Задачи</a:t>
            </a:r>
            <a:r>
              <a:rPr lang="ru-RU" b="1" dirty="0"/>
              <a:t>:</a:t>
            </a:r>
            <a:r>
              <a:rPr lang="ru-RU" dirty="0"/>
              <a:t> активизация духовно-нравственной и культурно-исторической преемственности поколений, воспитание уважения к ценностям народно-культурного наследия своей страны; знакомство с обычаями, традициями и масленичным фольклором; развитие познавательной и мотивационной деятельности обучающихся, их творческих </a:t>
            </a:r>
            <a:r>
              <a:rPr lang="ru-RU" dirty="0" smtClean="0"/>
              <a:t>способностей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9734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Масленица бывает в конце февраля — начале марта. Ее празднуют в течение недели.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D:\Мои рисунки\масленица\о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371850"/>
          </a:xfrm>
          <a:prstGeom prst="rect">
            <a:avLst/>
          </a:prstGeom>
          <a:noFill/>
        </p:spPr>
      </p:pic>
      <p:pic>
        <p:nvPicPr>
          <p:cNvPr id="1027" name="Picture 3" descr="D:\Мои рисунки\масленица\120132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857234"/>
            <a:ext cx="857256" cy="7801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882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Блины начинали печь в воскресенье</a:t>
            </a:r>
            <a:endParaRPr lang="ru-RU" b="1" dirty="0"/>
          </a:p>
        </p:txBody>
      </p:sp>
      <p:pic>
        <p:nvPicPr>
          <p:cNvPr id="12290" name="Picture 2" descr="D:\Мои рисунки\масленица\533a51e1b18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57158" y="2143116"/>
            <a:ext cx="2381250" cy="2133600"/>
          </a:xfrm>
          <a:prstGeom prst="rect">
            <a:avLst/>
          </a:prstGeom>
          <a:noFill/>
        </p:spPr>
      </p:pic>
      <p:pic>
        <p:nvPicPr>
          <p:cNvPr id="12293" name="Picture 5" descr="D:\Мои рисунки\масленица\1-we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0937" y="1709511"/>
            <a:ext cx="2985604" cy="4169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Печь блины в масленицу доверяли только умелым хозяйкам.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" name="Picture 6" descr="D:\Мои рисунки\масленица\mas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785926"/>
            <a:ext cx="2857500" cy="4286250"/>
          </a:xfrm>
          <a:prstGeom prst="rect">
            <a:avLst/>
          </a:prstGeom>
          <a:noFill/>
        </p:spPr>
      </p:pic>
      <p:pic>
        <p:nvPicPr>
          <p:cNvPr id="13314" name="Picture 2" descr="D:\Мои рисунки\масленица\bli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214554"/>
            <a:ext cx="2857500" cy="3867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Понедельник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9600" b="1" dirty="0" smtClean="0">
                <a:solidFill>
                  <a:srgbClr val="C00000"/>
                </a:solidFill>
              </a:rPr>
              <a:t>«Встреча»</a:t>
            </a:r>
            <a:endParaRPr lang="ru-RU" sz="9600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D:\Мои рисунки\масленица\maslenical.jpg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143248"/>
            <a:ext cx="5715000" cy="3557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Мои рисунки\масленица\DSC030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286251" cy="5715000"/>
          </a:xfrm>
          <a:prstGeom prst="rect">
            <a:avLst/>
          </a:prstGeom>
          <a:noFill/>
        </p:spPr>
      </p:pic>
      <p:pic>
        <p:nvPicPr>
          <p:cNvPr id="4099" name="Picture 3" descr="D:\Мои рисунки\масленица\477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6763" y="3371497"/>
            <a:ext cx="5237239" cy="34865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Мои рисунки\масленица\225538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10" y="1428736"/>
            <a:ext cx="4411276" cy="5429264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sz="5300" b="1" dirty="0" smtClean="0">
                <a:solidFill>
                  <a:srgbClr val="FF0000"/>
                </a:solidFill>
              </a:rPr>
              <a:t>П</a:t>
            </a:r>
            <a:r>
              <a:rPr lang="ru-RU" sz="4000" b="1" dirty="0" smtClean="0">
                <a:solidFill>
                  <a:srgbClr val="FF0000"/>
                </a:solidFill>
              </a:rPr>
              <a:t>одайте широкой </a:t>
            </a:r>
            <a:r>
              <a:rPr lang="ru-RU" sz="5400" b="1" dirty="0" smtClean="0">
                <a:solidFill>
                  <a:srgbClr val="FF0000"/>
                </a:solidFill>
              </a:rPr>
              <a:t>М</a:t>
            </a:r>
            <a:r>
              <a:rPr lang="ru-RU" sz="4000" b="1" dirty="0" smtClean="0">
                <a:solidFill>
                  <a:srgbClr val="FF0000"/>
                </a:solidFill>
              </a:rPr>
              <a:t>асленице!»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Вторник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9600" b="1" dirty="0" smtClean="0">
                <a:solidFill>
                  <a:srgbClr val="C00000"/>
                </a:solidFill>
              </a:rPr>
              <a:t>«</a:t>
            </a:r>
            <a:r>
              <a:rPr lang="ru-RU" sz="9600" b="1" dirty="0" err="1" smtClean="0">
                <a:solidFill>
                  <a:srgbClr val="C00000"/>
                </a:solidFill>
              </a:rPr>
              <a:t>Заигрыш</a:t>
            </a:r>
            <a:r>
              <a:rPr lang="ru-RU" sz="9600" b="1" dirty="0" smtClean="0">
                <a:solidFill>
                  <a:srgbClr val="C00000"/>
                </a:solidFill>
              </a:rPr>
              <a:t>»</a:t>
            </a:r>
          </a:p>
          <a:p>
            <a:pPr algn="ctr">
              <a:buNone/>
            </a:pPr>
            <a:endParaRPr lang="ru-RU" sz="9600" b="1" dirty="0">
              <a:solidFill>
                <a:srgbClr val="C00000"/>
              </a:solidFill>
            </a:endParaRPr>
          </a:p>
        </p:txBody>
      </p:sp>
      <p:pic>
        <p:nvPicPr>
          <p:cNvPr id="6147" name="Picture 3" descr="D:\Мои рисунки\масленица\2521243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5" y="3071810"/>
            <a:ext cx="3810000" cy="3552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4294967295"/>
          </p:nvPr>
        </p:nvSpPr>
        <p:spPr>
          <a:xfrm>
            <a:off x="0" y="666750"/>
            <a:ext cx="4291013" cy="6397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К. И. </a:t>
            </a:r>
            <a:r>
              <a:rPr lang="ru-RU" sz="2400" dirty="0" err="1" smtClean="0"/>
              <a:t>Кольман</a:t>
            </a:r>
            <a:r>
              <a:rPr lang="ru-RU" sz="2400" dirty="0" smtClean="0"/>
              <a:t>. Горы и балаганы на Марсовом поле в Петербурге (фрагмент картины)</a:t>
            </a:r>
          </a:p>
          <a:p>
            <a:endParaRPr lang="ru-RU" sz="2400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4294967295"/>
          </p:nvPr>
        </p:nvSpPr>
        <p:spPr>
          <a:xfrm>
            <a:off x="4851400" y="666750"/>
            <a:ext cx="4292600" cy="6397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К.П.Беггров. Горы на Марсовом поле с Петербурге</a:t>
            </a:r>
            <a:endParaRPr lang="ru-RU" dirty="0"/>
          </a:p>
        </p:txBody>
      </p:sp>
      <p:pic>
        <p:nvPicPr>
          <p:cNvPr id="7170" name="Picture 2" descr="D:\Мои рисунки\масленица\К.П.Беггров. Горы на Марсовом поле с Петербург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69656" y="1928802"/>
            <a:ext cx="5474343" cy="3857650"/>
          </a:xfrm>
          <a:prstGeom prst="rect">
            <a:avLst/>
          </a:prstGeom>
          <a:noFill/>
        </p:spPr>
      </p:pic>
      <p:pic>
        <p:nvPicPr>
          <p:cNvPr id="5" name="Рисунок 4" descr="К. И. Кольман. Горы и балаганы на Марсовом поле в Петербурге (фрагмент картины)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285992"/>
            <a:ext cx="3500463" cy="3143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К.П.Беггров. Ледяные горы в Санкт - Петербурге на Масленице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Мои рисунки\масленица\К.П.Беггров. Ледяные горы в Санкт - Петербурге на Маслениц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357298"/>
            <a:ext cx="9188531" cy="5500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gorbunovasn.wmsite.ru/_mod_files/ce_images/maslenica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500042"/>
            <a:ext cx="3865245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«Гулянье под горами»</a:t>
            </a:r>
            <a:endParaRPr lang="ru-RU" sz="5400" b="1" dirty="0"/>
          </a:p>
        </p:txBody>
      </p:sp>
      <p:pic>
        <p:nvPicPr>
          <p:cNvPr id="1026" name="Picture 2" descr="D:\Мои рисунки\масленица\i0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714488"/>
            <a:ext cx="5657850" cy="4525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 рисунки\масленица\_News_Photo_image_large_178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6350000" cy="556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ои рисунки\масленица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785926"/>
            <a:ext cx="4572000" cy="360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Мои рисунки\масленица\glrx-9627838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319213"/>
            <a:ext cx="7620000" cy="42195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071670" y="571480"/>
            <a:ext cx="5348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В.И.Суриков. Взятие снежного городка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Мои рисунки\масленица\с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" y="257175"/>
            <a:ext cx="8458200" cy="6343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Мои рисунки\масленица\сссс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" y="257175"/>
            <a:ext cx="8458200" cy="6343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Среда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9600" b="1" dirty="0" smtClean="0">
                <a:solidFill>
                  <a:srgbClr val="C00000"/>
                </a:solidFill>
              </a:rPr>
              <a:t>«Лакомка»</a:t>
            </a:r>
            <a:endParaRPr lang="ru-RU" sz="9600" b="1" dirty="0">
              <a:solidFill>
                <a:srgbClr val="C00000"/>
              </a:solidFill>
            </a:endParaRPr>
          </a:p>
        </p:txBody>
      </p:sp>
      <p:pic>
        <p:nvPicPr>
          <p:cNvPr id="6" name="Содержимое 4" descr="http://gorbunovasn.wmsite.ru/_mod_files/ce_images/bliny2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357562"/>
            <a:ext cx="4064000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Мои рисунки\масленица\information_items_property_17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00108"/>
            <a:ext cx="7200900" cy="556577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214290"/>
            <a:ext cx="82191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62AC"/>
                </a:solidFill>
              </a:rPr>
              <a:t>«Что есть в печи – всё на стол мечи»</a:t>
            </a:r>
            <a:endParaRPr lang="ru-RU" sz="4000" b="1" dirty="0">
              <a:solidFill>
                <a:srgbClr val="0062A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0c9304528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2016125" cy="1709737"/>
          </a:xfrm>
          <a:prstGeom prst="rect">
            <a:avLst/>
          </a:prstGeom>
          <a:noFill/>
        </p:spPr>
      </p:pic>
      <p:pic>
        <p:nvPicPr>
          <p:cNvPr id="3" name="Picture 7" descr="da195a7aa15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3116"/>
            <a:ext cx="1933575" cy="1544638"/>
          </a:xfrm>
          <a:prstGeom prst="rect">
            <a:avLst/>
          </a:prstGeom>
          <a:noFill/>
        </p:spPr>
      </p:pic>
      <p:pic>
        <p:nvPicPr>
          <p:cNvPr id="4" name="Picture 11" descr="7c126e84616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857628"/>
            <a:ext cx="1439862" cy="1347788"/>
          </a:xfrm>
          <a:prstGeom prst="rect">
            <a:avLst/>
          </a:prstGeom>
          <a:noFill/>
        </p:spPr>
      </p:pic>
      <p:pic>
        <p:nvPicPr>
          <p:cNvPr id="5" name="Picture 6" descr="c0306edf657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2285992"/>
            <a:ext cx="3370263" cy="2312987"/>
          </a:xfrm>
          <a:prstGeom prst="rect">
            <a:avLst/>
          </a:prstGeom>
          <a:noFill/>
        </p:spPr>
      </p:pic>
      <p:pic>
        <p:nvPicPr>
          <p:cNvPr id="6" name="Picture 12" descr="5cd9977538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4500570"/>
            <a:ext cx="2438400" cy="2166938"/>
          </a:xfrm>
          <a:prstGeom prst="rect">
            <a:avLst/>
          </a:prstGeom>
          <a:noFill/>
        </p:spPr>
      </p:pic>
      <p:pic>
        <p:nvPicPr>
          <p:cNvPr id="7" name="Picture 10" descr="306672a4efb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4786322"/>
            <a:ext cx="2232025" cy="1285875"/>
          </a:xfrm>
          <a:prstGeom prst="rect">
            <a:avLst/>
          </a:prstGeom>
          <a:noFill/>
        </p:spPr>
      </p:pic>
      <p:pic>
        <p:nvPicPr>
          <p:cNvPr id="8" name="Picture 8" descr="f1cc46b26b7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285728"/>
            <a:ext cx="2438400" cy="1511300"/>
          </a:xfrm>
          <a:prstGeom prst="rect">
            <a:avLst/>
          </a:prstGeom>
          <a:noFill/>
        </p:spPr>
      </p:pic>
      <p:pic>
        <p:nvPicPr>
          <p:cNvPr id="9" name="Picture 9" descr="2299b7a406fc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14612" y="428604"/>
            <a:ext cx="1582737" cy="1322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Мои рисунки\масленица\777777h.jpg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496"/>
            <a:ext cx="6400800" cy="35433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28662" y="714356"/>
            <a:ext cx="71785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002060"/>
                </a:solidFill>
              </a:rPr>
              <a:t>К тёще на блины.</a:t>
            </a:r>
            <a:endParaRPr lang="ru-RU" sz="7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</a:rPr>
              <a:t>Четверг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rgbClr val="C00000"/>
                </a:solidFill>
              </a:rPr>
              <a:t>«Широкий разгул»</a:t>
            </a:r>
            <a:endParaRPr lang="ru-RU" sz="8000" b="1" dirty="0">
              <a:solidFill>
                <a:srgbClr val="C00000"/>
              </a:solidFill>
            </a:endParaRPr>
          </a:p>
        </p:txBody>
      </p:sp>
      <p:pic>
        <p:nvPicPr>
          <p:cNvPr id="8195" name="Picture 3" descr="D:\Мои рисунки\масленица\55983--6571264-m549x500.jpg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857496"/>
            <a:ext cx="5572164" cy="37211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Мои рисунки\масленица\5c32f2199b8f3a0a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171575"/>
            <a:ext cx="7315200" cy="45148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500042"/>
            <a:ext cx="80611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Катание на лошадях «по солнышку»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Мои рисунки\масленица\7878827_Maslenn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643182"/>
            <a:ext cx="6667500" cy="306705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Второе по популярности Масленичное развлечение –катание на лошадях.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Мои рисунки\масленица\19486909_Maslenic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142984"/>
            <a:ext cx="6667500" cy="4838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Мои рисунки\масленица\1165087942_00001yk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38250"/>
            <a:ext cx="7620000" cy="4381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Мои рисунки\масленица\maslen_site3-1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857364"/>
            <a:ext cx="5932487" cy="34178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Выбор был широк: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142984"/>
            <a:ext cx="4191000" cy="47244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от лихих городских извозчиков с элегантными санями для людей с достатком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142984"/>
            <a:ext cx="4343400" cy="47244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до обычных крестьянских розвальней</a:t>
            </a:r>
            <a:endParaRPr lang="ru-RU" dirty="0"/>
          </a:p>
        </p:txBody>
      </p:sp>
      <p:pic>
        <p:nvPicPr>
          <p:cNvPr id="5" name="Picture 2" descr="D:\Мои рисунки\масленица\masl-detal-8002_20090219_18162329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928934"/>
            <a:ext cx="2643206" cy="3755147"/>
          </a:xfrm>
          <a:prstGeom prst="rect">
            <a:avLst/>
          </a:prstGeom>
          <a:noFill/>
        </p:spPr>
      </p:pic>
      <p:pic>
        <p:nvPicPr>
          <p:cNvPr id="6" name="Picture 4" descr="D:\Мои рисунки\масленица\3cecfefeaf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5008" y="2857496"/>
            <a:ext cx="5036148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</a:rPr>
              <a:t>Пятница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rgbClr val="C00000"/>
                </a:solidFill>
              </a:rPr>
              <a:t>«Тёщины вечёрки»</a:t>
            </a:r>
            <a:endParaRPr lang="ru-RU" sz="8000" b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D:\Мои рисунки\maslenica4.jpg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57496"/>
            <a:ext cx="4357718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b="1" dirty="0" smtClean="0"/>
              <a:t>Тёща едет к зятю на блины</a:t>
            </a:r>
            <a:endParaRPr lang="ru-RU" sz="1800" b="1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6386" name="Picture 2" descr="D:\Мои рисунки\масленица\зять и тёщ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571480"/>
            <a:ext cx="4643470" cy="6138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</a:rPr>
              <a:t>Суббота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6000" b="1" dirty="0" smtClean="0">
                <a:solidFill>
                  <a:srgbClr val="C00000"/>
                </a:solidFill>
              </a:rPr>
              <a:t>«Золовкины посиделки»</a:t>
            </a:r>
            <a:endParaRPr lang="ru-RU" sz="6000" b="1" dirty="0">
              <a:solidFill>
                <a:srgbClr val="C00000"/>
              </a:solidFill>
            </a:endParaRPr>
          </a:p>
        </p:txBody>
      </p:sp>
      <p:pic>
        <p:nvPicPr>
          <p:cNvPr id="3075" name="Picture 3" descr="D:\Мои рисунки\масленица\vtor_den.jpg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571744"/>
            <a:ext cx="4357718" cy="4143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Девушки водили хороводы</a:t>
            </a:r>
            <a:endParaRPr lang="ru-RU" b="1" dirty="0"/>
          </a:p>
        </p:txBody>
      </p:sp>
      <p:pic>
        <p:nvPicPr>
          <p:cNvPr id="5122" name="Picture 2" descr="D:\Мои рисунки\масленица\2291.jpg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357430"/>
            <a:ext cx="5286375" cy="3800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>«Прощёное воскресенье»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7170" name="Picture 2" descr="D:\Мои рисунки\масленица\blagoslovenie-8009_20090105_12807119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928934"/>
            <a:ext cx="4762500" cy="371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Сударыню масленицу взгромождали на сани, возили по улицам, угощали её блинами.</a:t>
            </a:r>
            <a:endParaRPr lang="ru-RU" sz="4000" b="1" dirty="0"/>
          </a:p>
        </p:txBody>
      </p:sp>
      <p:pic>
        <p:nvPicPr>
          <p:cNvPr id="5" name="Picture 2" descr="D:\Мои рисунки\масленица\maslenical.jpg"/>
          <p:cNvPicPr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643182"/>
            <a:ext cx="5715000" cy="3557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/>
              <a:t>Вечером масленицу сжигали.</a:t>
            </a:r>
            <a:endParaRPr lang="ru-RU" sz="4400" b="1" dirty="0"/>
          </a:p>
        </p:txBody>
      </p:sp>
      <p:pic>
        <p:nvPicPr>
          <p:cNvPr id="9220" name="Picture 4" descr="D:\Мои рисунки\масленица\pic00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85860"/>
            <a:ext cx="5715000" cy="5343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Мои рисунки\масленица\383048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1700" y="69850"/>
            <a:ext cx="4800600" cy="6718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Мои рисунки\масленица\20090225_1574773534_kojin-m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0" y="2166938"/>
            <a:ext cx="4762500" cy="2524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масл4"/>
          <p:cNvPicPr>
            <a:picLocks noChangeAspect="1" noChangeArrowheads="1"/>
          </p:cNvPicPr>
          <p:nvPr/>
        </p:nvPicPr>
        <p:blipFill>
          <a:blip r:embed="rId2"/>
          <a:srcRect b="12192"/>
          <a:stretch>
            <a:fillRect/>
          </a:stretch>
        </p:blipFill>
        <p:spPr bwMode="auto">
          <a:xfrm>
            <a:off x="571472" y="714356"/>
            <a:ext cx="7561262" cy="4843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742</TotalTime>
  <Words>227</Words>
  <Application>Microsoft Office PowerPoint</Application>
  <PresentationFormat>Экран (4:3)</PresentationFormat>
  <Paragraphs>54</Paragraphs>
  <Slides>39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Трек</vt:lpstr>
      <vt:lpstr>Презентацию выполнила  учитель начальных классов  МОАУ «СОШ №54 г. Орска»  Берг О.Б.</vt:lpstr>
      <vt:lpstr>Широкая масленица</vt:lpstr>
      <vt:lpstr>Масленица бывает в конце февраля — начале марта. Ее празднуют в течение недели.</vt:lpstr>
      <vt:lpstr>Блины начинали печь в воскресенье</vt:lpstr>
      <vt:lpstr>Печь блины в масленицу доверяли только умелым хозяйкам.</vt:lpstr>
      <vt:lpstr>Понедельник</vt:lpstr>
      <vt:lpstr>Презентация PowerPoint</vt:lpstr>
      <vt:lpstr>«Подайте широкой Масленице!»</vt:lpstr>
      <vt:lpstr>Вторник</vt:lpstr>
      <vt:lpstr>Презентация PowerPoint</vt:lpstr>
      <vt:lpstr>К.П.Беггров. Ледяные горы в Санкт - Петербурге на Масленице</vt:lpstr>
      <vt:lpstr>Презентация PowerPoint</vt:lpstr>
      <vt:lpstr>«Гулянье под горами»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Среда</vt:lpstr>
      <vt:lpstr>Презентация PowerPoint</vt:lpstr>
      <vt:lpstr>Презентация PowerPoint</vt:lpstr>
      <vt:lpstr>Презентация PowerPoint</vt:lpstr>
      <vt:lpstr>Четверг</vt:lpstr>
      <vt:lpstr>Презентация PowerPoint</vt:lpstr>
      <vt:lpstr>Второе по популярности Масленичное развлечение –катание на лошадях.</vt:lpstr>
      <vt:lpstr>Презентация PowerPoint</vt:lpstr>
      <vt:lpstr>Презентация PowerPoint</vt:lpstr>
      <vt:lpstr>Презентация PowerPoint</vt:lpstr>
      <vt:lpstr>Выбор был широк:</vt:lpstr>
      <vt:lpstr>Пятница</vt:lpstr>
      <vt:lpstr>Презентация PowerPoint</vt:lpstr>
      <vt:lpstr>Суббота</vt:lpstr>
      <vt:lpstr>Девушки водили хороводы</vt:lpstr>
      <vt:lpstr> «Прощёное воскресенье»</vt:lpstr>
      <vt:lpstr> Сударыню масленицу взгромождали на сани, возили по улицам, угощали её блинами.</vt:lpstr>
      <vt:lpstr>Вечером масленицу сжигали.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олеся</dc:creator>
  <cp:lastModifiedBy>татьяна</cp:lastModifiedBy>
  <cp:revision>75</cp:revision>
  <dcterms:created xsi:type="dcterms:W3CDTF">2010-02-07T17:22:08Z</dcterms:created>
  <dcterms:modified xsi:type="dcterms:W3CDTF">2025-04-16T08:16:21Z</dcterms:modified>
</cp:coreProperties>
</file>