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FF66CC"/>
    <a:srgbClr val="9999FF"/>
    <a:srgbClr val="9933FF"/>
    <a:srgbClr val="33CC33"/>
    <a:srgbClr val="CC0099"/>
    <a:srgbClr val="0099FF"/>
    <a:srgbClr val="FF9900"/>
    <a:srgbClr val="FF00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00" autoAdjust="0"/>
    <p:restoredTop sz="94660"/>
  </p:normalViewPr>
  <p:slideViewPr>
    <p:cSldViewPr>
      <p:cViewPr varScale="1">
        <p:scale>
          <a:sx n="41" d="100"/>
          <a:sy n="41" d="100"/>
        </p:scale>
        <p:origin x="-102" y="-6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294ED-D287-4C4D-98A9-BD2B527AD349}" type="datetimeFigureOut">
              <a:rPr lang="ru-RU" smtClean="0"/>
              <a:t>22.06.2023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801C7-7B23-4B8B-9CCC-E71D39E13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2975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294ED-D287-4C4D-98A9-BD2B527AD349}" type="datetimeFigureOut">
              <a:rPr lang="ru-RU" smtClean="0"/>
              <a:t>22.06.2023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801C7-7B23-4B8B-9CCC-E71D39E13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01050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294ED-D287-4C4D-98A9-BD2B527AD349}" type="datetimeFigureOut">
              <a:rPr lang="ru-RU" smtClean="0"/>
              <a:t>22.06.2023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801C7-7B23-4B8B-9CCC-E71D39E13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3329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294ED-D287-4C4D-98A9-BD2B527AD349}" type="datetimeFigureOut">
              <a:rPr lang="ru-RU" smtClean="0"/>
              <a:t>22.06.2023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801C7-7B23-4B8B-9CCC-E71D39E13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1522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294ED-D287-4C4D-98A9-BD2B527AD349}" type="datetimeFigureOut">
              <a:rPr lang="ru-RU" smtClean="0"/>
              <a:t>22.06.2023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801C7-7B23-4B8B-9CCC-E71D39E13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6695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294ED-D287-4C4D-98A9-BD2B527AD349}" type="datetimeFigureOut">
              <a:rPr lang="ru-RU" smtClean="0"/>
              <a:t>22.06.2023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801C7-7B23-4B8B-9CCC-E71D39E13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6259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294ED-D287-4C4D-98A9-BD2B527AD349}" type="datetimeFigureOut">
              <a:rPr lang="ru-RU" smtClean="0"/>
              <a:t>22.06.2023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801C7-7B23-4B8B-9CCC-E71D39E13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4915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294ED-D287-4C4D-98A9-BD2B527AD349}" type="datetimeFigureOut">
              <a:rPr lang="ru-RU" smtClean="0"/>
              <a:t>22.06.2023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801C7-7B23-4B8B-9CCC-E71D39E13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9554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294ED-D287-4C4D-98A9-BD2B527AD349}" type="datetimeFigureOut">
              <a:rPr lang="ru-RU" smtClean="0"/>
              <a:t>22.06.2023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801C7-7B23-4B8B-9CCC-E71D39E13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4321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294ED-D287-4C4D-98A9-BD2B527AD349}" type="datetimeFigureOut">
              <a:rPr lang="ru-RU" smtClean="0"/>
              <a:t>22.06.2023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801C7-7B23-4B8B-9CCC-E71D39E13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7624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294ED-D287-4C4D-98A9-BD2B527AD349}" type="datetimeFigureOut">
              <a:rPr lang="ru-RU" smtClean="0"/>
              <a:t>22.06.2023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801C7-7B23-4B8B-9CCC-E71D39E13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7529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9294ED-D287-4C4D-98A9-BD2B527AD349}" type="datetimeFigureOut">
              <a:rPr lang="ru-RU" smtClean="0"/>
              <a:t>22.06.2023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7801C7-7B23-4B8B-9CCC-E71D39E13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3163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47626"/>
            <a:ext cx="9143999" cy="6905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0" y="692696"/>
            <a:ext cx="8064896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4000" dirty="0" smtClean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r>
              <a:rPr lang="ru-RU" sz="4000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Итоги </a:t>
            </a:r>
            <a:r>
              <a:rPr lang="ru-RU" sz="3600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летней</a:t>
            </a:r>
            <a:r>
              <a:rPr lang="ru-RU" sz="4000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 </a:t>
            </a:r>
            <a:r>
              <a:rPr lang="ru-RU" sz="3600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оздоровительной кампании школьного лагеря с дневным пребыванием детей</a:t>
            </a:r>
          </a:p>
          <a:p>
            <a:pPr algn="ctr"/>
            <a:endParaRPr lang="ru-RU" sz="3600" dirty="0" smtClean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r>
              <a:rPr lang="ru-RU" sz="6000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«</a:t>
            </a:r>
            <a:r>
              <a:rPr lang="ru-RU" sz="6000" dirty="0" smtClean="0">
                <a:solidFill>
                  <a:srgbClr val="FF66CC"/>
                </a:solidFill>
                <a:latin typeface="Bookman Old Style" panose="02050604050505020204" pitchFamily="18" charset="0"/>
              </a:rPr>
              <a:t>Ц</a:t>
            </a:r>
            <a:r>
              <a:rPr lang="ru-RU" sz="6000" dirty="0" smtClean="0">
                <a:solidFill>
                  <a:srgbClr val="9933FF"/>
                </a:solidFill>
                <a:latin typeface="Bookman Old Style" panose="02050604050505020204" pitchFamily="18" charset="0"/>
              </a:rPr>
              <a:t>в</a:t>
            </a:r>
            <a:r>
              <a:rPr lang="ru-RU" sz="6000" dirty="0" smtClean="0">
                <a:solidFill>
                  <a:srgbClr val="FFCC00"/>
                </a:solidFill>
                <a:latin typeface="Bookman Old Style" panose="02050604050505020204" pitchFamily="18" charset="0"/>
              </a:rPr>
              <a:t>е</a:t>
            </a:r>
            <a:r>
              <a:rPr lang="ru-RU" sz="6000" dirty="0" smtClean="0">
                <a:solidFill>
                  <a:srgbClr val="33CC33"/>
                </a:solidFill>
                <a:latin typeface="Bookman Old Style" panose="02050604050505020204" pitchFamily="18" charset="0"/>
              </a:rPr>
              <a:t>т</a:t>
            </a:r>
            <a:r>
              <a:rPr lang="ru-RU" sz="6000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о</a:t>
            </a:r>
            <a:r>
              <a:rPr lang="ru-RU" sz="6000" dirty="0" smtClean="0">
                <a:solidFill>
                  <a:srgbClr val="FF9900"/>
                </a:solidFill>
                <a:latin typeface="Bookman Old Style" panose="02050604050505020204" pitchFamily="18" charset="0"/>
              </a:rPr>
              <a:t>ч</a:t>
            </a:r>
            <a:r>
              <a:rPr lang="ru-RU" sz="6000" dirty="0" smtClean="0">
                <a:solidFill>
                  <a:srgbClr val="CC0099"/>
                </a:solidFill>
                <a:latin typeface="Bookman Old Style" panose="02050604050505020204" pitchFamily="18" charset="0"/>
              </a:rPr>
              <a:t>н</a:t>
            </a:r>
            <a:r>
              <a:rPr lang="ru-RU" sz="6000" dirty="0" smtClean="0">
                <a:solidFill>
                  <a:srgbClr val="0099FF"/>
                </a:solidFill>
                <a:latin typeface="Bookman Old Style" panose="02050604050505020204" pitchFamily="18" charset="0"/>
              </a:rPr>
              <a:t>а</a:t>
            </a:r>
            <a:r>
              <a:rPr lang="ru-RU" sz="6000" dirty="0" smtClean="0">
                <a:solidFill>
                  <a:srgbClr val="9999FF"/>
                </a:solidFill>
                <a:latin typeface="Bookman Old Style" panose="02050604050505020204" pitchFamily="18" charset="0"/>
              </a:rPr>
              <a:t>я</a:t>
            </a:r>
            <a:r>
              <a:rPr lang="ru-RU" sz="6000" dirty="0" smtClean="0">
                <a:solidFill>
                  <a:schemeClr val="accent2">
                    <a:lumMod val="50000"/>
                  </a:schemeClr>
                </a:solidFill>
                <a:latin typeface="Bookman Old Style" panose="02050604050505020204" pitchFamily="18" charset="0"/>
              </a:rPr>
              <a:t> </a:t>
            </a:r>
            <a:r>
              <a:rPr lang="ru-RU" sz="6000" dirty="0" smtClean="0">
                <a:solidFill>
                  <a:srgbClr val="CC0099"/>
                </a:solidFill>
                <a:latin typeface="Bookman Old Style" panose="02050604050505020204" pitchFamily="18" charset="0"/>
              </a:rPr>
              <a:t>п</a:t>
            </a:r>
            <a:r>
              <a:rPr lang="ru-RU" sz="6000" dirty="0" smtClean="0">
                <a:solidFill>
                  <a:srgbClr val="33CC33"/>
                </a:solidFill>
                <a:latin typeface="Bookman Old Style" panose="02050604050505020204" pitchFamily="18" charset="0"/>
              </a:rPr>
              <a:t>о</a:t>
            </a:r>
            <a:r>
              <a:rPr lang="ru-RU" sz="6000" dirty="0" smtClean="0">
                <a:solidFill>
                  <a:srgbClr val="9933FF"/>
                </a:solidFill>
                <a:latin typeface="Bookman Old Style" panose="02050604050505020204" pitchFamily="18" charset="0"/>
              </a:rPr>
              <a:t>л</a:t>
            </a:r>
            <a:r>
              <a:rPr lang="ru-RU" sz="6000" dirty="0" smtClean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я</a:t>
            </a:r>
            <a:r>
              <a:rPr lang="ru-RU" sz="6000" dirty="0" smtClean="0">
                <a:solidFill>
                  <a:srgbClr val="9999FF"/>
                </a:solidFill>
                <a:latin typeface="Bookman Old Style" panose="02050604050505020204" pitchFamily="18" charset="0"/>
              </a:rPr>
              <a:t>н</a:t>
            </a:r>
            <a:r>
              <a:rPr lang="ru-RU" sz="6000" dirty="0" smtClean="0">
                <a:solidFill>
                  <a:srgbClr val="FF66CC"/>
                </a:solidFill>
                <a:latin typeface="Bookman Old Style" panose="02050604050505020204" pitchFamily="18" charset="0"/>
              </a:rPr>
              <a:t>а</a:t>
            </a:r>
            <a:r>
              <a:rPr lang="ru-RU" sz="6000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»</a:t>
            </a:r>
          </a:p>
          <a:p>
            <a:pPr algn="ctr"/>
            <a:endParaRPr lang="ru-RU" sz="2000" dirty="0" smtClean="0">
              <a:solidFill>
                <a:schemeClr val="accent2">
                  <a:lumMod val="50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endParaRPr lang="ru-RU" sz="4000" dirty="0">
              <a:solidFill>
                <a:schemeClr val="accent2">
                  <a:lumMod val="50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r>
              <a:rPr lang="ru-RU" sz="4000" dirty="0" smtClean="0">
                <a:solidFill>
                  <a:schemeClr val="accent2">
                    <a:lumMod val="50000"/>
                  </a:schemeClr>
                </a:solidFill>
                <a:latin typeface="Bookman Old Style" panose="02050604050505020204" pitchFamily="18" charset="0"/>
              </a:rPr>
              <a:t> </a:t>
            </a:r>
          </a:p>
          <a:p>
            <a:pPr algn="ctr"/>
            <a:r>
              <a:rPr lang="ru-RU" sz="3200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июнь 2023 г.</a:t>
            </a:r>
            <a:endParaRPr lang="ru-RU" sz="32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7882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esktop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3"/>
            <a:ext cx="9143999" cy="6905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42539" y="188640"/>
            <a:ext cx="8424936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4000" dirty="0" smtClean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r>
              <a:rPr lang="ru-RU" sz="4000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В период </a:t>
            </a:r>
            <a:r>
              <a:rPr lang="ru-RU" sz="4000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летней оздоровительной кампании </a:t>
            </a:r>
            <a:endParaRPr lang="ru-RU" sz="4000" dirty="0" smtClean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r>
              <a:rPr lang="ru-RU" sz="40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с 1 июня по 21 июня 2023 г. </a:t>
            </a:r>
            <a:r>
              <a:rPr lang="ru-RU" sz="4000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школьный лагерь с дневным пребыванием детей </a:t>
            </a:r>
          </a:p>
          <a:p>
            <a:pPr algn="ctr"/>
            <a:r>
              <a:rPr lang="ru-RU" sz="6000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«</a:t>
            </a:r>
            <a:r>
              <a:rPr lang="ru-RU" sz="6000" dirty="0">
                <a:solidFill>
                  <a:srgbClr val="FF66CC"/>
                </a:solidFill>
                <a:latin typeface="Bookman Old Style" panose="02050604050505020204" pitchFamily="18" charset="0"/>
              </a:rPr>
              <a:t>Ц</a:t>
            </a:r>
            <a:r>
              <a:rPr lang="ru-RU" sz="6000" dirty="0">
                <a:solidFill>
                  <a:srgbClr val="9933FF"/>
                </a:solidFill>
                <a:latin typeface="Bookman Old Style" panose="02050604050505020204" pitchFamily="18" charset="0"/>
              </a:rPr>
              <a:t>в</a:t>
            </a:r>
            <a:r>
              <a:rPr lang="ru-RU" sz="6000" dirty="0">
                <a:solidFill>
                  <a:srgbClr val="FFCC00"/>
                </a:solidFill>
                <a:latin typeface="Bookman Old Style" panose="02050604050505020204" pitchFamily="18" charset="0"/>
              </a:rPr>
              <a:t>е</a:t>
            </a:r>
            <a:r>
              <a:rPr lang="ru-RU" sz="6000" dirty="0">
                <a:solidFill>
                  <a:srgbClr val="33CC33"/>
                </a:solidFill>
                <a:latin typeface="Bookman Old Style" panose="02050604050505020204" pitchFamily="18" charset="0"/>
              </a:rPr>
              <a:t>т</a:t>
            </a:r>
            <a:r>
              <a:rPr lang="ru-RU" sz="6000" dirty="0">
                <a:solidFill>
                  <a:srgbClr val="FF0000"/>
                </a:solidFill>
                <a:latin typeface="Bookman Old Style" panose="02050604050505020204" pitchFamily="18" charset="0"/>
              </a:rPr>
              <a:t>о</a:t>
            </a:r>
            <a:r>
              <a:rPr lang="ru-RU" sz="6000" dirty="0">
                <a:solidFill>
                  <a:srgbClr val="FF9900"/>
                </a:solidFill>
                <a:latin typeface="Bookman Old Style" panose="02050604050505020204" pitchFamily="18" charset="0"/>
              </a:rPr>
              <a:t>ч</a:t>
            </a:r>
            <a:r>
              <a:rPr lang="ru-RU" sz="6000" dirty="0">
                <a:solidFill>
                  <a:srgbClr val="CC0099"/>
                </a:solidFill>
                <a:latin typeface="Bookman Old Style" panose="02050604050505020204" pitchFamily="18" charset="0"/>
              </a:rPr>
              <a:t>н</a:t>
            </a:r>
            <a:r>
              <a:rPr lang="ru-RU" sz="6000" dirty="0">
                <a:solidFill>
                  <a:srgbClr val="0099FF"/>
                </a:solidFill>
                <a:latin typeface="Bookman Old Style" panose="02050604050505020204" pitchFamily="18" charset="0"/>
              </a:rPr>
              <a:t>а</a:t>
            </a:r>
            <a:r>
              <a:rPr lang="ru-RU" sz="6000" dirty="0">
                <a:solidFill>
                  <a:srgbClr val="9999FF"/>
                </a:solidFill>
                <a:latin typeface="Bookman Old Style" panose="02050604050505020204" pitchFamily="18" charset="0"/>
              </a:rPr>
              <a:t>я</a:t>
            </a:r>
            <a:r>
              <a:rPr lang="ru-RU" sz="6000" dirty="0">
                <a:solidFill>
                  <a:schemeClr val="accent2">
                    <a:lumMod val="50000"/>
                  </a:schemeClr>
                </a:solidFill>
                <a:latin typeface="Bookman Old Style" panose="02050604050505020204" pitchFamily="18" charset="0"/>
              </a:rPr>
              <a:t> </a:t>
            </a:r>
            <a:r>
              <a:rPr lang="ru-RU" sz="6000" dirty="0">
                <a:solidFill>
                  <a:srgbClr val="CC0099"/>
                </a:solidFill>
                <a:latin typeface="Bookman Old Style" panose="02050604050505020204" pitchFamily="18" charset="0"/>
              </a:rPr>
              <a:t>п</a:t>
            </a:r>
            <a:r>
              <a:rPr lang="ru-RU" sz="6000" dirty="0">
                <a:solidFill>
                  <a:srgbClr val="33CC33"/>
                </a:solidFill>
                <a:latin typeface="Bookman Old Style" panose="02050604050505020204" pitchFamily="18" charset="0"/>
              </a:rPr>
              <a:t>о</a:t>
            </a:r>
            <a:r>
              <a:rPr lang="ru-RU" sz="6000" dirty="0">
                <a:solidFill>
                  <a:srgbClr val="9933FF"/>
                </a:solidFill>
                <a:latin typeface="Bookman Old Style" panose="02050604050505020204" pitchFamily="18" charset="0"/>
              </a:rPr>
              <a:t>л</a:t>
            </a:r>
            <a:r>
              <a:rPr lang="ru-RU" sz="6000" dirty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я</a:t>
            </a:r>
            <a:r>
              <a:rPr lang="ru-RU" sz="6000" dirty="0">
                <a:solidFill>
                  <a:srgbClr val="9999FF"/>
                </a:solidFill>
                <a:latin typeface="Bookman Old Style" panose="02050604050505020204" pitchFamily="18" charset="0"/>
              </a:rPr>
              <a:t>н</a:t>
            </a:r>
            <a:r>
              <a:rPr lang="ru-RU" sz="6000" dirty="0">
                <a:solidFill>
                  <a:srgbClr val="FF66CC"/>
                </a:solidFill>
                <a:latin typeface="Bookman Old Style" panose="02050604050505020204" pitchFamily="18" charset="0"/>
              </a:rPr>
              <a:t>а</a:t>
            </a:r>
            <a:r>
              <a:rPr lang="ru-RU" sz="6000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»</a:t>
            </a:r>
          </a:p>
          <a:p>
            <a:pPr algn="ctr"/>
            <a:r>
              <a:rPr lang="ru-RU" sz="4000" dirty="0" smtClean="0">
                <a:latin typeface="Bookman Old Style" panose="02050604050505020204" pitchFamily="18" charset="0"/>
              </a:rPr>
              <a:t>  </a:t>
            </a:r>
            <a:r>
              <a:rPr lang="ru-RU" sz="4000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посещало </a:t>
            </a:r>
            <a:r>
              <a:rPr lang="ru-RU" sz="40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75 детей</a:t>
            </a:r>
          </a:p>
          <a:p>
            <a:endParaRPr lang="ru-RU" sz="1600" dirty="0">
              <a:latin typeface="Bookman Old Style" panose="020506040505050202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7245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esktop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3"/>
            <a:ext cx="9143999" cy="6905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03547" y="404664"/>
            <a:ext cx="8136904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В </a:t>
            </a:r>
            <a:r>
              <a:rPr lang="ru-RU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целях</a:t>
            </a:r>
            <a:r>
              <a:rPr lang="ru-RU" sz="2400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 воспитания у детей ценностного отношения к нашей Родине – России; принятия идеи о действенной любви к Родине, которая проявляется в добрых делах в отношении близких, малой и большой Родины; </a:t>
            </a:r>
          </a:p>
          <a:p>
            <a:pPr algn="ctr"/>
            <a:r>
              <a:rPr lang="ru-RU" sz="2400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формирования гражданской идентичности; </a:t>
            </a:r>
          </a:p>
          <a:p>
            <a:pPr algn="ctr"/>
            <a:r>
              <a:rPr lang="ru-RU" sz="2400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воспитания гордости за Отчизну, направлением </a:t>
            </a:r>
            <a:r>
              <a:rPr lang="ru-RU" sz="2400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  1 </a:t>
            </a:r>
            <a:r>
              <a:rPr lang="ru-RU" sz="2400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смены школьного лагеря явилась </a:t>
            </a:r>
            <a:r>
              <a:rPr lang="ru-RU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концепция </a:t>
            </a:r>
            <a:endParaRPr lang="ru-RU" sz="2400" b="1" dirty="0" smtClean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ru-RU" sz="48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«</a:t>
            </a:r>
            <a:r>
              <a:rPr lang="ru-RU" sz="4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Я – ру</a:t>
            </a:r>
            <a:r>
              <a:rPr lang="ru-RU" sz="4800" b="1" dirty="0">
                <a:ln>
                  <a:solidFill>
                    <a:schemeClr val="tx1"/>
                  </a:solidFill>
                </a:ln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сск</a:t>
            </a:r>
            <a:r>
              <a:rPr lang="ru-RU" sz="48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ий!</a:t>
            </a:r>
            <a:r>
              <a:rPr lang="ru-RU" sz="4800" b="1" dirty="0">
                <a:ln>
                  <a:solidFill>
                    <a:schemeClr val="tx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»</a:t>
            </a:r>
          </a:p>
          <a:p>
            <a:endParaRPr lang="ru-RU" dirty="0">
              <a:latin typeface="Bookman Old Style" panose="02050604050505020204" pitchFamily="18" charset="0"/>
            </a:endParaRPr>
          </a:p>
        </p:txBody>
      </p:sp>
      <p:pic>
        <p:nvPicPr>
          <p:cNvPr id="1026" name="Picture 2" descr="C:\Users\Аня\Desktop\фото лагерь 2023\IMG_20230609_132754_05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467314"/>
            <a:ext cx="4272665" cy="2281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6771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476672"/>
            <a:ext cx="63367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познакомить обучающихся с особенностями природного и культурного богатства России, отражающими уникальность нашей страны в мире; воспитывать сопричастность к значимости России в мире, к сохранению и дальнейшему развитию природного и культурного потенциала страны. Формирующиеся ценности: патриотизм, любовь к Родине, служение Отечеству. Планируемые результаты. Личностные:  осознавать, что природные и культурные богатства России являются уникальными и неповторимыми;  испытывать чувство гордости за открытия и достижения России, определившие развитие многих процессов в мире.</a:t>
            </a:r>
          </a:p>
          <a:p>
            <a:endParaRPr lang="ru-RU" sz="1000" dirty="0"/>
          </a:p>
          <a:p>
            <a:r>
              <a:rPr lang="ru-RU" sz="1000" dirty="0" smtClean="0"/>
              <a:t>Цель занятия: сформировать у обучающихся представления о детских общественных объединениях и вовлечь в деятельность Российского движения детей и молодежи «Движение первых» (далее – РДДМ, Движение первых), мотивировать на участие в проектах Движения и в работе первичных отделений. Формирующиеся ценности: дружба, активная жизненная позиция, стремление к созданию нового, сохранение культуры и ценностей народов России.</a:t>
            </a:r>
            <a:endParaRPr lang="ru-RU" sz="1000" dirty="0"/>
          </a:p>
        </p:txBody>
      </p:sp>
      <p:pic>
        <p:nvPicPr>
          <p:cNvPr id="5" name="Picture 2" descr="C:\Users\User\Desktop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3"/>
            <a:ext cx="9143999" cy="6905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11560" y="404664"/>
            <a:ext cx="828092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r>
              <a:rPr lang="ru-RU" sz="2400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Были </a:t>
            </a:r>
            <a:r>
              <a:rPr lang="ru-RU" sz="2400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поставлены и успешно реализованы следующие </a:t>
            </a:r>
            <a:r>
              <a:rPr lang="ru-RU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задачи</a:t>
            </a:r>
            <a:r>
              <a:rPr lang="ru-RU" sz="2400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:</a:t>
            </a:r>
          </a:p>
          <a:p>
            <a:endParaRPr lang="ru-RU" sz="2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создание условий для осознания детьми сопричастности к прошлому, настоящему и будущему своей страны и родного края, проявления активной гражданской </a:t>
            </a:r>
            <a:r>
              <a:rPr lang="ru-RU" sz="2400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позиции; </a:t>
            </a:r>
            <a:endParaRPr lang="ru-RU" sz="2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чувства гордости за свою </a:t>
            </a:r>
            <a:r>
              <a:rPr lang="ru-RU" sz="2400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страну, ответственности за </a:t>
            </a:r>
            <a:r>
              <a:rPr lang="ru-RU" sz="2400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судьбу </a:t>
            </a:r>
            <a:r>
              <a:rPr lang="ru-RU" sz="2400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Родины;</a:t>
            </a:r>
            <a:endParaRPr lang="ru-RU" sz="2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осознание, в чём проявляется любовь к Родине;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создание условий для </a:t>
            </a:r>
            <a:r>
              <a:rPr lang="ru-RU" sz="2400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развития познавательной и творческой активность</a:t>
            </a:r>
            <a:r>
              <a:rPr lang="ru-RU" sz="2400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;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мотивирование </a:t>
            </a:r>
            <a:r>
              <a:rPr lang="ru-RU" sz="2400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детей к общественно-полезной </a:t>
            </a:r>
            <a:r>
              <a:rPr lang="ru-RU" sz="2400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деятельности.</a:t>
            </a:r>
            <a:endParaRPr lang="ru-RU" sz="2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endParaRPr lang="ru-RU" dirty="0">
              <a:latin typeface="Bookman Old Style" panose="02050604050505020204" pitchFamily="18" charset="0"/>
            </a:endParaRPr>
          </a:p>
          <a:p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18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3"/>
            <a:ext cx="9143999" cy="6905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1560" y="476672"/>
            <a:ext cx="813690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dirty="0" smtClean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r>
              <a:rPr lang="ru-RU" sz="2400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Были </a:t>
            </a:r>
            <a:r>
              <a:rPr lang="ru-RU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актуализированы</a:t>
            </a:r>
            <a:r>
              <a:rPr lang="ru-RU" sz="2400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ru-RU" sz="2400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такие </a:t>
            </a:r>
            <a:r>
              <a:rPr lang="ru-RU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ценности</a:t>
            </a:r>
            <a:r>
              <a:rPr lang="ru-RU" sz="2400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, как: жизнь, достоинство, патриотизм, дружба, высокие нравственные идеалы, коллективная работа, историческая память и преемственность поколений, стремление к созданию нового, сохранение культуры и ценностей народов </a:t>
            </a:r>
            <a:r>
              <a:rPr lang="ru-RU" sz="2400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России.</a:t>
            </a:r>
          </a:p>
          <a:p>
            <a:pPr algn="ctr"/>
            <a:endParaRPr lang="ru-RU" sz="2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endParaRPr lang="ru-RU" sz="2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endParaRPr lang="ru-RU" sz="2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r>
              <a:rPr lang="ru-RU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Формирующиеся ценности: </a:t>
            </a:r>
            <a:r>
              <a:rPr lang="ru-RU" sz="2400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патриотизм, любовь к Родине, самореализация, сотворчество, </a:t>
            </a:r>
            <a:r>
              <a:rPr lang="ru-RU" sz="2400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гармоничное развитие, личностный рост.</a:t>
            </a:r>
            <a:endParaRPr lang="ru-RU" sz="2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9551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3"/>
            <a:ext cx="9143999" cy="6905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03547" y="1074509"/>
            <a:ext cx="8136904" cy="5663089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endParaRPr lang="ru-RU" sz="2400" i="1" dirty="0" smtClean="0">
              <a:latin typeface="Bookman Old Style" panose="02050604050505020204" pitchFamily="18" charset="0"/>
            </a:endParaRPr>
          </a:p>
          <a:p>
            <a:r>
              <a:rPr lang="ru-RU" i="1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«</a:t>
            </a:r>
            <a:r>
              <a:rPr lang="ru-RU" i="1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Дерзай и открывай!»</a:t>
            </a:r>
          </a:p>
          <a:p>
            <a:r>
              <a:rPr lang="ru-RU" i="1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«Учись и познавай!»</a:t>
            </a:r>
          </a:p>
          <a:p>
            <a:r>
              <a:rPr lang="ru-RU" i="1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«Достигай и побеждай</a:t>
            </a:r>
            <a:r>
              <a:rPr lang="ru-RU" i="1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!»</a:t>
            </a:r>
            <a:endParaRPr lang="ru-RU" i="1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r>
              <a:rPr lang="ru-RU" i="1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«</a:t>
            </a:r>
            <a:r>
              <a:rPr lang="ru-RU" i="1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Создавай и </a:t>
            </a:r>
            <a:r>
              <a:rPr lang="ru-RU" i="1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вдохновляй! Пушкин </a:t>
            </a:r>
            <a:r>
              <a:rPr lang="ru-RU" i="1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- наше всё</a:t>
            </a:r>
            <a:r>
              <a:rPr lang="ru-RU" i="1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!»</a:t>
            </a:r>
            <a:endParaRPr lang="ru-RU" i="1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r>
              <a:rPr lang="ru-RU" i="1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«Расскажи о главном!»</a:t>
            </a:r>
          </a:p>
          <a:p>
            <a:r>
              <a:rPr lang="ru-RU" i="1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«Благо твори!»</a:t>
            </a:r>
          </a:p>
          <a:p>
            <a:r>
              <a:rPr lang="ru-RU" i="1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«Служи Отечеству!»</a:t>
            </a:r>
          </a:p>
          <a:p>
            <a:r>
              <a:rPr lang="ru-RU" i="1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«Найди призвание</a:t>
            </a:r>
            <a:r>
              <a:rPr lang="ru-RU" i="1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!»</a:t>
            </a:r>
            <a:endParaRPr lang="ru-RU" i="1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r>
              <a:rPr lang="ru-RU" i="1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«Береги планету!»</a:t>
            </a:r>
          </a:p>
          <a:p>
            <a:r>
              <a:rPr lang="ru-RU" i="1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«Умей дружить»</a:t>
            </a:r>
          </a:p>
          <a:p>
            <a:r>
              <a:rPr lang="ru-RU" i="1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«Будь здоров!»</a:t>
            </a:r>
          </a:p>
          <a:p>
            <a:r>
              <a:rPr lang="ru-RU" i="1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«Открывай страну!»</a:t>
            </a:r>
          </a:p>
          <a:p>
            <a:r>
              <a:rPr lang="ru-RU" i="1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«Культурный код»</a:t>
            </a:r>
          </a:p>
          <a:p>
            <a:r>
              <a:rPr lang="ru-RU" i="1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«Историческая память»</a:t>
            </a:r>
          </a:p>
          <a:p>
            <a:pPr algn="ctr"/>
            <a:endParaRPr lang="ru-RU" sz="2400" dirty="0" smtClean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r"/>
            <a:endParaRPr lang="ru-RU" i="1" dirty="0" smtClean="0">
              <a:solidFill>
                <a:schemeClr val="accent5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r"/>
            <a:endParaRPr lang="ru-RU" i="1" dirty="0" smtClean="0">
              <a:solidFill>
                <a:schemeClr val="accent5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r"/>
            <a:endParaRPr lang="ru-RU" i="1" dirty="0" smtClean="0">
              <a:solidFill>
                <a:schemeClr val="accent5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r"/>
            <a:r>
              <a:rPr lang="ru-RU" i="1" dirty="0" smtClean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«Там русский дух» (</a:t>
            </a:r>
            <a:r>
              <a:rPr lang="ru-RU" sz="1400" i="1" dirty="0" smtClean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поднятие флага, исполнение гимна, зарядка)</a:t>
            </a:r>
          </a:p>
          <a:p>
            <a:pPr algn="r"/>
            <a:endParaRPr lang="ru-RU" i="1" dirty="0" smtClean="0">
              <a:solidFill>
                <a:schemeClr val="accent5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r"/>
            <a:r>
              <a:rPr lang="ru-RU" i="1" dirty="0" err="1" smtClean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Заутрок</a:t>
            </a:r>
            <a:endParaRPr lang="ru-RU" i="1" dirty="0" smtClean="0">
              <a:solidFill>
                <a:schemeClr val="accent5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r"/>
            <a:endParaRPr lang="ru-RU" i="1" dirty="0" smtClean="0">
              <a:solidFill>
                <a:schemeClr val="accent5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r"/>
            <a:r>
              <a:rPr lang="ru-RU" i="1" dirty="0" smtClean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Ремесленные мастерские</a:t>
            </a:r>
          </a:p>
          <a:p>
            <a:pPr algn="r"/>
            <a:endParaRPr lang="ru-RU" i="1" dirty="0" smtClean="0">
              <a:solidFill>
                <a:schemeClr val="accent5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r"/>
            <a:r>
              <a:rPr lang="ru-RU" i="1" dirty="0" smtClean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Скоморошества (</a:t>
            </a:r>
            <a:r>
              <a:rPr lang="ru-RU" sz="1400" i="1" dirty="0" smtClean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использовались русские народные сказки и русские народные песни, частушки)</a:t>
            </a:r>
            <a:endParaRPr lang="ru-RU" sz="1400" i="1" dirty="0">
              <a:solidFill>
                <a:schemeClr val="accent5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r"/>
            <a:endParaRPr lang="ru-RU" i="1" dirty="0" smtClean="0">
              <a:solidFill>
                <a:schemeClr val="accent5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r"/>
            <a:r>
              <a:rPr lang="ru-RU" i="1" dirty="0" smtClean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Полуденная трапеза</a:t>
            </a:r>
          </a:p>
          <a:p>
            <a:pPr algn="r"/>
            <a:endParaRPr lang="ru-RU" i="1" dirty="0" smtClean="0">
              <a:solidFill>
                <a:schemeClr val="accent5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r"/>
            <a:r>
              <a:rPr lang="ru-RU" i="1" dirty="0" smtClean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Впадение в дрёму</a:t>
            </a:r>
          </a:p>
          <a:p>
            <a:pPr algn="r"/>
            <a:endParaRPr lang="ru-RU" i="1" dirty="0" smtClean="0">
              <a:solidFill>
                <a:schemeClr val="accent5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r"/>
            <a:r>
              <a:rPr lang="ru-RU" i="1" dirty="0" smtClean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Паужин</a:t>
            </a:r>
          </a:p>
          <a:p>
            <a:pPr algn="r"/>
            <a:endParaRPr lang="ru-RU" i="1" dirty="0" smtClean="0">
              <a:solidFill>
                <a:schemeClr val="accent5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r"/>
            <a:r>
              <a:rPr lang="ru-RU" i="1" dirty="0" err="1" smtClean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Разгулка</a:t>
            </a:r>
            <a:endParaRPr lang="ru-RU" i="1" dirty="0" smtClean="0">
              <a:solidFill>
                <a:schemeClr val="accent5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endParaRPr lang="ru-RU" sz="2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03547" y="428178"/>
            <a:ext cx="38524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Каждый день проходил под своим </a:t>
            </a:r>
            <a:r>
              <a:rPr lang="ru-RU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девизом</a:t>
            </a:r>
            <a:r>
              <a:rPr lang="ru-RU" sz="2400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860032" y="684785"/>
            <a:ext cx="38524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Режим дня: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8075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3"/>
            <a:ext cx="9143999" cy="6905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476672"/>
            <a:ext cx="3312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188640"/>
            <a:ext cx="331236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1 отряд «Славяне»</a:t>
            </a:r>
          </a:p>
          <a:p>
            <a:pPr algn="ctr"/>
            <a:endParaRPr lang="ru-RU" sz="2400" i="1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endParaRPr lang="ru-RU" sz="2400" i="1" dirty="0" smtClean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endParaRPr lang="ru-RU" sz="2400" i="1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endParaRPr lang="ru-RU" sz="2400" i="1" dirty="0" smtClean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r>
              <a:rPr lang="ru-RU" sz="2400" i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Единство – это сила!</a:t>
            </a:r>
            <a:endParaRPr lang="ru-RU" sz="2400" i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endParaRPr lang="ru-RU" sz="2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33703" y="188640"/>
            <a:ext cx="331236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2 отряд «</a:t>
            </a:r>
            <a:r>
              <a:rPr lang="ru-RU" sz="2400" b="1" dirty="0" err="1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Русичи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»</a:t>
            </a:r>
          </a:p>
          <a:p>
            <a:pPr algn="ctr"/>
            <a:endParaRPr lang="ru-RU" sz="2400" i="1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endParaRPr lang="ru-RU" sz="2400" i="1" dirty="0" smtClean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endParaRPr lang="ru-RU" sz="2400" i="1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endParaRPr lang="ru-RU" sz="2400" i="1" dirty="0" smtClean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r>
              <a:rPr lang="ru-RU" sz="2400" i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Единство – это класс!</a:t>
            </a:r>
            <a:endParaRPr lang="ru-RU" sz="2400" i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endParaRPr lang="ru-RU" sz="2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3429000"/>
            <a:ext cx="331236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3 отряд «Россы»</a:t>
            </a:r>
          </a:p>
          <a:p>
            <a:pPr algn="ctr"/>
            <a:endParaRPr lang="ru-RU" sz="2400" i="1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endParaRPr lang="ru-RU" sz="2400" i="1" dirty="0" smtClean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endParaRPr lang="ru-RU" sz="2400" i="1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endParaRPr lang="ru-RU" sz="2400" i="1" dirty="0" smtClean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r>
              <a:rPr lang="ru-RU" sz="2400" i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Единство всех народов - </a:t>
            </a:r>
            <a:endParaRPr lang="ru-RU" sz="2400" i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endParaRPr lang="ru-RU" sz="2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48200" y="3429000"/>
            <a:ext cx="33123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4 отряд «Русские»</a:t>
            </a:r>
          </a:p>
          <a:p>
            <a:pPr algn="ctr"/>
            <a:endParaRPr lang="ru-RU" sz="2400" i="1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endParaRPr lang="ru-RU" sz="2400" i="1" dirty="0" smtClean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endParaRPr lang="ru-RU" sz="2400" i="1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endParaRPr lang="ru-RU" sz="2400" i="1" dirty="0" smtClean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r>
              <a:rPr lang="ru-RU" sz="2400" i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Главное для нас!</a:t>
            </a:r>
            <a:endParaRPr lang="ru-RU" sz="2400" i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endParaRPr lang="ru-RU" sz="2400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2050" name="Picture 2" descr="C:\Users\Аня\Desktop\фото лагерь 2023\20230619_1056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537" y="3861048"/>
            <a:ext cx="2466414" cy="1481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Аня\Desktop\фото лагерь 2023\20230619_10572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0597" y="3861048"/>
            <a:ext cx="2447574" cy="1493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Аня\Desktop\фото лагерь 2023\20230619_11362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1755" y="620688"/>
            <a:ext cx="2376264" cy="1465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Аня\Desktop\фото лагерь 2023\20230619_11381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969" y="620688"/>
            <a:ext cx="3065549" cy="1490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7711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3"/>
            <a:ext cx="9143999" cy="6905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476672"/>
            <a:ext cx="3312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14399" y="98170"/>
            <a:ext cx="72859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Россия щедрая</a:t>
            </a:r>
            <a:endParaRPr lang="ru-RU" sz="4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098" name="Picture 2" descr="C:\Users\Аня\Desktop\фото лагерь 2023\20230607_09252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745" y="1268760"/>
            <a:ext cx="5036446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Аня\Desktop\фото лагерь 2023\20230607_09324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237918"/>
            <a:ext cx="2245644" cy="3621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Аня\Desktop\фото лагерь 2023\IMG-fd258ae1dcf5b165c3a5a88d0e20b324-V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2672" y="3933056"/>
            <a:ext cx="3742511" cy="247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344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3"/>
            <a:ext cx="9143999" cy="6905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476672"/>
            <a:ext cx="3312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14399" y="98170"/>
            <a:ext cx="72859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Россия талантливая</a:t>
            </a:r>
            <a:endParaRPr lang="ru-RU" sz="4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5123" name="Picture 3" descr="C:\Users\Аня\Desktop\фото лагерь 2023\20230615_1656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525" y="1052736"/>
            <a:ext cx="3315456" cy="2449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Аня\Desktop\фото лагерь 2023\20230615_16572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891" y="1028740"/>
            <a:ext cx="2534501" cy="2764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Аня\Desktop\фото лагерь 2023\20230615_16583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13" y="3793386"/>
            <a:ext cx="3645815" cy="2548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Аня\Desktop\фото лагерь 2023\20230615_16594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005064"/>
            <a:ext cx="4632646" cy="2549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45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3"/>
            <a:ext cx="9143999" cy="6905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476672"/>
            <a:ext cx="3312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14399" y="98170"/>
            <a:ext cx="72859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Россия спортивная</a:t>
            </a:r>
            <a:endParaRPr lang="ru-RU" sz="4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6146" name="Picture 2" descr="C:\Users\Аня\Desktop\фото лагерь 2023\20230614_16322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99" y="921577"/>
            <a:ext cx="3408521" cy="2431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Аня\Desktop\фото лагерь 2023\IMG-3df56b4643df73a5ce9e123d2e7301e4-V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938337"/>
            <a:ext cx="3623471" cy="2717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Аня\Desktop\фото лагерь 2023\IMG-a3ffea61cb7929ff3d4ccb113f9e3dfc-V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51" y="3583492"/>
            <a:ext cx="2243208" cy="2986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Аня\Desktop\фото лагерь 2023\IMG-cdd82c3d51510659e4ff4a635cdb2816-V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744881"/>
            <a:ext cx="2250310" cy="299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G:\фото лагерь 2023\20230620_22252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8942" y="3760000"/>
            <a:ext cx="2847956" cy="2331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45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3"/>
            <a:ext cx="9143999" cy="6905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476672"/>
            <a:ext cx="3312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14399" y="98170"/>
            <a:ext cx="72859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Россия за будущее</a:t>
            </a:r>
            <a:endParaRPr lang="ru-RU" sz="4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7170" name="Picture 2" descr="C:\Users\Аня\Desktop\фото лагерь 2023\IMG-bbb6a1255bba8d9521b7ae9c8096d896-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38337"/>
            <a:ext cx="2302986" cy="3070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Аня\Desktop\фото лагерь 2023\20230606_09295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249352"/>
            <a:ext cx="3262281" cy="2759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Аня\Desktop\фото лагерь 2023\20230606_09314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408" y="4020395"/>
            <a:ext cx="2464671" cy="2525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Аня\Desktop\фото лагерь 2023\20230606_09325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020395"/>
            <a:ext cx="3246857" cy="256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Аня\Desktop\фото лагерь 2023\20230606_14552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232" y="1045694"/>
            <a:ext cx="1819439" cy="2855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45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3"/>
            <a:ext cx="9143999" cy="6905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476672"/>
            <a:ext cx="3312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14399" y="98170"/>
            <a:ext cx="72859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Россия хлебосольная</a:t>
            </a:r>
            <a:endParaRPr lang="ru-RU" sz="4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8194" name="Picture 2" descr="C:\Users\Аня\Desktop\фото лагерь 2023\20230606_11045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789040"/>
            <a:ext cx="4631890" cy="2251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Аня\Desktop\фото лагерь 2023\20230606_12085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041065"/>
            <a:ext cx="3568804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Аня\Desktop\фото лагерь 2023\20230608_11421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15916"/>
            <a:ext cx="4103774" cy="1994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Аня\Desktop\фото лагерь 2023\20230602_10361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742" y="1196494"/>
            <a:ext cx="4101396" cy="1993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45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3"/>
            <a:ext cx="9143999" cy="6905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476672"/>
            <a:ext cx="3312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14399" y="98170"/>
            <a:ext cx="72859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Россия ремесленная</a:t>
            </a:r>
            <a:endParaRPr lang="ru-RU" sz="4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9218" name="Picture 2" descr="C:\Users\Аня\Desktop\фото лагерь 2023\20230605_10443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40768"/>
            <a:ext cx="3989851" cy="2590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Аня\Desktop\фото лагерь 2023\20230608_10265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379" y="4221088"/>
            <a:ext cx="4338844" cy="210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Аня\Desktop\фото лагерь 2023\IMG-1e111a09e00c9d70c7e5d4eb01e4a68d-V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038139"/>
            <a:ext cx="2102992" cy="2799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Аня\Desktop\фото лагерь 2023\IMG-31e0eaeddfe7ced4aeb2596286ce049c-V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1656" y="1196752"/>
            <a:ext cx="3215437" cy="259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45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3"/>
            <a:ext cx="9143999" cy="6905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476672"/>
            <a:ext cx="3312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14399" y="98170"/>
            <a:ext cx="72859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Россия любознательная</a:t>
            </a:r>
            <a:endParaRPr lang="ru-RU" sz="40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0242" name="Picture 2" descr="C:\Users\Аня\Desktop\фото лагерь 2023\IMG-499a5b65ddb5d66703178baf57fdb811-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877" y="1052736"/>
            <a:ext cx="4113122" cy="3087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Аня\Desktop\фото лагерь 2023\IMG-749ab2aacf4d1e819ac751545907faad-V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4983" y="1052736"/>
            <a:ext cx="2561747" cy="3415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Аня\Desktop\фото лагерь 2023\IMG-075bfa47ee25f9eb783fea2f2d6c1a83-V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877" y="4143547"/>
            <a:ext cx="3225231" cy="2310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C:\Users\Аня\Desktop\фото лагерь 2023\20230608_10341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131435"/>
            <a:ext cx="4777064" cy="2322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45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3"/>
            <a:ext cx="9143999" cy="6905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476672"/>
            <a:ext cx="3312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14399" y="98170"/>
            <a:ext cx="72859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Россия путешествующая</a:t>
            </a:r>
            <a:endParaRPr lang="ru-RU" sz="40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1267" name="Picture 3" descr="C:\Users\Аня\Desktop\фото лагерь 2023\IMG-0e1e6a226d5cfe23370ab0404a4af916-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46" y="1161326"/>
            <a:ext cx="3331153" cy="2498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Аня\Desktop\фото лагерь 2023\IMG-2d9fec7143e30d9720f58a1940b87101-V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8452" y="1161336"/>
            <a:ext cx="3378388" cy="2533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C:\Users\Аня\Desktop\фото лагерь 2023\IMG-6a0357b068d4073a8826c4286a1fe284-V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781" y="3789040"/>
            <a:ext cx="3419824" cy="2564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C:\Users\Аня\Desktop\фото лагерь 2023\IMG-953b4e445d440f53d8fe2fb19bde923c-V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732775"/>
            <a:ext cx="1982980" cy="2643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 descr="C:\Users\Аня\Desktop\фото лагерь 2023\IMG-ce7a4b6bcc36845c788ef5df401bf800-V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7646" y="3754730"/>
            <a:ext cx="2030259" cy="2707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45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3"/>
            <a:ext cx="9143999" cy="6905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476672"/>
            <a:ext cx="3312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8130" y="98170"/>
            <a:ext cx="72859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Россия традиционная</a:t>
            </a:r>
            <a:endParaRPr lang="ru-RU" sz="40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2290" name="Picture 2" descr="C:\Users\Аня\Desktop\фото лагерь 2023\IMG-480d090a8f799b3c3ce03e731d15a01b-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70003"/>
            <a:ext cx="4798840" cy="233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C:\Users\Аня\Desktop\фото лагерь 2023\20230615_11505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255794"/>
            <a:ext cx="3572641" cy="2368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G:\фото лагерь 2023\20230615_11413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861048"/>
            <a:ext cx="4440817" cy="2158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фото лагерь 2023\20230615_11465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1127" y="3861048"/>
            <a:ext cx="4440818" cy="2158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45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3"/>
            <a:ext cx="9143999" cy="6905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476672"/>
            <a:ext cx="3312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14399" y="98170"/>
            <a:ext cx="72859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Россия патриотичная</a:t>
            </a:r>
            <a:endParaRPr lang="ru-RU" sz="40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2050" name="Picture 2" descr="G:\фото лагерь 2023\20230609_10114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52736"/>
            <a:ext cx="3539047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фото лагерь 2023\20230619_10261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01008"/>
            <a:ext cx="4487925" cy="2388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G:\фото лагерь 2023\IMG_20230609_133013_82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052736"/>
            <a:ext cx="4357993" cy="2254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G:\фото лагерь 2023\IMG-95c82847814f98edeeb8c92d7cd8930c-V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621" y="3861048"/>
            <a:ext cx="4097864" cy="2295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45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3"/>
            <a:ext cx="9143999" cy="6905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476672"/>
            <a:ext cx="3312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14399" y="98170"/>
            <a:ext cx="72859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Россия </a:t>
            </a:r>
            <a:r>
              <a:rPr lang="ru-RU" sz="40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такая разная</a:t>
            </a:r>
            <a:endParaRPr lang="ru-RU" sz="40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5122" name="Picture 2" descr="G:\фото лагерь 2023\20230619_16253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261263"/>
            <a:ext cx="4896544" cy="2380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G:\фото лагерь 2023\20230616_22194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24744"/>
            <a:ext cx="5137105" cy="2497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G:\фото лагерь 2023\20230614_1639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124744"/>
            <a:ext cx="2880320" cy="2701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G:\фото лагерь 2023\IMG-4030f8ecfa63d4d870b2c170599cd9bb-V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780062"/>
            <a:ext cx="2159605" cy="2879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45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3"/>
            <a:ext cx="9143999" cy="6905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476672"/>
            <a:ext cx="3312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14399" y="98170"/>
            <a:ext cx="72859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Россия чтящая память</a:t>
            </a:r>
            <a:endParaRPr lang="ru-RU" sz="40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3074" name="Picture 2" descr="G:\фото лагерь 2023\20230621_09493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60694"/>
            <a:ext cx="2160240" cy="4444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G:\фото лагерь 2023\20230621_10000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250627"/>
            <a:ext cx="1995101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G:\фото лагерь 2023\20230621_09301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060694"/>
            <a:ext cx="4147660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G:\фото лагерь 2023\20230621_09470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869160"/>
            <a:ext cx="3899402" cy="1895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G:\фото лагерь 2023\20230621_095319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119" y="3002403"/>
            <a:ext cx="3840186" cy="1866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45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3"/>
            <a:ext cx="9143999" cy="6905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476672"/>
            <a:ext cx="3312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476672"/>
            <a:ext cx="8136904" cy="5386090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endParaRPr lang="ru-RU" sz="2000" dirty="0" smtClean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r>
              <a:rPr lang="ru-RU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р</a:t>
            </a:r>
            <a:r>
              <a:rPr lang="ru-RU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емесленникам 1 смены школьного лагеря «НШ–д/с № 44»</a:t>
            </a:r>
          </a:p>
          <a:p>
            <a:endParaRPr lang="ru-RU" sz="2000" dirty="0" smtClean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r>
              <a:rPr lang="ru-RU" sz="1600" i="1" dirty="0" err="1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Лукашиной</a:t>
            </a:r>
            <a:r>
              <a:rPr lang="ru-RU" sz="1600" i="1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 Татьяне Николаевне</a:t>
            </a:r>
          </a:p>
          <a:p>
            <a:r>
              <a:rPr lang="ru-RU" sz="1600" i="1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Черкашиной Оксане Николаевне</a:t>
            </a:r>
          </a:p>
          <a:p>
            <a:r>
              <a:rPr lang="ru-RU" sz="1600" i="1" dirty="0" err="1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Дубцовой</a:t>
            </a:r>
            <a:r>
              <a:rPr lang="ru-RU" sz="1600" i="1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 Ирине Сергеевне</a:t>
            </a:r>
          </a:p>
          <a:p>
            <a:r>
              <a:rPr lang="ru-RU" sz="1600" i="1" dirty="0" err="1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Шумагиной</a:t>
            </a:r>
            <a:r>
              <a:rPr lang="ru-RU" sz="1600" i="1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 Татьяне Михайловне</a:t>
            </a:r>
          </a:p>
          <a:p>
            <a:r>
              <a:rPr lang="ru-RU" sz="1600" i="1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Проскуриной Наталье Алексеевне</a:t>
            </a:r>
          </a:p>
          <a:p>
            <a:r>
              <a:rPr lang="ru-RU" sz="1600" i="1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Власенко Ирине Александровне</a:t>
            </a:r>
          </a:p>
          <a:p>
            <a:r>
              <a:rPr lang="ru-RU" sz="1600" i="1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Суворовой Олесе Владимировне</a:t>
            </a:r>
          </a:p>
          <a:p>
            <a:r>
              <a:rPr lang="ru-RU" sz="1600" i="1" dirty="0" err="1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Шапаренко</a:t>
            </a:r>
            <a:r>
              <a:rPr lang="ru-RU" sz="1600" i="1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 Ольге Михайловне</a:t>
            </a:r>
          </a:p>
          <a:p>
            <a:r>
              <a:rPr lang="ru-RU" sz="1600" i="1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Уманец Инне Витальевне</a:t>
            </a:r>
          </a:p>
          <a:p>
            <a:r>
              <a:rPr lang="ru-RU" sz="1600" i="1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Гурьяновой Наталье Борисовне</a:t>
            </a:r>
          </a:p>
          <a:p>
            <a:r>
              <a:rPr lang="ru-RU" sz="1600" i="1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Панченко Ольге Юрьевне</a:t>
            </a:r>
          </a:p>
          <a:p>
            <a:r>
              <a:rPr lang="ru-RU" sz="1600" i="1" dirty="0" err="1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Кушнарёвой</a:t>
            </a:r>
            <a:r>
              <a:rPr lang="ru-RU" sz="1600" i="1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 Анне Александровне</a:t>
            </a:r>
          </a:p>
          <a:p>
            <a:r>
              <a:rPr lang="ru-RU" sz="1600" i="1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Юриковой Светлане Геннадьевне</a:t>
            </a:r>
          </a:p>
          <a:p>
            <a:r>
              <a:rPr lang="ru-RU" sz="1600" i="1" dirty="0" err="1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Карачевцевой</a:t>
            </a:r>
            <a:r>
              <a:rPr lang="ru-RU" sz="1600" i="1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 Анне Николаевне</a:t>
            </a:r>
          </a:p>
          <a:p>
            <a:r>
              <a:rPr lang="ru-RU" sz="1600" i="1" dirty="0" err="1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Остапову</a:t>
            </a:r>
            <a:r>
              <a:rPr lang="ru-RU" sz="1600" i="1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 Юрию Александровичу</a:t>
            </a:r>
            <a:endParaRPr lang="ru-RU" sz="2000" i="1" dirty="0" smtClean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r>
              <a:rPr lang="ru-RU" sz="1400" i="1" dirty="0" err="1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Пед.доп.обр</a:t>
            </a:r>
            <a:r>
              <a:rPr lang="ru-RU" sz="1400" i="1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. </a:t>
            </a:r>
            <a:r>
              <a:rPr lang="ru-RU" sz="1400" i="1" dirty="0" err="1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Колычевой</a:t>
            </a:r>
            <a:r>
              <a:rPr lang="ru-RU" sz="1400" i="1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 Тамаре Ивановне</a:t>
            </a:r>
          </a:p>
          <a:p>
            <a:endParaRPr lang="ru-RU" sz="800" i="1" dirty="0" smtClean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endParaRPr lang="ru-RU" sz="800" i="1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endParaRPr lang="ru-RU" sz="800" i="1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endParaRPr lang="ru-RU" sz="2000" dirty="0" smtClean="0">
              <a:solidFill>
                <a:schemeClr val="accent5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r"/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сотрудникам:</a:t>
            </a:r>
          </a:p>
          <a:p>
            <a:endParaRPr lang="ru-RU" sz="2000" dirty="0">
              <a:solidFill>
                <a:schemeClr val="accent5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r"/>
            <a:r>
              <a:rPr lang="ru-RU" sz="1600" i="1" dirty="0" smtClean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библиотеки № 18</a:t>
            </a:r>
          </a:p>
          <a:p>
            <a:pPr algn="r"/>
            <a:r>
              <a:rPr lang="ru-RU" sz="1600" i="1" dirty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библиотеки № </a:t>
            </a:r>
            <a:r>
              <a:rPr lang="ru-RU" sz="1600" i="1" dirty="0" smtClean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5</a:t>
            </a:r>
            <a:endParaRPr lang="ru-RU" sz="1600" i="1" dirty="0">
              <a:solidFill>
                <a:schemeClr val="accent5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r"/>
            <a:r>
              <a:rPr lang="ru-RU" sz="1600" i="1" dirty="0" smtClean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Центра Досуга</a:t>
            </a:r>
          </a:p>
          <a:p>
            <a:pPr algn="r"/>
            <a:r>
              <a:rPr lang="ru-RU" sz="1600" i="1" dirty="0" smtClean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Института культуры</a:t>
            </a:r>
          </a:p>
          <a:p>
            <a:pPr algn="r"/>
            <a:r>
              <a:rPr lang="ru-RU" sz="1600" i="1" dirty="0" smtClean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Фотогалереи им. </a:t>
            </a:r>
            <a:r>
              <a:rPr lang="ru-RU" sz="1600" i="1" dirty="0" err="1" smtClean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Собровина</a:t>
            </a:r>
            <a:endParaRPr lang="ru-RU" sz="1600" i="1" dirty="0" smtClean="0">
              <a:solidFill>
                <a:schemeClr val="accent5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r"/>
            <a:r>
              <a:rPr lang="ru-RU" sz="1600" i="1" dirty="0" smtClean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Белгородской филармонии</a:t>
            </a:r>
          </a:p>
          <a:p>
            <a:pPr algn="r"/>
            <a:r>
              <a:rPr lang="ru-RU" sz="1600" i="1" dirty="0" smtClean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Литературного музея</a:t>
            </a:r>
          </a:p>
          <a:p>
            <a:pPr algn="r"/>
            <a:r>
              <a:rPr lang="ru-RU" sz="1600" i="1" dirty="0" smtClean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Кукольного театра</a:t>
            </a:r>
          </a:p>
          <a:p>
            <a:pPr algn="r"/>
            <a:r>
              <a:rPr lang="ru-RU" sz="1600" i="1" dirty="0" smtClean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Виртуальных экскурсий</a:t>
            </a:r>
          </a:p>
          <a:p>
            <a:endParaRPr lang="ru-RU" sz="1600" i="1" dirty="0" smtClean="0">
              <a:solidFill>
                <a:schemeClr val="accent5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r>
              <a:rPr lang="ru-RU" sz="1400" i="1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 </a:t>
            </a:r>
          </a:p>
          <a:p>
            <a:endParaRPr lang="ru-RU" sz="1400" i="1" dirty="0" smtClean="0">
              <a:latin typeface="Bookman Old Style" panose="020506040505050202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14399" y="98170"/>
            <a:ext cx="75151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Благодарность</a:t>
            </a:r>
            <a:r>
              <a:rPr lang="ru-RU" sz="2400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 за содействие и сотворчество</a:t>
            </a:r>
            <a:r>
              <a:rPr lang="ru-RU" sz="2400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:</a:t>
            </a:r>
            <a:endParaRPr lang="ru-RU" sz="2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45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0" y="-23813"/>
            <a:ext cx="9143999" cy="6905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476672"/>
            <a:ext cx="3312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332656"/>
            <a:ext cx="8136904" cy="3170099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endParaRPr lang="ru-RU" sz="800" i="1" dirty="0" smtClean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endParaRPr lang="ru-RU" sz="800" i="1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endParaRPr lang="ru-RU" sz="800" i="1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r>
              <a:rPr lang="ru-RU" sz="4400" i="1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Как много есть чудес на свете, но всех чудесней – это дети!</a:t>
            </a:r>
            <a:endParaRPr lang="ru-RU" sz="2000" dirty="0" smtClean="0">
              <a:solidFill>
                <a:schemeClr val="accent5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endParaRPr lang="ru-RU" sz="1600" i="1" dirty="0" smtClean="0">
              <a:solidFill>
                <a:schemeClr val="accent5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r>
              <a:rPr lang="ru-RU" sz="1400" i="1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 </a:t>
            </a:r>
          </a:p>
          <a:p>
            <a:endParaRPr lang="ru-RU" sz="1400" i="1" dirty="0" smtClean="0">
              <a:latin typeface="Bookman Old Style" panose="02050604050505020204" pitchFamily="18" charset="0"/>
            </a:endParaRPr>
          </a:p>
        </p:txBody>
      </p:sp>
      <p:pic>
        <p:nvPicPr>
          <p:cNvPr id="3074" name="Picture 2" descr="C:\Users\Аня\Desktop\фото лагерь 2023\20230621_124349(0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869" y="2852936"/>
            <a:ext cx="6289232" cy="3057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755770" y="6196662"/>
            <a:ext cx="36070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i="1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Спасибо за внимание!</a:t>
            </a:r>
            <a:endParaRPr lang="ru-RU" sz="2400" i="1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2546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1000</TotalTime>
  <Words>666</Words>
  <Application>Microsoft Office PowerPoint</Application>
  <PresentationFormat>Экран (4:3)</PresentationFormat>
  <Paragraphs>152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Аня</dc:creator>
  <cp:lastModifiedBy>Пользователь</cp:lastModifiedBy>
  <cp:revision>55</cp:revision>
  <dcterms:created xsi:type="dcterms:W3CDTF">2023-06-18T17:44:27Z</dcterms:created>
  <dcterms:modified xsi:type="dcterms:W3CDTF">2023-06-22T09:14:19Z</dcterms:modified>
</cp:coreProperties>
</file>