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colors7.xml" ContentType="application/vnd.ms-office.chartcolorstyle+xml"/>
  <Override PartName="/ppt/charts/colors8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charts/style7.xml" ContentType="application/vnd.ms-office.chartstyle+xml"/>
  <Override PartName="/ppt/charts/style8.xml" ContentType="application/vnd.ms-office.chart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3"/>
    <p:sldId id="258" r:id="rId4"/>
    <p:sldId id="260" r:id="rId5"/>
    <p:sldId id="275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89" r:id="rId20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0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microsoft.com/office/2011/relationships/chartStyle" Target="style7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8.xml"/><Relationship Id="rId2" Type="http://schemas.microsoft.com/office/2011/relationships/chartStyle" Target="style8.xml"/><Relationship Id="rId1" Type="http://schemas.openxmlformats.org/officeDocument/2006/relationships/oleObject" Target="file:///C:\Users\User\Desktop\2024-2025%20&#1091;&#1095;%20&#1075;&#1086;&#1076;\&#1044;&#1080;&#1072;&#1075;&#1085;&#1086;&#1089;&#1090;&#1080;&#1082;&#1080;,%20&#1072;&#1085;&#1082;&#1077;&#1090;&#1099;,%20&#1086;&#1087;&#1088;&#1086;&#1089;&#1099;\&#1051;&#1080;&#1089;&#1090;%20XLSX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400"/>
              <a:t>Укажите Ваш возраст?</a:t>
            </a:r>
            <a:endParaRPr sz="2400"/>
          </a:p>
        </c:rich>
      </c:tx>
      <c:layout>
        <c:manualLayout>
          <c:xMode val="edge"/>
          <c:yMode val="edge"/>
          <c:x val="0.375242124726891"/>
          <c:y val="0.0623154407301088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XLSX.xlsx]Sheet1'!$A$1:$B$1</c:f>
              <c:strCache>
                <c:ptCount val="2"/>
                <c:pt idx="0">
                  <c:v>13-15</c:v>
                </c:pt>
                <c:pt idx="1">
                  <c:v>16-17</c:v>
                </c:pt>
              </c:strCache>
            </c:strRef>
          </c:cat>
          <c:val>
            <c:numRef>
              <c:f>'[Лист XLSX.xlsx]Sheet1'!$A$2:$B$2</c:f>
              <c:numCache>
                <c:formatCode>General</c:formatCode>
                <c:ptCount val="2"/>
                <c:pt idx="0">
                  <c:v>16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>
        <c:manualLayout>
          <c:xMode val="edge"/>
          <c:yMode val="edge"/>
          <c:x val="0.0359807427828606"/>
          <c:y val="0.135365592460788"/>
          <c:w val="0.227105263157895"/>
          <c:h val="0.101851851851852"/>
        </c:manualLayout>
      </c:layout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6c90a0da-2102-410e-8332-5ada3aee1199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20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88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880"/>
              <a:t>Знаете ли Вы, что такое электронные сигареты?</a:t>
            </a:r>
            <a:endParaRPr sz="2880"/>
          </a:p>
        </c:rich>
      </c:tx>
      <c:layout>
        <c:manualLayout>
          <c:xMode val="edge"/>
          <c:yMode val="edge"/>
          <c:x val="0.102105263157895"/>
          <c:y val="0.0416666666666667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XLSX.xlsx]Sheet1'!$A$1:$B$1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'[Лист XLSX.xlsx]Sheet1'!$A$2:$B$2</c:f>
              <c:numCache>
                <c:formatCode>General</c:formatCode>
                <c:ptCount val="2"/>
                <c:pt idx="0">
                  <c:v>24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>
        <c:manualLayout>
          <c:xMode val="edge"/>
          <c:yMode val="edge"/>
          <c:x val="0.38751096491228"/>
          <c:y val="0.0878185951717068"/>
          <c:w val="0.227105263157895"/>
          <c:h val="0.101851851851852"/>
        </c:manualLayout>
      </c:layout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d17642ca-85c3-4de3-a2cc-35e90b572696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2400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16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160"/>
              <a:t>Как Вы узнали об электронной сигарете?</a:t>
            </a:r>
            <a:endParaRPr sz="216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XLSX.xlsx]Sheet1'!$A$1:$F$1</c:f>
              <c:strCache>
                <c:ptCount val="6"/>
                <c:pt idx="0">
                  <c:v>от друзей/одноклассников</c:v>
                </c:pt>
                <c:pt idx="1">
                  <c:v>от родителей</c:v>
                </c:pt>
                <c:pt idx="2">
                  <c:v>от братьев/сестер</c:v>
                </c:pt>
                <c:pt idx="3">
                  <c:v>от знакомых</c:v>
                </c:pt>
                <c:pt idx="4">
                  <c:v>в соц. сетях</c:v>
                </c:pt>
                <c:pt idx="5">
                  <c:v>другой вариант</c:v>
                </c:pt>
              </c:strCache>
            </c:strRef>
          </c:cat>
          <c:val>
            <c:numRef>
              <c:f>'[Лист XLSX.xlsx]Sheet1'!$A$2:$F$2</c:f>
              <c:numCache>
                <c:formatCode>General</c:formatCode>
                <c:ptCount val="6"/>
                <c:pt idx="0">
                  <c:v>15</c:v>
                </c:pt>
                <c:pt idx="1">
                  <c:v>0</c:v>
                </c:pt>
                <c:pt idx="2">
                  <c:v>2</c:v>
                </c:pt>
                <c:pt idx="3">
                  <c:v>2</c:v>
                </c:pt>
                <c:pt idx="4">
                  <c:v>6</c:v>
                </c:pt>
                <c:pt idx="5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3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4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5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f053bd51-d3ff-46aa-99b9-6026c333b356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1800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400"/>
              <a:t>Пробовали ли Вы курить ЭС?</a:t>
            </a:r>
            <a:endParaRPr sz="24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XLSX.xlsx]Sheet1'!$A$5:$D$5</c:f>
              <c:strCache>
                <c:ptCount val="4"/>
                <c:pt idx="0">
                  <c:v>Курил(а)/ пробовал(а).
Сейчас не курю</c:v>
                </c:pt>
                <c:pt idx="1">
                  <c:v>Курил(а)/ пробовал(а).
Продолжаю курить ЭС</c:v>
                </c:pt>
                <c:pt idx="2">
                  <c:v>Курил(а)/ пробовал(а).
Курю обычные сигареты</c:v>
                </c:pt>
                <c:pt idx="3">
                  <c:v>Никогда не пробовал(а)</c:v>
                </c:pt>
              </c:strCache>
            </c:strRef>
          </c:cat>
          <c:val>
            <c:numRef>
              <c:f>'[Лист XLSX.xlsx]Sheet1'!$A$6:$D$6</c:f>
              <c:numCache>
                <c:formatCode>General</c:formatCode>
                <c:ptCount val="4"/>
                <c:pt idx="0">
                  <c:v>13</c:v>
                </c:pt>
                <c:pt idx="1">
                  <c:v>7</c:v>
                </c:pt>
                <c:pt idx="2">
                  <c:v>0</c:v>
                </c:pt>
                <c:pt idx="3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ru-RU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3"/>
        <c:txPr>
          <a:bodyPr rot="0" spcFirstLastPara="0" vertOverflow="ellipsis" vert="horz" wrap="square" anchor="ctr" anchorCtr="1"/>
          <a:lstStyle/>
          <a:p>
            <a:pPr>
              <a:defRPr lang="ru-RU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8cf2316a-d6df-4410-836e-54c6da9592b2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400"/>
              <a:t>Как относятся Ваши родители к тому, что Вы курите?</a:t>
            </a:r>
            <a:endParaRPr sz="24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XLSX.xlsx]Sheet1'!$A$11:$D$11</c:f>
              <c:strCache>
                <c:ptCount val="4"/>
                <c:pt idx="0">
                  <c:v>Относятся безразлично</c:v>
                </c:pt>
                <c:pt idx="1">
                  <c:v>Запрещают</c:v>
                </c:pt>
                <c:pt idx="2">
                  <c:v>Не знают о том, что я курю</c:v>
                </c:pt>
                <c:pt idx="3">
                  <c:v>Не курю</c:v>
                </c:pt>
              </c:strCache>
            </c:strRef>
          </c:cat>
          <c:val>
            <c:numRef>
              <c:f>'[Лист XLSX.xlsx]Sheet1'!$A$12:$D$12</c:f>
              <c:numCache>
                <c:formatCode>General</c:formatCode>
                <c:ptCount val="4"/>
                <c:pt idx="0">
                  <c:v>0</c:v>
                </c:pt>
                <c:pt idx="1">
                  <c:v>7</c:v>
                </c:pt>
                <c:pt idx="2">
                  <c:v>13</c:v>
                </c:pt>
                <c:pt idx="3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3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57b3edce-3e64-43a6-a73e-534f1766ef08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2000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192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1920"/>
              <a:t>По Вашему мнению, у Вас есть вейп-зависимость?</a:t>
            </a:r>
            <a:endParaRPr sz="192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XLSX.xlsx]Sheet1'!$A$13:$B$13</c:f>
              <c:strCache>
                <c:ptCount val="2"/>
                <c:pt idx="0">
                  <c:v>Да </c:v>
                </c:pt>
                <c:pt idx="1">
                  <c:v>Нет</c:v>
                </c:pt>
              </c:strCache>
            </c:strRef>
          </c:cat>
          <c:val>
            <c:numRef>
              <c:f>'[Лист XLSX.xlsx]Sheet1'!$A$14:$B$14</c:f>
              <c:numCache>
                <c:formatCode>General</c:formatCode>
                <c:ptCount val="2"/>
                <c:pt idx="0">
                  <c:v>15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b49c160e-18c4-4e61-a3cc-131c23e0cf18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1600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400"/>
              <a:t>Бросал курить?</a:t>
            </a:r>
            <a:endParaRPr sz="24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XLSX.xlsx]Sheet1'!$A$19:$B$19</c:f>
              <c:strCache>
                <c:ptCount val="2"/>
                <c:pt idx="0">
                  <c:v>Да </c:v>
                </c:pt>
                <c:pt idx="1">
                  <c:v>Нет</c:v>
                </c:pt>
              </c:strCache>
            </c:strRef>
          </c:cat>
          <c:val>
            <c:numRef>
              <c:f>'[Лист XLSX.xlsx]Sheet1'!$A$20:$B$20</c:f>
              <c:numCache>
                <c:formatCode>General</c:formatCode>
                <c:ptCount val="2"/>
                <c:pt idx="0">
                  <c:v>15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ae8f21f4-854a-4433-a81c-d0876db1d350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2000"/>
      </a:pPr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ru-RU" sz="216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sz="2160"/>
              <a:t>Каким образом Вы приобретаете ЭС?</a:t>
            </a:r>
            <a:endParaRPr sz="216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'[Лист XLSX.xlsx]Sheet1'!$A$21:$E$21</c:f>
              <c:strCache>
                <c:ptCount val="5"/>
                <c:pt idx="0">
                  <c:v>Прошу купить у старших
друзей</c:v>
                </c:pt>
                <c:pt idx="1">
                  <c:v>Покупает старший
брат/сестра</c:v>
                </c:pt>
                <c:pt idx="2">
                  <c:v>Покупают родители</c:v>
                </c:pt>
                <c:pt idx="3">
                  <c:v>Другой вариант</c:v>
                </c:pt>
                <c:pt idx="4">
                  <c:v>Не курю</c:v>
                </c:pt>
              </c:strCache>
            </c:strRef>
          </c:cat>
          <c:val>
            <c:numRef>
              <c:f>'[Лист XLSX.xlsx]Sheet1'!$A$22:$E$22</c:f>
              <c:numCache>
                <c:formatCode>General</c:formatCode>
                <c:ptCount val="5"/>
                <c:pt idx="0">
                  <c:v>13</c:v>
                </c:pt>
                <c:pt idx="1">
                  <c:v>5</c:v>
                </c:pt>
                <c:pt idx="2">
                  <c:v>0</c:v>
                </c:pt>
                <c:pt idx="3">
                  <c:v>2</c:v>
                </c:pt>
                <c:pt idx="4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3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4"/>
        <c:txPr>
          <a:bodyPr rot="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0a5880f5-8ece-46c6-b56f-00b1f831543f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ru-RU" sz="1800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1008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50"/>
            <a:ext cx="12206817" cy="6867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701800"/>
            <a:ext cx="9211733" cy="1082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927350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r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0907" y="1122045"/>
            <a:ext cx="11231033" cy="1470025"/>
          </a:xfrm>
        </p:spPr>
        <p:txBody>
          <a:bodyPr/>
          <a:p>
            <a:r>
              <a:rPr lang="ru-RU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Доклад на общешкольное родительское собрание на тему:</a:t>
            </a:r>
            <a:br>
              <a:rPr lang="ru-RU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«Что такое</a:t>
            </a:r>
            <a:r>
              <a:rPr lang="ru-RU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FF"/>
                </a:highlight>
              </a:rPr>
              <a:t>вейпинг</a:t>
            </a:r>
            <a:r>
              <a:rPr lang="ru-RU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?»</a:t>
            </a:r>
            <a:endParaRPr lang="ru-RU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20690" y="4921250"/>
            <a:ext cx="6896100" cy="1791970"/>
          </a:xfrm>
        </p:spPr>
        <p:txBody>
          <a:bodyPr/>
          <a:p>
            <a:r>
              <a:rPr lang="ru-RU" altLang="en-US" sz="2800"/>
              <a:t>Подготовила: социальный педагог </a:t>
            </a:r>
            <a:endParaRPr lang="ru-RU" altLang="en-US" sz="2800"/>
          </a:p>
          <a:p>
            <a:r>
              <a:rPr lang="ru-RU" altLang="en-US" sz="2800"/>
              <a:t>первой квалификационной категории,</a:t>
            </a:r>
            <a:endParaRPr lang="ru-RU" altLang="en-US" sz="2800"/>
          </a:p>
          <a:p>
            <a:r>
              <a:rPr lang="ru-RU" altLang="en-US" sz="2800"/>
              <a:t>Морозова Марина Михайловна</a:t>
            </a:r>
            <a:endParaRPr lang="ru-RU" altLang="en-US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Вейпинг - это?</a:t>
            </a:r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19735" y="1064260"/>
            <a:ext cx="11163300" cy="52146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/>
            <a:r>
              <a:rPr lang="ru-RU" altLang="en-US" sz="3200"/>
              <a:t> </a:t>
            </a:r>
            <a:r>
              <a:rPr lang="ru-RU" altLang="en-US" sz="3200" b="1"/>
              <a:t>Вейпинг (парение)</a:t>
            </a:r>
            <a:r>
              <a:rPr lang="ru-RU" altLang="en-US" sz="3200"/>
              <a:t> - это процесс курения электронной сигареты или других подобных устройств посредством вдыхания пара.</a:t>
            </a:r>
            <a:r>
              <a:rPr lang="ru-RU" altLang="en-US"/>
              <a:t> </a:t>
            </a:r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410460"/>
            <a:ext cx="4886960" cy="457327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2670" y="0"/>
            <a:ext cx="7339330" cy="48653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Сущность вейпинга</a:t>
            </a:r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42875" y="1093470"/>
            <a:ext cx="11248390" cy="14173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/>
            <a:r>
              <a:rPr lang="ru-RU" altLang="en-US" sz="2400"/>
              <a:t>Электронные сигареты работают на основе заправки картриджей жидкостью. </a:t>
            </a:r>
            <a:r>
              <a:rPr lang="ru-RU" altLang="en-US" sz="2400" b="1"/>
              <a:t>Жидкость для заправки</a:t>
            </a:r>
            <a:r>
              <a:rPr lang="ru-RU" altLang="en-US" sz="2400"/>
              <a:t> не всегда легко учувствовать. Жидкости бывают с самыми разными вкусами: фруктовыми, ягодными.</a:t>
            </a:r>
            <a:endParaRPr lang="ru-RU" altLang="en-US" sz="2400"/>
          </a:p>
        </p:txBody>
      </p:sp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4471035" y="2614930"/>
            <a:ext cx="8910320" cy="3701415"/>
          </a:xfrm>
          <a:prstGeom prst="rect">
            <a:avLst/>
          </a:prstGeom>
        </p:spPr>
      </p:pic>
      <p:pic>
        <p:nvPicPr>
          <p:cNvPr id="6" name="Изображение 5"/>
          <p:cNvPicPr/>
          <p:nvPr/>
        </p:nvPicPr>
        <p:blipFill>
          <a:blip r:embed="rId2"/>
          <a:stretch>
            <a:fillRect/>
          </a:stretch>
        </p:blipFill>
        <p:spPr>
          <a:xfrm>
            <a:off x="142875" y="2614930"/>
            <a:ext cx="5762625" cy="40874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Почему ЭС и вейпы популярны?</a:t>
            </a:r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63220" y="1349375"/>
            <a:ext cx="11339195" cy="5852795"/>
          </a:xfrm>
          <a:prstGeom prst="rect">
            <a:avLst/>
          </a:prstGeom>
        </p:spPr>
        <p:txBody>
          <a:bodyPr>
            <a:noAutofit/>
          </a:bodyPr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effectLst/>
                <a:latin typeface="Times New Roman" panose="02020603050405020304"/>
                <a:ea typeface="SimSun" panose="02010600030101010101" pitchFamily="2" charset="-122"/>
              </a:rPr>
              <a:t>1. Приятные вкусны и ароматы. Из-за сладкого вкуса ЭС кажутся безвредными</a:t>
            </a:r>
            <a:endParaRPr lang="en-US" altLang="zh-CN" sz="2400">
              <a:effectLst/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effectLst/>
                <a:latin typeface="Times New Roman" panose="02020603050405020304"/>
                <a:ea typeface="SimSun" panose="02010600030101010101" pitchFamily="2" charset="-122"/>
              </a:rPr>
              <a:t>2. Ощущение мниной безопасности</a:t>
            </a:r>
            <a:endParaRPr lang="en-US" altLang="zh-CN" sz="2400">
              <a:effectLst/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effectLst/>
                <a:latin typeface="Times New Roman" panose="02020603050405020304"/>
                <a:ea typeface="SimSun" panose="02010600030101010101" pitchFamily="2" charset="-122"/>
              </a:rPr>
              <a:t>3. Современный дизайн девайсов, кажется модным и стильным</a:t>
            </a:r>
            <a:endParaRPr lang="en-US" altLang="zh-CN" sz="2400">
              <a:effectLst/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effectLst/>
                <a:latin typeface="Times New Roman" panose="02020603050405020304"/>
                <a:ea typeface="SimSun" panose="02010600030101010101" pitchFamily="2" charset="-122"/>
              </a:rPr>
              <a:t>4. Небольшой размер устройства для вейпинга, что позволяет легко прятать их в школе и дома</a:t>
            </a:r>
            <a:endParaRPr lang="en-US" altLang="zh-CN" sz="2400">
              <a:effectLst/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effectLst/>
                <a:latin typeface="Times New Roman" panose="02020603050405020304"/>
                <a:ea typeface="SimSun" panose="02010600030101010101" pitchFamily="2" charset="-122"/>
              </a:rPr>
              <a:t>5. Постоянная реклама в социальныхм сетях и развитие поп-культуры вепинга</a:t>
            </a:r>
            <a:endParaRPr lang="en-US" altLang="zh-CN" sz="2400">
              <a:effectLst/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effectLst/>
                <a:latin typeface="Times New Roman" panose="02020603050405020304"/>
                <a:ea typeface="SimSun" panose="02010600030101010101" pitchFamily="2" charset="-122"/>
              </a:rPr>
              <a:t>6. Парят друзья, сверстники.</a:t>
            </a:r>
            <a:endParaRPr lang="en-US" altLang="zh-CN" sz="2400">
              <a:effectLst/>
              <a:latin typeface="Times New Roman" panose="02020603050405020304"/>
              <a:ea typeface="SimSun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Принцип работы ЭС</a:t>
            </a:r>
            <a:endParaRPr lang="ru-RU" altLang="en-US"/>
          </a:p>
        </p:txBody>
      </p:sp>
      <p:pic>
        <p:nvPicPr>
          <p:cNvPr id="5" name="Изображение 4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555750"/>
            <a:ext cx="12192000" cy="452945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Овал 4"/>
          <p:cNvSpPr/>
          <p:nvPr/>
        </p:nvSpPr>
        <p:spPr>
          <a:xfrm>
            <a:off x="4286250" y="3636010"/>
            <a:ext cx="2853055" cy="2757170"/>
          </a:xfrm>
          <a:prstGeom prst="ellipse">
            <a:avLst/>
          </a:prstGeom>
          <a:ln w="38100"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vert="horz" wrap="non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4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</a:rPr>
              <a:t>НИКОТИН</a:t>
            </a:r>
            <a:endParaRPr kumimoji="0" lang="ru-RU" altLang="zh-CN" sz="4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  <p:cxnSp>
        <p:nvCxnSpPr>
          <p:cNvPr id="8" name="Прямая со стрелкой 7"/>
          <p:cNvCxnSpPr>
            <a:stCxn id="5" idx="1"/>
          </p:cNvCxnSpPr>
          <p:nvPr/>
        </p:nvCxnSpPr>
        <p:spPr>
          <a:xfrm flipH="1" flipV="1">
            <a:off x="3314065" y="3101975"/>
            <a:ext cx="1390015" cy="937895"/>
          </a:xfrm>
          <a:prstGeom prst="straightConnector1">
            <a:avLst/>
          </a:prstGeom>
          <a:ln w="31750" cap="rnd">
            <a:solidFill>
              <a:schemeClr val="accent1"/>
            </a:solidFill>
            <a:round/>
            <a:headEnd type="none" w="med" len="med"/>
            <a:tailEnd type="arrow" w="med" len="med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6833235" y="3117850"/>
            <a:ext cx="1038860" cy="1041400"/>
          </a:xfrm>
          <a:prstGeom prst="straightConnector1">
            <a:avLst/>
          </a:prstGeom>
          <a:ln w="31750" cap="rnd">
            <a:solidFill>
              <a:schemeClr val="accent1"/>
            </a:solidFill>
            <a:round/>
            <a:headEnd type="none" w="med" len="med"/>
            <a:tailEnd type="arrow" w="med" len="med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6437630" y="1890395"/>
            <a:ext cx="5259705" cy="988060"/>
          </a:xfrm>
          <a:prstGeom prst="rect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vert="horz" wrap="non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</a:rPr>
              <a:t>ФИЗИЧЕСКАЯ ЗАВИСИМОСТЬ</a:t>
            </a:r>
            <a:endParaRPr kumimoji="0" lang="ru-RU" altLang="zh-CN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3990" y="1890395"/>
            <a:ext cx="5259705" cy="988060"/>
          </a:xfrm>
          <a:prstGeom prst="rect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vert="horz" wrap="non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</a:rPr>
              <a:t>ПСИХОЛОГИЧЕСКАЯ ЗАВИСИМОСТЬ</a:t>
            </a:r>
            <a:endParaRPr kumimoji="0" lang="ru-RU" altLang="zh-CN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6705" y="140970"/>
            <a:ext cx="11275695" cy="632460"/>
          </a:xfrm>
        </p:spPr>
        <p:txBody>
          <a:bodyPr/>
          <a:p>
            <a:r>
              <a:rPr lang="ru-RU" altLang="en-US"/>
              <a:t>Опрос: «Мое отношение к электронным сигаретам»</a:t>
            </a:r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88645" y="1374775"/>
            <a:ext cx="10487025" cy="43383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4000" b="1"/>
              <a:t>Охват обучающихся</a:t>
            </a:r>
            <a:r>
              <a:rPr lang="ru-RU" altLang="en-US" sz="4000"/>
              <a:t>: 7-10 классы (29 человек)</a:t>
            </a:r>
            <a:endParaRPr lang="ru-RU" altLang="en-US" sz="4000"/>
          </a:p>
          <a:p>
            <a:r>
              <a:rPr lang="ru-RU" altLang="en-US" sz="4000" b="1"/>
              <a:t>Дата проведения</a:t>
            </a:r>
            <a:r>
              <a:rPr lang="ru-RU" altLang="en-US" sz="4000"/>
              <a:t>: 18 по 21 ноября 2024 г.</a:t>
            </a:r>
            <a:endParaRPr lang="ru-RU" altLang="en-US" sz="4000"/>
          </a:p>
          <a:p>
            <a:r>
              <a:rPr lang="ru-RU" altLang="en-US" sz="4000" b="1"/>
              <a:t>Организаторы</a:t>
            </a:r>
            <a:r>
              <a:rPr lang="ru-RU" altLang="en-US" sz="4000"/>
              <a:t>: социальный педагог Морозова М.М., педагог-психолог Комарова В.С.</a:t>
            </a:r>
            <a:endParaRPr lang="ru-RU" altLang="en-US" sz="4000"/>
          </a:p>
          <a:p>
            <a:endParaRPr lang="ru-RU" altLang="en-US"/>
          </a:p>
          <a:p>
            <a:endParaRPr lang="ru-RU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6" name="Диаграмма 1"/>
          <p:cNvGraphicFramePr/>
          <p:nvPr/>
        </p:nvGraphicFramePr>
        <p:xfrm>
          <a:off x="635" y="635"/>
          <a:ext cx="12191365" cy="6857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4" name="Диаграмма 1"/>
          <p:cNvGraphicFramePr/>
          <p:nvPr/>
        </p:nvGraphicFramePr>
        <p:xfrm>
          <a:off x="0" y="635"/>
          <a:ext cx="12192000" cy="6857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" name="Диаграмма 2"/>
          <p:cNvGraphicFramePr/>
          <p:nvPr/>
        </p:nvGraphicFramePr>
        <p:xfrm>
          <a:off x="0" y="635"/>
          <a:ext cx="12192635" cy="6857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35" y="0"/>
          <a:ext cx="12191365" cy="6858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6830" y="-29845"/>
            <a:ext cx="9338945" cy="68878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7" name="Диаграмма 6"/>
          <p:cNvGraphicFramePr/>
          <p:nvPr/>
        </p:nvGraphicFramePr>
        <p:xfrm>
          <a:off x="0" y="0"/>
          <a:ext cx="12192000" cy="6857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" name="Диаграмма 7"/>
          <p:cNvGraphicFramePr/>
          <p:nvPr/>
        </p:nvGraphicFramePr>
        <p:xfrm>
          <a:off x="635" y="0"/>
          <a:ext cx="1219073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" name="Диаграмма 9"/>
          <p:cNvGraphicFramePr/>
          <p:nvPr/>
        </p:nvGraphicFramePr>
        <p:xfrm>
          <a:off x="0" y="-635"/>
          <a:ext cx="12192000" cy="6858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" name="Диаграмма 10"/>
          <p:cNvGraphicFramePr/>
          <p:nvPr/>
        </p:nvGraphicFramePr>
        <p:xfrm>
          <a:off x="635" y="-635"/>
          <a:ext cx="12191365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394970" y="1230630"/>
            <a:ext cx="11300460" cy="1873885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noAutofit/>
          </a:bodyPr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ru-RU" altLang="en-US" sz="3600" b="1">
                <a:latin typeface="Times New Roman" panose="02020603050405020304"/>
                <a:ea typeface="SimSun" panose="02010600030101010101" pitchFamily="2" charset="-122"/>
              </a:rPr>
              <a:t>статья</a:t>
            </a:r>
            <a:r>
              <a:rPr lang="en-US" altLang="zh-CN" sz="3600" b="1">
                <a:latin typeface="Times New Roman" panose="02020603050405020304"/>
                <a:ea typeface="SimSun" panose="02010600030101010101" pitchFamily="2" charset="-122"/>
              </a:rPr>
              <a:t> ФЗ  от 23.02.2013 №15-ФЗ «Об охране здоровья граждан от воздействия окружающего табачного дыма и последствий потребления табака»</a:t>
            </a:r>
            <a:endParaRPr lang="en-US" altLang="zh-CN" sz="3600" b="1">
              <a:latin typeface="Times New Roman" panose="02020603050405020304"/>
              <a:ea typeface="SimSun" panose="02010600030101010101" pitchFamily="2" charset="-122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394970" y="3636645"/>
            <a:ext cx="11300460" cy="2395220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noAutofit/>
          </a:bodyPr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ru-RU" altLang="en-US" sz="3600" b="1">
                <a:latin typeface="Times New Roman" panose="02020603050405020304"/>
                <a:ea typeface="SimSun" panose="02010600030101010101" pitchFamily="2" charset="-122"/>
              </a:rPr>
              <a:t>статья 6.24 КоАП РФ предусматривает ответственность граждан, достигших 16-ти летнего возраста за курение  в общественных местах (улица, школа и т.д) Штраф от 500 до 1500</a:t>
            </a:r>
            <a:endParaRPr lang="en-US" altLang="ru-RU" sz="3600" b="1">
              <a:latin typeface="Times New Roman" panose="02020603050405020304"/>
              <a:ea typeface="SimSun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mmunications and Dialogues">
  <a:themeElements>
    <a:clrScheme name="Communications and Dialogu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Communications and Dialogu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Communications and Dialogu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1466</Words>
  <Application>WPS Presentation</Application>
  <PresentationFormat>宽屏</PresentationFormat>
  <Paragraphs>43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Arial</vt:lpstr>
      <vt:lpstr>SimSun</vt:lpstr>
      <vt:lpstr>Wingdings</vt:lpstr>
      <vt:lpstr>Times New Roman</vt:lpstr>
      <vt:lpstr>Microsoft YaHei</vt:lpstr>
      <vt:lpstr>Arial Unicode MS</vt:lpstr>
      <vt:lpstr>Communications and Dialogues</vt:lpstr>
      <vt:lpstr>Доклад на общешкольное родительское собрание на тему: «Что такое вейпинг?»</vt:lpstr>
      <vt:lpstr>Вейпинг - это?</vt:lpstr>
      <vt:lpstr>PowerPoint 演示文稿</vt:lpstr>
      <vt:lpstr>Сущность вейпинга</vt:lpstr>
      <vt:lpstr>Почему ЭС и вейпы популярны?</vt:lpstr>
      <vt:lpstr>Принцип работы ЭС</vt:lpstr>
      <vt:lpstr>PowerPoint 演示文稿</vt:lpstr>
      <vt:lpstr>Опрос: «Мое отношение к электронным сигаретам»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4</cp:revision>
  <dcterms:created xsi:type="dcterms:W3CDTF">2024-11-21T11:37:00Z</dcterms:created>
  <dcterms:modified xsi:type="dcterms:W3CDTF">2025-02-28T07:50:18Z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1049-12.2.0.19307</vt:lpwstr>
  </property>
  <property fmtid="{D5CDD505-2E9C-101B-9397-08002B2CF9AE}" pid="3" name="ICV">
    <vt:lpwstr>FB78FA9A903F4E77942938536E02B615_12</vt:lpwstr>
  </property>
</Properties>
</file>