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314" r:id="rId3"/>
    <p:sldId id="315" r:id="rId4"/>
    <p:sldId id="316" r:id="rId5"/>
    <p:sldId id="282" r:id="rId6"/>
    <p:sldId id="300" r:id="rId7"/>
    <p:sldId id="289" r:id="rId8"/>
    <p:sldId id="313" r:id="rId9"/>
    <p:sldId id="295" r:id="rId10"/>
    <p:sldId id="299" r:id="rId11"/>
    <p:sldId id="302" r:id="rId12"/>
    <p:sldId id="309" r:id="rId13"/>
    <p:sldId id="303" r:id="rId14"/>
    <p:sldId id="276" r:id="rId15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CCCCFF"/>
    <a:srgbClr val="FFCCFF"/>
    <a:srgbClr val="FFCC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3A5EE2F8-EA07-4B67-8C1A-4EEA6081866E}"/>
    <pc:docChg chg="modSld">
      <pc:chgData name="" userId="" providerId="" clId="Web-{3A5EE2F8-EA07-4B67-8C1A-4EEA6081866E}" dt="2018-02-08T17:55:21.935" v="20"/>
      <pc:docMkLst>
        <pc:docMk/>
      </pc:docMkLst>
      <pc:sldChg chg="modSp">
        <pc:chgData name="" userId="" providerId="" clId="Web-{3A5EE2F8-EA07-4B67-8C1A-4EEA6081866E}" dt="2018-02-08T17:55:21.919" v="19"/>
        <pc:sldMkLst>
          <pc:docMk/>
          <pc:sldMk cId="4113410267" sldId="256"/>
        </pc:sldMkLst>
        <pc:spChg chg="mod">
          <ac:chgData name="" userId="" providerId="" clId="Web-{3A5EE2F8-EA07-4B67-8C1A-4EEA6081866E}" dt="2018-02-08T17:55:21.919" v="19"/>
          <ac:spMkLst>
            <pc:docMk/>
            <pc:sldMk cId="4113410267" sldId="256"/>
            <ac:spMk id="5" creationId="{00000000-0000-0000-0000-000000000000}"/>
          </ac:spMkLst>
        </pc:spChg>
        <pc:spChg chg="mod">
          <ac:chgData name="" userId="" providerId="" clId="Web-{3A5EE2F8-EA07-4B67-8C1A-4EEA6081866E}" dt="2018-02-08T17:54:44.730" v="8"/>
          <ac:spMkLst>
            <pc:docMk/>
            <pc:sldMk cId="4113410267" sldId="256"/>
            <ac:spMk id="7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F10FA0-8CE3-44E9-8217-DE9624880913}" type="datetimeFigureOut">
              <a:rPr lang="ru-RU" smtClean="0"/>
              <a:pPr/>
              <a:t>08.01.2024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16241-9F94-4B0B-89C5-32397D55D1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889841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3A4E97-D81C-4BBB-8001-00F8CB397432}" type="datetimeFigureOut">
              <a:rPr lang="ru-RU" smtClean="0"/>
              <a:pPr/>
              <a:t>08.01.2024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975" y="4759325"/>
            <a:ext cx="5510213" cy="45100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769CF6-81F5-43F9-9E9B-5A66A9931F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89540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69CF6-81F5-43F9-9E9B-5A66A9931F1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838042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69CF6-81F5-43F9-9E9B-5A66A9931F1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90279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69CF6-81F5-43F9-9E9B-5A66A9931F12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90279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69CF6-81F5-43F9-9E9B-5A66A9931F1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90279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69CF6-81F5-43F9-9E9B-5A66A9931F12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90279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69CF6-81F5-43F9-9E9B-5A66A9931F12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90279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69CF6-81F5-43F9-9E9B-5A66A9931F12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7676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69CF6-81F5-43F9-9E9B-5A66A9931F12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90279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69CF6-81F5-43F9-9E9B-5A66A9931F12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7676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69CF6-81F5-43F9-9E9B-5A66A9931F12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01933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69CF6-81F5-43F9-9E9B-5A66A9931F12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01933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69CF6-81F5-43F9-9E9B-5A66A9931F12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43061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ogle.com/url?q=https://kladraz&amp;sa=D&amp;ust=1537880715208000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87424"/>
            <a:ext cx="10080000" cy="7560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483768" y="404664"/>
            <a:ext cx="7308304" cy="3390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МБДОУ "Детский сад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№40"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4800" b="1" dirty="0">
              <a:solidFill>
                <a:srgbClr val="C00000"/>
              </a:solidFill>
              <a:latin typeface="Franklin Gothic Medium" panose="020B0603020102020204" pitchFamily="34" charset="0"/>
            </a:endParaRPr>
          </a:p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Проект </a:t>
            </a:r>
          </a:p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Вовлечение родителей в образовательный процесс</a:t>
            </a:r>
          </a:p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«Мини домашние лаборатории»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1162050" y="5686425"/>
            <a:ext cx="781496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None/>
            </a:pPr>
            <a:r>
              <a:rPr lang="ru-RU" alt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Подготовила: воспитатель</a:t>
            </a:r>
            <a:endParaRPr lang="ru-RU" sz="2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eaLnBrk="1" hangingPunct="1">
              <a:spcBef>
                <a:spcPct val="0"/>
              </a:spcBef>
              <a:buNone/>
            </a:pPr>
            <a:r>
              <a:rPr lang="ru-RU" alt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alt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Машкова Л.Н.</a:t>
            </a:r>
            <a:endParaRPr lang="ru-RU" altLang="ru-RU" sz="20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2" name="AutoShape 2" descr="IMG_20230426_201524_0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44" name="AutoShape 4" descr="IMG_20230426_201524_0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46" name="AutoShape 6" descr="IMG_20230426_201524_0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5847" name="Picture 7"/>
          <p:cNvPicPr>
            <a:picLocks noChangeAspect="1" noChangeArrowheads="1"/>
          </p:cNvPicPr>
          <p:nvPr/>
        </p:nvPicPr>
        <p:blipFill>
          <a:blip r:embed="rId4" cstate="print"/>
          <a:srcRect b="6084"/>
          <a:stretch>
            <a:fillRect/>
          </a:stretch>
        </p:blipFill>
        <p:spPr bwMode="auto">
          <a:xfrm rot="20756540">
            <a:off x="691288" y="2214692"/>
            <a:ext cx="2341690" cy="3909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1341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323528" y="1471910"/>
            <a:ext cx="8424936" cy="4031873"/>
          </a:xfrm>
          <a:prstGeom prst="rect">
            <a:avLst/>
          </a:prstGeom>
          <a:solidFill>
            <a:srgbClr val="FFCCFF"/>
          </a:solidFill>
        </p:spPr>
        <p:txBody>
          <a:bodyPr wrap="square" anchor="t">
            <a:spAutoFit/>
          </a:bodyPr>
          <a:lstStyle/>
          <a:p>
            <a:pPr lvl="0" indent="449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1.</a:t>
            </a:r>
            <a:r>
              <a:rPr lang="ru-RU" sz="800" dirty="0" smtClean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      </a:t>
            </a:r>
            <a:r>
              <a:rPr lang="ru-RU" sz="2000" b="1" dirty="0" smtClean="0">
                <a:solidFill>
                  <a:srgbClr val="181818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         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Проблема: 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тсутствие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единого образовательного пространства «детский сад – семья»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181818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2.                 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Сроки реализации: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февраль-апрель 2023 г.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181818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3.                 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 проекта: </a:t>
            </a:r>
            <a:r>
              <a:rPr lang="ru-RU" sz="2000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практико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ориентированный проект.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181818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4.                 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Участники: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воспитанники, педагоги, родители.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indent="449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181818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5.                 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Обоснование проекта: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современные условия деятельности дошкольного учреждения выдвигают взаимодействие с семьей на одно из ведущих мест.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indent="449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6.        Идея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 том, что за воспитание детей несут ответственность родители, а все другие социальные институты призваны помочь, поддержать, направить, дополнить их воспитательную деятельность.</a:t>
            </a:r>
          </a:p>
          <a:p>
            <a:pPr lvl="0" indent="44926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indent="44926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404664"/>
            <a:ext cx="8445624" cy="93610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Паспорт </a:t>
            </a: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проекта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ct val="0"/>
              </a:spcBef>
            </a:pP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3120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323528" y="1471910"/>
            <a:ext cx="8424936" cy="4708981"/>
          </a:xfrm>
          <a:prstGeom prst="rect">
            <a:avLst/>
          </a:prstGeom>
          <a:solidFill>
            <a:srgbClr val="FFCCFF"/>
          </a:solidFill>
        </p:spPr>
        <p:txBody>
          <a:bodyPr wrap="square" anchor="t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вовлечение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родителей в образовательный процесс как полноправных субъектов деятельности, направленной на развитие личности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ребёнка через организацию «мини домашних лабораторий».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детей в совместной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исследовательской деятельности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 родителями и педагогами дошкольной образовательной организации;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установить отношения сотрудничества между субъектами образовательного процесса: детьми, родителями, педагогами ДОО;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приобщить родителей к участию в жизни детского сада через поиск и внедрение наиболее эффективных форм взаимодействия;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повысить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уровень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компетентность родителей по организации исследовательской деятельности в домашних условиях; 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пропагандировать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интересный опыт семейного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воспитания;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организовать мероприятия по вовлечению родителей в деятельность ДОО, как полноправных участников образовательного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процесса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404664"/>
            <a:ext cx="8445624" cy="93610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 и задачи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ct val="0"/>
              </a:spcBef>
            </a:pP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3120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323528" y="2780928"/>
            <a:ext cx="8424936" cy="2246769"/>
          </a:xfrm>
          <a:prstGeom prst="rect">
            <a:avLst/>
          </a:prstGeom>
          <a:solidFill>
            <a:srgbClr val="FFCCFF"/>
          </a:solidFill>
        </p:spPr>
        <p:txBody>
          <a:bodyPr wrap="square" anchor="t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Новизна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 — формирование нового типа взаимодействия детского сада и семьи, характеризующая доверительными отношениями педагогов, специалистов с родителями и помогающие корректно влиять на воспитательную позицию семьи.</a:t>
            </a: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Результативность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— активное участие и заинтересованное отношение родителей к образовательному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процессу, а именно, исследовательской деятельности.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404664"/>
            <a:ext cx="8445624" cy="93610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Новизна и результативность проекта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3120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323528" y="1471910"/>
            <a:ext cx="8424936" cy="4801314"/>
          </a:xfrm>
          <a:prstGeom prst="rect">
            <a:avLst/>
          </a:prstGeom>
          <a:solidFill>
            <a:srgbClr val="FFCCFF"/>
          </a:solidFill>
        </p:spPr>
        <p:txBody>
          <a:bodyPr wrap="square" anchor="t">
            <a:spAutoFit/>
          </a:bodyPr>
          <a:lstStyle/>
          <a:p>
            <a:pPr marL="514350" indent="-514350"/>
            <a:r>
              <a:rPr lang="ru-RU" alt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     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Подготовительный</a:t>
            </a:r>
          </a:p>
          <a:p>
            <a:pPr marL="514350" indent="-514350" algn="just">
              <a:buFont typeface="Arial" pitchFamily="34" charset="0"/>
              <a:buChar char="•"/>
            </a:pPr>
            <a:r>
              <a:rPr lang="ru-RU" alt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консультации «Организация детского экспериментирования в домашних условиях», «Что нужно делать для поддержания интереса к познавательному экспериментированию?»</a:t>
            </a:r>
          </a:p>
          <a:p>
            <a:pPr marL="514350" indent="-514350" algn="just">
              <a:buFont typeface="Arial" pitchFamily="34" charset="0"/>
              <a:buChar char="•"/>
            </a:pPr>
            <a:r>
              <a:rPr lang="ru-RU" alt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блок 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«Экспериментируем дома» </a:t>
            </a:r>
            <a:r>
              <a:rPr lang="ru-RU" alt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(повторение экспериментов, проводимых педагогами)</a:t>
            </a:r>
          </a:p>
          <a:p>
            <a:pPr marL="514350" indent="-514350"/>
            <a:r>
              <a:rPr lang="ru-RU" alt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     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Образовательный</a:t>
            </a:r>
          </a:p>
          <a:p>
            <a:pPr marL="514350" indent="-514350" algn="just">
              <a:buFont typeface="Arial" pitchFamily="34" charset="0"/>
              <a:buChar char="•"/>
            </a:pPr>
            <a:r>
              <a:rPr lang="ru-RU" alt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мастер-класс «Чудо - мыло» проведения экспериментальной деятельности в домашних условиях</a:t>
            </a:r>
          </a:p>
          <a:p>
            <a:pPr marL="514350" indent="-514350" algn="just">
              <a:buFont typeface="Arial" pitchFamily="34" charset="0"/>
              <a:buChar char="•"/>
            </a:pPr>
            <a:r>
              <a:rPr lang="ru-RU" alt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информационная папка «Картотека опытов»</a:t>
            </a:r>
          </a:p>
          <a:p>
            <a:pPr marL="514350" indent="-514350" algn="just">
              <a:buFont typeface="Arial" pitchFamily="34" charset="0"/>
              <a:buChar char="•"/>
            </a:pPr>
            <a:r>
              <a:rPr lang="ru-RU" alt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выставка детских энциклопедий по проведению опытов в домашних условиях.</a:t>
            </a:r>
          </a:p>
          <a:p>
            <a:pPr marL="514350" indent="-514350" algn="just">
              <a:buFont typeface="Arial" pitchFamily="34" charset="0"/>
              <a:buChar char="•"/>
            </a:pPr>
            <a:r>
              <a:rPr lang="ru-RU" alt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газета 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«Опыты в семейной лаборатории», альбомы «Мои эксперименты». </a:t>
            </a:r>
            <a:endParaRPr lang="ru-RU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r>
              <a:rPr lang="ru-RU" alt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     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Творческий</a:t>
            </a:r>
          </a:p>
          <a:p>
            <a:pPr marL="514350" indent="-514350" algn="just">
              <a:buFont typeface="Arial" pitchFamily="34" charset="0"/>
              <a:buChar char="•"/>
            </a:pPr>
            <a:r>
              <a:rPr lang="ru-RU" alt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памятка «Как организовать мини лабораторию в домашних условиях»? (для проявления исследовательской активности)</a:t>
            </a:r>
          </a:p>
          <a:p>
            <a:pPr marL="514350" indent="-514350" algn="just">
              <a:buFont typeface="Arial" pitchFamily="34" charset="0"/>
              <a:buChar char="•"/>
            </a:pPr>
            <a:r>
              <a:rPr lang="ru-RU" alt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выставка «Мини - домашние лаборатории»</a:t>
            </a:r>
            <a:endParaRPr lang="ru-RU" altLang="ru-RU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404664"/>
            <a:ext cx="8445624" cy="93610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algn="ctr">
              <a:spcBef>
                <a:spcPct val="0"/>
              </a:spcBef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ВЗАИМОДЕЙСТВИЕ С РОДИТЕЛЯМИ</a:t>
            </a:r>
            <a:endParaRPr lang="ru-RU" sz="2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lang="ru-RU" altLang="ru-RU" sz="2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Блоки</a:t>
            </a:r>
          </a:p>
          <a:p>
            <a:pPr lvl="0" algn="ctr">
              <a:spcBef>
                <a:spcPct val="0"/>
              </a:spcBef>
            </a:pP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3120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51520" y="548680"/>
            <a:ext cx="8445624" cy="57606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514350" lvl="0" indent="-514350" algn="ctr"/>
            <a:r>
              <a:rPr lang="ru-RU" alt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БЛОК       подготовительный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«ЭКСПЕРИМЕНТИРУЕМ ДОМА» </a:t>
            </a:r>
          </a:p>
          <a:p>
            <a:pPr marL="514350" lvl="0" indent="-514350" algn="ctr"/>
            <a:r>
              <a:rPr lang="ru-RU" alt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(повторение экспериментов, проводимых педагогами)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1" descr="C:\Users\user\Desktop\2022-01-19\91b01ae2-df0e-49b3-bbc7-f268757972f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1268760"/>
            <a:ext cx="3947930" cy="2960948"/>
          </a:xfrm>
          <a:prstGeom prst="rect">
            <a:avLst/>
          </a:prstGeom>
          <a:noFill/>
        </p:spPr>
      </p:pic>
      <p:pic>
        <p:nvPicPr>
          <p:cNvPr id="8" name="Picture 2" descr="C:\Users\user\Desktop\2022-01-19\e97d72bc-b4ac-49ac-a3a1-8b0eea625d9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708920"/>
            <a:ext cx="4031915" cy="3023936"/>
          </a:xfrm>
          <a:prstGeom prst="rect">
            <a:avLst/>
          </a:prstGeom>
          <a:noFill/>
        </p:spPr>
      </p:pic>
      <p:pic>
        <p:nvPicPr>
          <p:cNvPr id="6" name="Picture 1" descr="C:\Users\user\Desktop\2022-01-19\3fb25946-42df-4b1e-a2a2-cba6e65539d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3933056"/>
            <a:ext cx="3384376" cy="2679298"/>
          </a:xfrm>
          <a:prstGeom prst="rect">
            <a:avLst/>
          </a:prstGeom>
          <a:noFill/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4355976" y="5949280"/>
            <a:ext cx="4392488" cy="57606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Опыты, эксперименты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3120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917334" y="1516020"/>
            <a:ext cx="3672408" cy="5437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200" dirty="0">
              <a:solidFill>
                <a:srgbClr val="000000"/>
              </a:solidFill>
              <a:latin typeface="Franklin Gothic Medium"/>
            </a:endParaRPr>
          </a:p>
        </p:txBody>
      </p:sp>
      <p:pic>
        <p:nvPicPr>
          <p:cNvPr id="12" name="Picture 1" descr="C:\Users\user\Desktop\2022-01-19\45045768-929d-40fb-aafe-0c0c6cf14342.jpg"/>
          <p:cNvPicPr>
            <a:picLocks noChangeAspect="1" noChangeArrowheads="1"/>
          </p:cNvPicPr>
          <p:nvPr/>
        </p:nvPicPr>
        <p:blipFill>
          <a:blip r:embed="rId4" cstate="print"/>
          <a:srcRect l="13722" r="10280"/>
          <a:stretch>
            <a:fillRect/>
          </a:stretch>
        </p:blipFill>
        <p:spPr bwMode="auto">
          <a:xfrm>
            <a:off x="5076056" y="1628800"/>
            <a:ext cx="3456384" cy="3410998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323528" y="476672"/>
            <a:ext cx="8445624" cy="57606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514350" indent="-514350" algn="ctr"/>
            <a:endParaRPr lang="ru-RU" alt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/>
            <a:r>
              <a:rPr lang="ru-RU" alt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БЛОК     обучающий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Мастер – класс «Чудо мыло»</a:t>
            </a: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algn="ctr"/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 r="15526"/>
          <a:stretch>
            <a:fillRect/>
          </a:stretch>
        </p:blipFill>
        <p:spPr bwMode="auto">
          <a:xfrm>
            <a:off x="395536" y="1628800"/>
            <a:ext cx="4176464" cy="3455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4751512" y="5157192"/>
            <a:ext cx="4068960" cy="57606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Эксперименты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179512" y="5157192"/>
            <a:ext cx="4392488" cy="57606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Исследование мыла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4255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51520" y="548680"/>
            <a:ext cx="8445624" cy="57606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514350" lvl="0" indent="-514350"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Алгоритм эксперимента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1268760"/>
            <a:ext cx="2700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2852936"/>
            <a:ext cx="2025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4644008" y="1340768"/>
            <a:ext cx="4283968" cy="5355312"/>
          </a:xfrm>
          <a:prstGeom prst="rect">
            <a:avLst/>
          </a:prstGeom>
          <a:solidFill>
            <a:srgbClr val="CCFF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1.Постановка познавательной задачи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(ставится взрослым).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Что ты хочешь знать?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Выдвижение предположений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(гипотезы)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с фиксацией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(совместно со взрослым)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-Как ты думаешь, что будет?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(да и нет проведем эксперимент);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Подготовка.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Что надо взять, что будем делать?</a:t>
            </a:r>
          </a:p>
          <a:p>
            <a:pPr>
              <a:buFontTx/>
              <a:buChar char="-"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Проверка гипотез с фиксацией результатов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(проведение экспериментов)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5.Подведение итогов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(выводы)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Что же мы узнали?</a:t>
            </a:r>
          </a:p>
        </p:txBody>
      </p:sp>
    </p:spTree>
    <p:extLst>
      <p:ext uri="{BB962C8B-B14F-4D97-AF65-F5344CB8AC3E}">
        <p14:creationId xmlns="" xmlns:p14="http://schemas.microsoft.com/office/powerpoint/2010/main" val="1183120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07504" y="476672"/>
            <a:ext cx="9036496" cy="57606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ЗНАКОВО-СИМВОЛИЧЕСКАЯ ТЕХНОЛОГИЯ</a:t>
            </a:r>
          </a:p>
          <a:p>
            <a:pPr lvl="0" algn="ctr">
              <a:spcBef>
                <a:spcPct val="0"/>
              </a:spcBef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 r="8561" b="28563"/>
          <a:stretch>
            <a:fillRect/>
          </a:stretch>
        </p:blipFill>
        <p:spPr bwMode="auto">
          <a:xfrm>
            <a:off x="683568" y="2420888"/>
            <a:ext cx="3346931" cy="348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 l="22904" t="3240" r="21090"/>
          <a:stretch>
            <a:fillRect/>
          </a:stretch>
        </p:blipFill>
        <p:spPr bwMode="auto">
          <a:xfrm>
            <a:off x="6516216" y="1124744"/>
            <a:ext cx="2088232" cy="4810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2699792" y="5877272"/>
            <a:ext cx="1819601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Схема</a:t>
            </a:r>
            <a:r>
              <a:rPr lang="ru-RU" b="1" dirty="0" smtClean="0">
                <a:solidFill>
                  <a:srgbClr val="FF0000"/>
                </a:solidFill>
                <a:latin typeface="Arial Black" pitchFamily="34" charset="0"/>
                <a:cs typeface="Times New Roman" pitchFamily="18" charset="0"/>
              </a:rPr>
              <a:t> 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опытов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580112" y="5805264"/>
            <a:ext cx="3312368" cy="646331"/>
          </a:xfrm>
          <a:prstGeom prst="rect">
            <a:avLst/>
          </a:prstGeom>
          <a:solidFill>
            <a:srgbClr val="FFFF00"/>
          </a:solidFill>
          <a:ln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Пиктограмма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«Сравнение ткани и бумаги»</a:t>
            </a:r>
            <a:r>
              <a:rPr lang="ru-RU" dirty="0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07504" y="1052736"/>
            <a:ext cx="6048672" cy="1200329"/>
          </a:xfrm>
          <a:prstGeom prst="rect">
            <a:avLst/>
          </a:prstGeom>
          <a:solidFill>
            <a:srgbClr val="CCFF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269875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перевод ребенка от систематизации опыта на уровне практического действия к уровню символического (схематизация, символизация связей и отношений между предметами и явлениями окружающего мира)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1" descr="C:\Users\user\Desktop\2022-01-19\e7b2cae8-dcc7-48b8-a1c8-09a30679c3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3429000"/>
            <a:ext cx="3623386" cy="271754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251520" y="476672"/>
            <a:ext cx="8445624" cy="57606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 БЛОК  «ОПЫТЫ В СЕМЕЙНОЙ ЛАБОРАТОРИИ»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843808" y="1556792"/>
            <a:ext cx="3600400" cy="792088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Проведение экспериментов по желанию детей и родителей.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1268760"/>
            <a:ext cx="2716956" cy="3622609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98006" y="1916832"/>
            <a:ext cx="2645994" cy="3527992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917334" y="1516020"/>
            <a:ext cx="3672408" cy="5437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200" dirty="0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196752"/>
            <a:ext cx="8604448" cy="39703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Варианты  лабораторий с учётом интересов детей: </a:t>
            </a:r>
            <a:endParaRPr lang="ru-RU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Рюкзак юного геолога (совочки, кисти, молоточки, скребки и т.д.)</a:t>
            </a:r>
          </a:p>
          <a:p>
            <a:pPr algn="ctr">
              <a:buFontTx/>
              <a:buChar char="-"/>
            </a:pPr>
            <a:endParaRPr lang="ru-RU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Юный химик (растворы: баночки, пищевые вещества безопасные, мерки и т.д.)</a:t>
            </a:r>
          </a:p>
          <a:p>
            <a:pPr algn="ctr">
              <a:buFontTx/>
              <a:buChar char="-"/>
            </a:pPr>
            <a:endParaRPr lang="ru-RU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Мини лаборатории (физические свойства: разные материалы, весы, лупа, градусник и т.д.)</a:t>
            </a:r>
          </a:p>
          <a:p>
            <a:pPr algn="ctr">
              <a:buFontTx/>
              <a:buChar char="-"/>
            </a:pPr>
            <a:endParaRPr lang="ru-RU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Лаборатория семян (мини наборы для цветоводов, лейки, пульверизатор и т.д.)</a:t>
            </a:r>
          </a:p>
          <a:p>
            <a:pPr algn="ctr">
              <a:buFontTx/>
              <a:buChar char="-"/>
            </a:pPr>
            <a:endParaRPr lang="ru-RU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Лаборатория «Юный огородник» (детский огородный инвентарь, таблички и т.д.)</a:t>
            </a:r>
          </a:p>
          <a:p>
            <a:pPr algn="ctr">
              <a:buFontTx/>
              <a:buChar char="-"/>
            </a:pPr>
            <a:endParaRPr lang="ru-RU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Лаборатория «Повелитель воды»</a:t>
            </a:r>
            <a:endParaRPr lang="ru-RU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67544" y="260648"/>
            <a:ext cx="8445624" cy="57606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457200" lvl="0" indent="-457200" algn="ctr" eaLnBrk="0" fontAlgn="base" hangingPunct="0">
              <a:spcBef>
                <a:spcPct val="0"/>
              </a:spcBef>
              <a:spcAft>
                <a:spcPct val="0"/>
              </a:spcAft>
              <a:buAutoNum type="arabicPeriod" startAt="3"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ТВОРЧЕСКИЙ </a:t>
            </a:r>
          </a:p>
          <a:p>
            <a:pPr marL="457200" lvl="0" indent="-4572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МИНИ ДОМАШНИЕ ЛАБОРАТОРИИ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0" y="5517232"/>
            <a:ext cx="8964488" cy="861774"/>
          </a:xfrm>
          <a:prstGeom prst="rect">
            <a:avLst/>
          </a:prstGeom>
          <a:solidFill>
            <a:srgbClr val="CCFF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ЛЮБЫЕ   ИССЛЕДОВАНИЯ   ДОЛЖНЫ ПРОВОДИТЬСЯ   СОВМЕСТНО   СО    ВЗРОСЛЫМ,</a:t>
            </a: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 ПОДВЕДЕНИЕМ  ИТОГОВ  И  ФИКСАЦИЕЙ РЕЗУЛЬТАТОВ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4255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5008" y="692696"/>
            <a:ext cx="8928992" cy="1015663"/>
          </a:xfrm>
          <a:prstGeom prst="rect">
            <a:avLst/>
          </a:prstGeom>
          <a:solidFill>
            <a:srgbClr val="CCFFFF"/>
          </a:solidFill>
        </p:spPr>
        <p:txBody>
          <a:bodyPr wrap="square" anchor="t">
            <a:spAutoFit/>
          </a:bodyPr>
          <a:lstStyle/>
          <a:p>
            <a:pPr lvl="0"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 Повысился процент включенности родителей </a:t>
            </a:r>
          </a:p>
          <a:p>
            <a:pPr lvl="0"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развитие и воспитание своих детей, в том числе экспериментально – исследовательскую деятельность.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95536" y="188640"/>
            <a:ext cx="8445624" cy="57606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РЕЗУЛЬТАТЫ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Родители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 t="14002"/>
          <a:stretch>
            <a:fillRect/>
          </a:stretch>
        </p:blipFill>
        <p:spPr bwMode="auto">
          <a:xfrm>
            <a:off x="2915816" y="3140968"/>
            <a:ext cx="3139591" cy="3600000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11" name="Picture 2" descr="C:\Users\user\Desktop\2022-01-19\0d36950a-60d0-4757-85e0-ac7cdd814b0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700808"/>
            <a:ext cx="2800406" cy="373387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/>
          <a:srcRect t="26003" b="25992"/>
          <a:stretch>
            <a:fillRect/>
          </a:stretch>
        </p:blipFill>
        <p:spPr bwMode="auto">
          <a:xfrm>
            <a:off x="5292080" y="1916832"/>
            <a:ext cx="3712500" cy="237626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590535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87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66642" y="1488652"/>
            <a:ext cx="8928992" cy="4278094"/>
          </a:xfrm>
          <a:prstGeom prst="rect">
            <a:avLst/>
          </a:prstGeom>
          <a:solidFill>
            <a:srgbClr val="CCFFFF"/>
          </a:solidFill>
        </p:spPr>
        <p:txBody>
          <a:bodyPr wrap="square" anchor="t">
            <a:spAutoFit/>
          </a:bodyPr>
          <a:lstStyle/>
          <a:p>
            <a:r>
              <a:rPr lang="ru-RU" sz="1600" b="1" i="1" dirty="0" smtClean="0"/>
              <a:t>3.        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Детское экспериментирование // Ребенок в детском саду: информационный портал о государственных и частных детских садах: </a:t>
            </a:r>
            <a:r>
              <a:rPr lang="ru-RU" sz="1600" u="sng" dirty="0" smtClean="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4"/>
              </a:rPr>
              <a:t>https://kladraz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.ru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Детское экспериментирование и его влияние на развитие познавательной активности в условиях реализации ФГОС ДОУ: https://deti-clab.ru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1600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Дыбина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О.В. Неизведанное рядом: Занимательные опыты и эксперименты для дошкольников / О.В. </a:t>
            </a:r>
            <a:r>
              <a:rPr lang="ru-RU" sz="1600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Дыбина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Н.П. Рахманова, В.В. Щетинина. – М.:ТЦ Сфера, 2013. – 192 с.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Мартынова, Е.А. Организация опытно-экспериментальной деятельности детей 2-7 лет: тематическое планирование, рекомендации, конспекты занятий/ Е.А. Мартынова, И.М.Сучкова. – Волгоград: Учитель, 2011. – 333с.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Савенков, А.И. Методика исследовательского обучения дошкольников. А.И.  Савенков.– Самара: Учебная литература: Издательский дом «Федоров», 2010. – 128 с.</a:t>
            </a:r>
            <a:r>
              <a:rPr lang="ru-RU" sz="1600" i="1" dirty="0" smtClean="0"/>
              <a:t> </a:t>
            </a: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Опытно – экспериментальная деятельность в ДОУ.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Н. В.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Нищева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Санкт – Петербург, издательство «Детство – Пресс»2013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Проектный метод в организации познавательно – исследовательской деятельности в детском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саду.Н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В.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Нищева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Санкт – Петербург, издательство «Детство – Пресс»2013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Лаборатория в детском саду и дома. Н. Рыжова, Москва, 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Линка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– пресс»2012</a:t>
            </a: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51520" y="548680"/>
            <a:ext cx="8445624" cy="57606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Литература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0535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09575" y="1552575"/>
            <a:ext cx="8229600" cy="7979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b="1" dirty="0">
                <a:solidFill>
                  <a:srgbClr val="C00000"/>
                </a:solidFill>
                <a:latin typeface="Franklin Gothic Medium" panose="020B0603020102020204" pitchFamily="34" charset="0"/>
              </a:rPr>
              <a:t>Спасибо за внимание!</a:t>
            </a:r>
            <a:endParaRPr lang="ru-RU" sz="6000" dirty="0">
              <a:solidFill>
                <a:srgbClr val="C00000"/>
              </a:solidFill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314170" y="1552575"/>
            <a:ext cx="2838079" cy="45259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800" b="1" dirty="0"/>
          </a:p>
          <a:p>
            <a:endParaRPr lang="ru-RU" sz="1800" b="1" dirty="0"/>
          </a:p>
          <a:p>
            <a:endParaRPr lang="ru-RU" sz="1800" b="1" dirty="0"/>
          </a:p>
          <a:p>
            <a:endParaRPr lang="ru-RU" sz="1800" b="1" dirty="0"/>
          </a:p>
          <a:p>
            <a:endParaRPr lang="ru-RU" sz="1800" b="1" dirty="0"/>
          </a:p>
          <a:p>
            <a:endParaRPr lang="ru-RU" sz="1800" b="1" dirty="0"/>
          </a:p>
          <a:p>
            <a:endParaRPr lang="ru-RU" sz="1800" b="1" dirty="0"/>
          </a:p>
          <a:p>
            <a:endParaRPr lang="ru-RU" sz="1800" b="1" dirty="0"/>
          </a:p>
          <a:p>
            <a:pPr marL="0" indent="0">
              <a:buNone/>
            </a:pPr>
            <a:endParaRPr lang="ru-RU" sz="1800" b="1" dirty="0"/>
          </a:p>
          <a:p>
            <a:pPr>
              <a:buFont typeface="Arial" pitchFamily="34" charset="0"/>
              <a:buNone/>
            </a:pPr>
            <a:r>
              <a:rPr lang="ru-RU" sz="1800" b="1" dirty="0">
                <a:latin typeface="+mn-ea"/>
                <a:cs typeface="+mn-ea"/>
              </a:rPr>
              <a:t/>
            </a:r>
            <a:br>
              <a:rPr lang="ru-RU" sz="1800" b="1" dirty="0">
                <a:latin typeface="+mn-ea"/>
                <a:cs typeface="+mn-ea"/>
              </a:rPr>
            </a:br>
            <a:endParaRPr lang="ru-RU" sz="1800" b="1" dirty="0"/>
          </a:p>
        </p:txBody>
      </p:sp>
    </p:spTree>
    <p:extLst>
      <p:ext uri="{BB962C8B-B14F-4D97-AF65-F5344CB8AC3E}">
        <p14:creationId xmlns="" xmlns:p14="http://schemas.microsoft.com/office/powerpoint/2010/main" val="2946984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1565</TotalTime>
  <Words>544</Words>
  <Application>Microsoft Office PowerPoint</Application>
  <PresentationFormat>Экран (4:3)</PresentationFormat>
  <Paragraphs>126</Paragraphs>
  <Slides>14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user</cp:lastModifiedBy>
  <cp:revision>465</cp:revision>
  <cp:lastPrinted>2016-11-19T17:43:00Z</cp:lastPrinted>
  <dcterms:created xsi:type="dcterms:W3CDTF">2016-03-22T18:27:06Z</dcterms:created>
  <dcterms:modified xsi:type="dcterms:W3CDTF">2024-01-08T18:47:49Z</dcterms:modified>
</cp:coreProperties>
</file>