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309" r:id="rId2"/>
    <p:sldId id="259" r:id="rId3"/>
    <p:sldId id="297" r:id="rId4"/>
    <p:sldId id="279" r:id="rId5"/>
    <p:sldId id="301" r:id="rId6"/>
    <p:sldId id="269" r:id="rId7"/>
    <p:sldId id="273" r:id="rId8"/>
    <p:sldId id="288" r:id="rId9"/>
    <p:sldId id="307" r:id="rId10"/>
    <p:sldId id="290" r:id="rId11"/>
    <p:sldId id="291" r:id="rId12"/>
    <p:sldId id="298" r:id="rId13"/>
    <p:sldId id="299" r:id="rId14"/>
    <p:sldId id="300" r:id="rId15"/>
    <p:sldId id="262" r:id="rId16"/>
    <p:sldId id="263" r:id="rId17"/>
    <p:sldId id="308" r:id="rId18"/>
    <p:sldId id="257" r:id="rId19"/>
    <p:sldId id="258" r:id="rId20"/>
    <p:sldId id="260" r:id="rId21"/>
    <p:sldId id="285" r:id="rId22"/>
    <p:sldId id="268" r:id="rId23"/>
    <p:sldId id="266" r:id="rId24"/>
    <p:sldId id="270" r:id="rId25"/>
    <p:sldId id="265" r:id="rId26"/>
    <p:sldId id="264" r:id="rId27"/>
    <p:sldId id="295" r:id="rId28"/>
    <p:sldId id="292" r:id="rId29"/>
    <p:sldId id="293" r:id="rId30"/>
    <p:sldId id="302" r:id="rId31"/>
    <p:sldId id="303" r:id="rId32"/>
    <p:sldId id="271" r:id="rId33"/>
    <p:sldId id="304" r:id="rId34"/>
    <p:sldId id="274" r:id="rId35"/>
    <p:sldId id="305" r:id="rId36"/>
    <p:sldId id="278" r:id="rId37"/>
    <p:sldId id="284" r:id="rId38"/>
    <p:sldId id="277" r:id="rId39"/>
    <p:sldId id="306" r:id="rId40"/>
    <p:sldId id="275" r:id="rId41"/>
    <p:sldId id="276" r:id="rId42"/>
    <p:sldId id="287" r:id="rId43"/>
  </p:sldIdLst>
  <p:sldSz cx="9144000" cy="6858000" type="screen4x3"/>
  <p:notesSz cx="6735763" cy="98663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3384" y="-13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C6B4966-FD02-489C-928A-CDDCDA218338}" type="datetimeFigureOut">
              <a:rPr lang="ru-RU"/>
              <a:pPr>
                <a:defRPr/>
              </a:pPr>
              <a:t>25.03.2022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46B371B-DFC8-4534-81F7-3559ACEFC5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9B3189F-2D82-4281-A7E1-9FA8D26836F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710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E10056-DC5D-445C-893A-76BD54B6268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813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3B6DA35-F93E-4006-BA33-084678FFB3C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3A219-5DAF-4735-88EF-3CDE6C3AB838}" type="datetimeFigureOut">
              <a:rPr lang="ru-RU"/>
              <a:pPr>
                <a:defRPr/>
              </a:pPr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17E5D0-1BAD-41B1-983C-645CB33155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F17EF-9373-4DE4-A6E4-0DFA5960D993}" type="datetimeFigureOut">
              <a:rPr lang="ru-RU"/>
              <a:pPr>
                <a:defRPr/>
              </a:pPr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769C95-6364-49BA-AF0E-7857CE8004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FDD0D5-8E19-49DC-9442-9F7B3DB23B86}" type="datetimeFigureOut">
              <a:rPr lang="ru-RU"/>
              <a:pPr>
                <a:defRPr/>
              </a:pPr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82E532-6ACD-4A41-B5AA-ACC29C2444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97279F-DDB8-4413-A33D-75B99D1AFCB2}" type="datetimeFigureOut">
              <a:rPr lang="ru-RU"/>
              <a:pPr>
                <a:defRPr/>
              </a:pPr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D0FC5-AF0E-4834-A170-ED70B28194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A7CCC1-F949-4744-BBB9-01C000AFA7DF}" type="datetimeFigureOut">
              <a:rPr lang="ru-RU"/>
              <a:pPr>
                <a:defRPr/>
              </a:pPr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A0675-D373-4B54-AC9F-124639AE7E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BF5CE-322A-4F87-9F3B-87833F4076D7}" type="datetimeFigureOut">
              <a:rPr lang="ru-RU"/>
              <a:pPr>
                <a:defRPr/>
              </a:pPr>
              <a:t>25.03.2022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90445-D8E5-438D-B459-6D683790EF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A8D9F-1BD5-4277-A8DF-9B93FF086743}" type="datetimeFigureOut">
              <a:rPr lang="ru-RU"/>
              <a:pPr>
                <a:defRPr/>
              </a:pPr>
              <a:t>25.03.2022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DF96B-EB47-43A6-B8BB-AFCB55F4ED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86BB74-E9BA-4616-BA6F-56FF4102884B}" type="datetimeFigureOut">
              <a:rPr lang="ru-RU"/>
              <a:pPr>
                <a:defRPr/>
              </a:pPr>
              <a:t>25.03.2022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06658-F045-4439-B8E2-6B27D63210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DECEA-04C3-4994-8592-9EB5AC3AAC1C}" type="datetimeFigureOut">
              <a:rPr lang="ru-RU"/>
              <a:pPr>
                <a:defRPr/>
              </a:pPr>
              <a:t>25.03.2022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E0B99B-D982-4B77-A3D1-134F84AE6C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6444B-4562-439B-B24B-27DF3533DFE2}" type="datetimeFigureOut">
              <a:rPr lang="ru-RU"/>
              <a:pPr>
                <a:defRPr/>
              </a:pPr>
              <a:t>25.03.2022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A1761-12EE-40EF-8E92-109128C0EF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CD12B4-2CA6-4070-BD1C-C3B478AC13D3}" type="datetimeFigureOut">
              <a:rPr lang="ru-RU"/>
              <a:pPr>
                <a:defRPr/>
              </a:pPr>
              <a:t>25.03.2022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2617C-EF24-4B66-91A7-8644FABFBF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BFE41BC-887C-4EA7-99CE-3EE0DBDB862F}" type="datetimeFigureOut">
              <a:rPr lang="ru-RU"/>
              <a:pPr>
                <a:defRPr/>
              </a:pPr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057FFC4-B5A0-44E7-889A-11B9B7420D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sh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russobras.com.br/historia/images/h142b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www.encspb.ru/image.php?file=small/2805531885.jpg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ochkavpechatleniy.com/data/photo/23142/lomonosovmozayka-1_original.jp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http://film-onlin.info/uploads/2010-10/10d6774ac038_System.JPG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hyperlink" Target="http://ru.wikipedia.org/wiki/%D0%A4%D0%B0%D0%B9%D0%BB:Lomonosov_Ust-Ruditsa_memorial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lentaregion.ru/wp-content/uploads/2011/02/z20-16.jp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jpeg"/><Relationship Id="rId5" Type="http://schemas.openxmlformats.org/officeDocument/2006/relationships/hyperlink" Target="http://upload.wikimedia.org/wikipedia/commons/6/61/Lomonosov_Poltava_1762_1764.jpg" TargetMode="External"/><Relationship Id="rId4" Type="http://schemas.openxmlformats.org/officeDocument/2006/relationships/image" Target="../media/image4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getmedia.msu.ru/newspaper/newspaper/415051/images/21.jpg" TargetMode="Externa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hyperlink" Target="http://s017.radikal.ru/i402/1111/34/5a4927f29b0c.jpg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hyperlink" Target="http://i4.fastpic.ru/big/2010/0525/63/5c4ec7d8d198dfbbb0911d612f8a7163.jpg" TargetMode="External"/><Relationship Id="rId4" Type="http://schemas.openxmlformats.org/officeDocument/2006/relationships/image" Target="../media/image5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hyperlink" Target="http://posmotrimir.ru/images/lomonosov-menishikovskii-dvorets.jpg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hyperlink" Target="http://bestbridge.net/data/upimages/sankt_petersburg_1.jpg" TargetMode="Externa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hyperlink" Target="http://www.metro-photo.ru/images/resized/im-c147-w954--__285.jpg" TargetMode="Externa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7" Type="http://schemas.openxmlformats.org/officeDocument/2006/relationships/image" Target="../media/image62.jpeg"/><Relationship Id="rId2" Type="http://schemas.openxmlformats.org/officeDocument/2006/relationships/hyperlink" Target="http://spb-gazeta.narod.ru/metro/f40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hyperlink" Target="http://www.pomoyka.org/files/map/el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3.jpeg"/><Relationship Id="rId7" Type="http://schemas.openxmlformats.org/officeDocument/2006/relationships/hyperlink" Target="http://popnano.ru/images/analit/RNVSN(1).jpg" TargetMode="External"/><Relationship Id="rId2" Type="http://schemas.openxmlformats.org/officeDocument/2006/relationships/hyperlink" Target="http://cs5175.vkontakte.ru/u418381/-14/y_456787d4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hyperlink" Target="http://pics.livejournal.com/makaka153/pic/0014g8c0/s640x480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7" Type="http://schemas.openxmlformats.org/officeDocument/2006/relationships/hyperlink" Target="http://ru.wikipedia.org/" TargetMode="External"/><Relationship Id="rId2" Type="http://schemas.openxmlformats.org/officeDocument/2006/relationships/hyperlink" Target="http://webprogulki.com/illustr/or2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ost-spb.ru/lomonosova" TargetMode="External"/><Relationship Id="rId5" Type="http://schemas.openxmlformats.org/officeDocument/2006/relationships/hyperlink" Target="http://go.mail.ru/" TargetMode="External"/><Relationship Id="rId4" Type="http://schemas.openxmlformats.org/officeDocument/2006/relationships/hyperlink" Target="http://www.spbin.ru/encyclopedia/suburbs/lomonosov.htm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viki.rdf.ru/media/upload/preview/7989.j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russkiymir.ru/export/sites/default/russkiymir/ru/photo/lomonosov_portret/port_05.jpg_317517264.jp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42938" y="0"/>
            <a:ext cx="7986712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259632" y="260648"/>
            <a:ext cx="6445224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n w="11430">
                  <a:solidFill>
                    <a:srgbClr val="A50021"/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  <a:cs typeface="+mn-cs"/>
              </a:rPr>
              <a:t>ГЕНИЙ  ЗЕМЛИ  РУССКОЙ</a:t>
            </a:r>
            <a:endParaRPr lang="ru-RU" sz="4000" b="1" dirty="0">
              <a:ln w="11430">
                <a:solidFill>
                  <a:srgbClr val="A50021"/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99992" y="5589240"/>
            <a:ext cx="4070350" cy="97948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Презентацию подготовила учитель физики  ГБОУ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школы № 340</a:t>
            </a:r>
            <a:endParaRPr lang="ru-RU" b="1" i="1" dirty="0">
              <a:solidFill>
                <a:schemeClr val="accent1">
                  <a:lumMod val="50000"/>
                </a:schemeClr>
              </a:solidFill>
              <a:latin typeface="+mn-lt"/>
              <a:cs typeface="+mn-cs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Елена Витальевна </a:t>
            </a:r>
            <a:r>
              <a:rPr lang="ru-RU" b="1" i="1" dirty="0" err="1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Шаркова</a:t>
            </a:r>
            <a:endParaRPr lang="ru-RU" b="1" i="1" dirty="0">
              <a:solidFill>
                <a:schemeClr val="accent1">
                  <a:lumMod val="5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1026" name="Picture 2" descr="Михаил Васильевич Ломоносов и Академия наук XVIII века - Российское  историческое обществ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908720"/>
            <a:ext cx="7325806" cy="3791825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539552" y="4653136"/>
            <a:ext cx="79928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ОБУЧАЮЩАЯ ВИКТОРИНА </a:t>
            </a:r>
            <a:endParaRPr lang="ru-RU" sz="3200" b="1" i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57188" y="214313"/>
            <a:ext cx="1743075" cy="5238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+mn-lt"/>
                <a:cs typeface="+mn-cs"/>
              </a:rPr>
              <a:t>ВОПРОС 2</a:t>
            </a:r>
            <a:endParaRPr lang="ru-RU" sz="2800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88" y="928688"/>
            <a:ext cx="5000625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Известно, что в 1742 г Ломоносова зачисляют в штат  Петербургской Академии наук </a:t>
            </a:r>
            <a:r>
              <a:rPr lang="ru-RU" sz="2400" b="1" i="1" dirty="0" err="1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адьюнктом</a:t>
            </a: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 физики, а в 1745 г  он утвержден профессором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Академии наук.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857625" y="3571875"/>
            <a:ext cx="4857750" cy="8302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rgbClr val="C00000"/>
                </a:solidFill>
                <a:latin typeface="+mn-lt"/>
                <a:cs typeface="+mn-cs"/>
              </a:rPr>
              <a:t>ПРОФЕССОРОМ   КАКОЙ ОБЛАСТИ ЗНАНИЙ  СТАЛ М.В. ЛОМОНОСОВ?</a:t>
            </a:r>
            <a:endParaRPr lang="ru-RU" sz="2400" i="1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071938" y="4643438"/>
            <a:ext cx="4572000" cy="18462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rgbClr val="C00000"/>
                </a:solidFill>
                <a:latin typeface="+mn-lt"/>
                <a:cs typeface="+mn-cs"/>
              </a:rPr>
              <a:t>А. </a:t>
            </a: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ФИЗИКИ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rgbClr val="C00000"/>
                </a:solidFill>
                <a:latin typeface="+mn-lt"/>
                <a:cs typeface="+mn-cs"/>
              </a:rPr>
              <a:t>Б. </a:t>
            </a: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ХИМИИ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rgbClr val="C00000"/>
                </a:solidFill>
                <a:latin typeface="+mn-lt"/>
                <a:cs typeface="+mn-cs"/>
              </a:rPr>
              <a:t>В. </a:t>
            </a: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АСТРОНОМИИ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rgbClr val="C00000"/>
                </a:solidFill>
                <a:latin typeface="+mn-lt"/>
                <a:cs typeface="+mn-cs"/>
              </a:rPr>
              <a:t>Г. </a:t>
            </a: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ФИЛОЛОГИИ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i="1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pic>
        <p:nvPicPr>
          <p:cNvPr id="48130" name="Picture 2" descr="Картинка 94 из 470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t="3012" r="25317"/>
          <a:stretch>
            <a:fillRect/>
          </a:stretch>
        </p:blipFill>
        <p:spPr bwMode="auto">
          <a:xfrm>
            <a:off x="5214938" y="714375"/>
            <a:ext cx="3649662" cy="2500313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14" name="Picture 4" descr="350x28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3" y="3714750"/>
            <a:ext cx="3108325" cy="2486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 animBg="1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9" descr="lomono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2205038"/>
            <a:ext cx="3363913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28625" y="500063"/>
            <a:ext cx="8286750" cy="13239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rgbClr val="C00000"/>
                </a:solidFill>
                <a:latin typeface="+mn-lt"/>
                <a:cs typeface="+mn-cs"/>
              </a:rPr>
              <a:t>В 1745 г М.В. Ломоносов утвержден профессором </a:t>
            </a:r>
            <a:r>
              <a:rPr lang="ru-RU" sz="2800" b="1" i="1" dirty="0">
                <a:solidFill>
                  <a:srgbClr val="C00000"/>
                </a:solidFill>
                <a:latin typeface="+mn-lt"/>
                <a:cs typeface="+mn-cs"/>
              </a:rPr>
              <a:t>химии</a:t>
            </a:r>
            <a:r>
              <a:rPr lang="ru-RU" sz="2400" b="1" i="1" dirty="0">
                <a:solidFill>
                  <a:srgbClr val="C00000"/>
                </a:solidFill>
                <a:latin typeface="+mn-lt"/>
                <a:cs typeface="+mn-cs"/>
              </a:rPr>
              <a:t>, в этом же году   он произведен в академики, став, таким образом, </a:t>
            </a:r>
            <a:r>
              <a:rPr lang="ru-RU" sz="2800" b="1" i="1" dirty="0">
                <a:solidFill>
                  <a:srgbClr val="C00000"/>
                </a:solidFill>
                <a:latin typeface="+mn-lt"/>
                <a:cs typeface="+mn-cs"/>
              </a:rPr>
              <a:t>первым российским академиком</a:t>
            </a:r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. </a:t>
            </a:r>
            <a:endParaRPr lang="ru-RU" sz="2400" i="1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86188" y="1928813"/>
            <a:ext cx="5072062" cy="28622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Сам Ломоносов, несмотря на широкий круг научных интересов,  называл себя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химиком. В середине 1746 г он добился постройки 1-й научно-учебной химической  лаборатории, в которой с 1748 г проводил различные химические эксперименты.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Ломоносов заложил основы физической химии, которая была официально признана лишь спустя 150 лет. 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8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4868863"/>
            <a:ext cx="3357562" cy="1143000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1800" b="1" dirty="0" smtClean="0"/>
              <a:t>Здание  химической лаборатории, открытой в 1748 году во дворе академического дома  на 2-й линии Васильевского острова</a:t>
            </a:r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3786188" y="4857750"/>
            <a:ext cx="500062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tabLst>
                <a:tab pos="457200" algn="l"/>
              </a:tabLst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+mj-lt"/>
                <a:ea typeface="Times New Roman" pitchFamily="18" charset="0"/>
                <a:cs typeface="Tahoma" pitchFamily="34" charset="0"/>
              </a:rPr>
              <a:t>Ученый  писал: </a:t>
            </a:r>
          </a:p>
          <a:p>
            <a:pPr>
              <a:tabLst>
                <a:tab pos="457200" algn="l"/>
              </a:tabLst>
              <a:defRPr/>
            </a:pPr>
            <a:r>
              <a:rPr lang="ru-RU" b="1" i="1" dirty="0">
                <a:latin typeface="+mj-lt"/>
                <a:ea typeface="Times New Roman" pitchFamily="18" charset="0"/>
                <a:cs typeface="Tahoma" pitchFamily="34" charset="0"/>
              </a:rPr>
              <a:t>«Химик без знания физики подобен человеку, который всего должен искать </a:t>
            </a:r>
            <a:r>
              <a:rPr lang="ru-RU" b="1" i="1" dirty="0" err="1">
                <a:latin typeface="+mj-lt"/>
                <a:ea typeface="Times New Roman" pitchFamily="18" charset="0"/>
                <a:cs typeface="Tahoma" pitchFamily="34" charset="0"/>
              </a:rPr>
              <a:t>ощупом</a:t>
            </a:r>
            <a:r>
              <a:rPr lang="ru-RU" b="1" i="1" dirty="0">
                <a:latin typeface="+mj-lt"/>
                <a:ea typeface="Times New Roman" pitchFamily="18" charset="0"/>
                <a:cs typeface="Tahoma" pitchFamily="34" charset="0"/>
              </a:rPr>
              <a:t>. И сии две науки так соединены между собой, что одна без другой в совершенстве быть не могут».</a:t>
            </a:r>
            <a:endParaRPr lang="ru-RU" b="1" i="1" dirty="0">
              <a:latin typeface="+mj-lt"/>
              <a:cs typeface="+mn-cs"/>
            </a:endParaRPr>
          </a:p>
        </p:txBody>
      </p:sp>
      <p:pic>
        <p:nvPicPr>
          <p:cNvPr id="9" name="Picture 9" descr="Рисунок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857375"/>
            <a:ext cx="8310562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6" grpId="0" autoUpdateAnimBg="0"/>
      <p:bldP spid="8" grpId="0" autoUpdateAnimBg="0"/>
      <p:bldP spid="49154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88" y="214313"/>
            <a:ext cx="1824037" cy="5238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+mn-lt"/>
                <a:cs typeface="+mn-cs"/>
              </a:rPr>
              <a:t>ВОПРОС 3 </a:t>
            </a:r>
            <a:endParaRPr lang="ru-RU" sz="2800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1563" y="714375"/>
            <a:ext cx="6132512" cy="8921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b="1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Что из перечисленного ниже </a:t>
            </a:r>
            <a:r>
              <a:rPr lang="ru-RU" sz="2600" b="1" dirty="0">
                <a:solidFill>
                  <a:srgbClr val="C00000"/>
                </a:solidFill>
                <a:latin typeface="+mn-lt"/>
                <a:cs typeface="+mn-cs"/>
              </a:rPr>
              <a:t>не</a:t>
            </a:r>
            <a:r>
              <a:rPr lang="ru-RU" sz="2600" b="1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 имеет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b="1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прямого отношения к М.В. Ломоносову?</a:t>
            </a:r>
            <a:endParaRPr lang="ru-RU" sz="2600" dirty="0">
              <a:solidFill>
                <a:schemeClr val="tx2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850" y="1628775"/>
            <a:ext cx="8496300" cy="55086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200" b="1" dirty="0">
                <a:solidFill>
                  <a:srgbClr val="C00000"/>
                </a:solidFill>
                <a:latin typeface="Calibri" pitchFamily="34" charset="0"/>
              </a:rPr>
              <a:t>А</a:t>
            </a:r>
            <a:r>
              <a:rPr lang="ru-RU" sz="2200" b="1" dirty="0">
                <a:latin typeface="Calibri" pitchFamily="34" charset="0"/>
              </a:rPr>
              <a:t>.  Директор Географического департамента Петербургской </a:t>
            </a:r>
          </a:p>
          <a:p>
            <a:pPr>
              <a:defRPr/>
            </a:pPr>
            <a:r>
              <a:rPr lang="ru-RU" sz="2200" b="1" dirty="0">
                <a:latin typeface="Calibri" pitchFamily="34" charset="0"/>
              </a:rPr>
              <a:t>      Академии наук  (1758).</a:t>
            </a:r>
            <a:r>
              <a:rPr lang="ru-RU" sz="2200" b="1" i="1" dirty="0">
                <a:solidFill>
                  <a:srgbClr val="1305C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632523"/>
                </a:solidFill>
                <a:latin typeface="Calibri" pitchFamily="34" charset="0"/>
                <a:cs typeface="Times New Roman" pitchFamily="18" charset="0"/>
              </a:rPr>
              <a:t>Составил «Полярную карту»; разработал  </a:t>
            </a:r>
          </a:p>
          <a:p>
            <a:pPr>
              <a:defRPr/>
            </a:pPr>
            <a:r>
              <a:rPr lang="ru-RU" sz="2000" b="1" dirty="0">
                <a:solidFill>
                  <a:srgbClr val="632523"/>
                </a:solidFill>
                <a:latin typeface="Calibri" pitchFamily="34" charset="0"/>
                <a:cs typeface="Times New Roman" pitchFamily="18" charset="0"/>
              </a:rPr>
              <a:t>      навигационные приборы  ; доказал возможность существования    </a:t>
            </a:r>
          </a:p>
          <a:p>
            <a:pPr>
              <a:defRPr/>
            </a:pPr>
            <a:r>
              <a:rPr lang="ru-RU" sz="2000" b="1" dirty="0">
                <a:solidFill>
                  <a:srgbClr val="632523"/>
                </a:solidFill>
                <a:latin typeface="Calibri" pitchFamily="34" charset="0"/>
                <a:cs typeface="Times New Roman" pitchFamily="18" charset="0"/>
              </a:rPr>
              <a:t>      Северного морского пути в Индию.</a:t>
            </a:r>
            <a:endParaRPr lang="ru-RU" sz="2200" b="1" dirty="0">
              <a:solidFill>
                <a:srgbClr val="632523"/>
              </a:solidFill>
              <a:latin typeface="Calibri" pitchFamily="34" charset="0"/>
            </a:endParaRPr>
          </a:p>
          <a:p>
            <a:pPr>
              <a:defRPr/>
            </a:pPr>
            <a:r>
              <a:rPr lang="ru-RU" sz="2200" b="1" dirty="0">
                <a:solidFill>
                  <a:srgbClr val="C00000"/>
                </a:solidFill>
                <a:latin typeface="Calibri" pitchFamily="34" charset="0"/>
              </a:rPr>
              <a:t>Б. </a:t>
            </a:r>
            <a:r>
              <a:rPr lang="ru-RU" sz="2200" b="1" dirty="0">
                <a:latin typeface="Calibri" pitchFamily="34" charset="0"/>
              </a:rPr>
              <a:t>«Отец» русского фарфора.</a:t>
            </a:r>
          </a:p>
          <a:p>
            <a:pPr>
              <a:defRPr/>
            </a:pPr>
            <a:r>
              <a:rPr lang="ru-RU" sz="2000" b="1" dirty="0">
                <a:latin typeface="Calibri" pitchFamily="34" charset="0"/>
              </a:rPr>
              <a:t>      </a:t>
            </a:r>
            <a:r>
              <a:rPr lang="ru-RU" sz="2000" b="1" dirty="0">
                <a:solidFill>
                  <a:srgbClr val="632523"/>
                </a:solidFill>
                <a:latin typeface="Calibri" pitchFamily="34" charset="0"/>
              </a:rPr>
              <a:t>С 1744г и до конца жизни   работал над технологией    фарфорового </a:t>
            </a:r>
          </a:p>
          <a:p>
            <a:pPr>
              <a:defRPr/>
            </a:pPr>
            <a:r>
              <a:rPr lang="ru-RU" sz="2000" b="1" dirty="0">
                <a:solidFill>
                  <a:srgbClr val="632523"/>
                </a:solidFill>
                <a:latin typeface="Calibri" pitchFamily="34" charset="0"/>
              </a:rPr>
              <a:t>      производства на </a:t>
            </a:r>
            <a:r>
              <a:rPr lang="ru-RU" sz="2000" b="1" dirty="0" err="1">
                <a:solidFill>
                  <a:srgbClr val="632523"/>
                </a:solidFill>
                <a:latin typeface="Calibri" pitchFamily="34" charset="0"/>
              </a:rPr>
              <a:t>Порцелиновой</a:t>
            </a:r>
            <a:r>
              <a:rPr lang="ru-RU" sz="2000" b="1" dirty="0">
                <a:solidFill>
                  <a:srgbClr val="632523"/>
                </a:solidFill>
                <a:latin typeface="Calibri" pitchFamily="34" charset="0"/>
              </a:rPr>
              <a:t> мануфактуре в Санкт-Петербурге  (в    </a:t>
            </a:r>
          </a:p>
          <a:p>
            <a:pPr>
              <a:defRPr/>
            </a:pPr>
            <a:r>
              <a:rPr lang="ru-RU" sz="2000" b="1" dirty="0">
                <a:solidFill>
                  <a:srgbClr val="632523"/>
                </a:solidFill>
                <a:latin typeface="Calibri" pitchFamily="34" charset="0"/>
              </a:rPr>
              <a:t>      1765 г  фабрика переименована в  Императорский фарфоровый завод)</a:t>
            </a:r>
          </a:p>
          <a:p>
            <a:pPr>
              <a:defRPr/>
            </a:pPr>
            <a:r>
              <a:rPr lang="ru-RU" sz="2400" b="1" dirty="0">
                <a:solidFill>
                  <a:srgbClr val="C00000"/>
                </a:solidFill>
                <a:latin typeface="Calibri" pitchFamily="34" charset="0"/>
              </a:rPr>
              <a:t>В</a:t>
            </a:r>
            <a:r>
              <a:rPr lang="ru-RU" sz="2400" b="1" dirty="0">
                <a:latin typeface="Calibri" pitchFamily="34" charset="0"/>
              </a:rPr>
              <a:t>. </a:t>
            </a:r>
            <a:r>
              <a:rPr lang="ru-RU" sz="2200" b="1" dirty="0">
                <a:latin typeface="Calibri" pitchFamily="34" charset="0"/>
                <a:cs typeface="Times New Roman" pitchFamily="18" charset="0"/>
              </a:rPr>
              <a:t>Разработал правила русского языка, к 1755г завершил   </a:t>
            </a:r>
          </a:p>
          <a:p>
            <a:pPr>
              <a:defRPr/>
            </a:pPr>
            <a:r>
              <a:rPr lang="ru-RU" sz="2200" b="1" dirty="0">
                <a:latin typeface="Calibri" pitchFamily="34" charset="0"/>
                <a:cs typeface="Times New Roman" pitchFamily="18" charset="0"/>
              </a:rPr>
              <a:t>     работу над  «Российской грамматикой»  </a:t>
            </a:r>
            <a:r>
              <a:rPr lang="ru-RU" sz="2000" b="1" dirty="0">
                <a:solidFill>
                  <a:srgbClr val="632523"/>
                </a:solidFill>
                <a:latin typeface="Calibri" pitchFamily="34" charset="0"/>
              </a:rPr>
              <a:t>(переведена на   </a:t>
            </a:r>
          </a:p>
          <a:p>
            <a:pPr>
              <a:defRPr/>
            </a:pPr>
            <a:r>
              <a:rPr lang="ru-RU" sz="2000" b="1" dirty="0">
                <a:solidFill>
                  <a:srgbClr val="632523"/>
                </a:solidFill>
                <a:latin typeface="Calibri" pitchFamily="34" charset="0"/>
              </a:rPr>
              <a:t>      многие европейские языки, переиздавалась 14 раз)</a:t>
            </a:r>
          </a:p>
          <a:p>
            <a:pPr>
              <a:defRPr/>
            </a:pPr>
            <a:r>
              <a:rPr lang="ru-RU" sz="2400" b="1" dirty="0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Г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200" b="1" dirty="0">
                <a:latin typeface="Calibri" pitchFamily="34" charset="0"/>
              </a:rPr>
              <a:t>С конца 1740-х  приступил к серьезным занятиям русской   </a:t>
            </a:r>
          </a:p>
          <a:p>
            <a:pPr>
              <a:defRPr/>
            </a:pPr>
            <a:r>
              <a:rPr lang="ru-RU" sz="2200" b="1" dirty="0">
                <a:latin typeface="Calibri" pitchFamily="34" charset="0"/>
              </a:rPr>
              <a:t>    историей, в результате чего подготовил  уникальный труд   </a:t>
            </a:r>
          </a:p>
          <a:p>
            <a:pPr>
              <a:defRPr/>
            </a:pPr>
            <a:r>
              <a:rPr lang="ru-RU" sz="2200" b="1" dirty="0">
                <a:latin typeface="Calibri" pitchFamily="34" charset="0"/>
              </a:rPr>
              <a:t>   «Древняя Российская история». 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2400" dirty="0">
              <a:latin typeface="Calibri" pitchFamily="34" charset="0"/>
            </a:endParaRPr>
          </a:p>
          <a:p>
            <a:pPr>
              <a:defRPr/>
            </a:pPr>
            <a:endParaRPr lang="ru-RU" sz="2800" dirty="0">
              <a:latin typeface="Calibri" pitchFamily="34" charset="0"/>
            </a:endParaRPr>
          </a:p>
        </p:txBody>
      </p:sp>
      <p:pic>
        <p:nvPicPr>
          <p:cNvPr id="7" name="Picture 4" descr="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688" y="214313"/>
            <a:ext cx="1131887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1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2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3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4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625" y="214313"/>
            <a:ext cx="8429625" cy="8001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300" b="1" dirty="0">
                <a:solidFill>
                  <a:srgbClr val="C00000"/>
                </a:solidFill>
                <a:latin typeface="+mn-lt"/>
                <a:cs typeface="+mn-cs"/>
              </a:rPr>
              <a:t>Изобретателем русского фарфора (</a:t>
            </a:r>
            <a:r>
              <a:rPr lang="ru-RU" sz="2300" b="1" dirty="0" err="1">
                <a:solidFill>
                  <a:srgbClr val="C00000"/>
                </a:solidFill>
                <a:latin typeface="+mn-lt"/>
                <a:cs typeface="+mn-cs"/>
              </a:rPr>
              <a:t>порцелина</a:t>
            </a:r>
            <a:r>
              <a:rPr lang="ru-RU" sz="2300" b="1" dirty="0">
                <a:solidFill>
                  <a:srgbClr val="C00000"/>
                </a:solidFill>
                <a:latin typeface="+mn-lt"/>
                <a:cs typeface="+mn-cs"/>
              </a:rPr>
              <a:t>) по праву считают  не М.В. Ломоносова, а Дмитрия Ивановича Виноградова. </a:t>
            </a:r>
            <a:endParaRPr lang="ru-RU" sz="2300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57188" y="1195388"/>
            <a:ext cx="8429625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>
                <a:latin typeface="Calibri" pitchFamily="34" charset="0"/>
              </a:rPr>
              <a:t>В 1744 году императрица Елизавета учредила первую в России </a:t>
            </a:r>
          </a:p>
          <a:p>
            <a:r>
              <a:rPr lang="ru-RU" sz="2200">
                <a:latin typeface="Calibri" pitchFamily="34" charset="0"/>
              </a:rPr>
              <a:t>Порцелиновую мануфактуру. Именно здесь  русский учёный, соученик М.В. Ломоносова, Д.И.Виноградов (1720 – 1758) открыл секрет изготовления «белого золота».  Фарфор, созданный Виноградовым, по качеству не уступал саксонскому, а по составу массы, приготовленной из отечественного сырья, приближался к китайскому.  Выпуск   изделий из  опытных  фарфоровых масс начался  в 1747г, а с 1753 г уже принимались заказы  от частных лиц. </a:t>
            </a:r>
          </a:p>
          <a:p>
            <a:r>
              <a:rPr lang="ru-RU" sz="2200">
                <a:latin typeface="Calibri" pitchFamily="34" charset="0"/>
              </a:rPr>
              <a:t> </a:t>
            </a:r>
          </a:p>
          <a:p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  <p:pic>
        <p:nvPicPr>
          <p:cNvPr id="2051" name="Picture 3" descr="http://www.encspb.ru/image.php?file=small/2805531885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25" y="4429125"/>
            <a:ext cx="2678113" cy="200025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285750" y="4143375"/>
            <a:ext cx="5715000" cy="246221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+mn-lt"/>
                <a:cs typeface="+mn-cs"/>
              </a:rPr>
              <a:t>В 1762 г, уже после смерти Д.И. Виноградова,  М.В. Ломоносов сенатским указом был назначен директором  предприятия, но к исполнению обязанностей так и не приступил.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i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С 1925 по 2005г фарфоровый завод носил имя  М.В.Ломоносова.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Мир Связи\Documents\Файлы Mail.Ru Агента\250px-Lomonosov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13307">
            <a:off x="836170" y="1064833"/>
            <a:ext cx="3297000" cy="499825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4339" name="Picture 3" descr="C:\Users\Мир Связи\Documents\Файлы Mail.Ru Агента\473440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785794"/>
            <a:ext cx="5021445" cy="41353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C:\Users\Мир Связи\Documents\Файлы Mail.Ru Агента\IL3-2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869500">
            <a:off x="3232821" y="1383079"/>
            <a:ext cx="2992248" cy="395118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3563" y="2143125"/>
            <a:ext cx="3151187" cy="437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7"/>
          <p:cNvSpPr>
            <a:spLocks noChangeArrowheads="1"/>
          </p:cNvSpPr>
          <p:nvPr/>
        </p:nvSpPr>
        <p:spPr bwMode="auto">
          <a:xfrm>
            <a:off x="357188" y="285750"/>
            <a:ext cx="84407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Calibri" pitchFamily="34" charset="0"/>
              </a:rPr>
              <a:t>НЕКОТОРЫЕ  ТРУДЫ МИХАИЛА ВАСИЛЬЕВИЧА ЛОМОНОСОВА</a:t>
            </a:r>
            <a:endParaRPr lang="ru-RU" sz="2400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9" name="Picture 2" descr="D:\школа\клип\Клип_21_измен.размер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50" y="2143125"/>
            <a:ext cx="3165475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C:\Users\Мир Связи\Documents\Файлы Mail.Ru Агента\full127945812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-1207740">
            <a:off x="2160588" y="2125663"/>
            <a:ext cx="2930525" cy="436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42938"/>
            <a:ext cx="8572500" cy="113188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Перед вами надгробие, установленное на могиле</a:t>
            </a:r>
            <a:b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 М. В. Ломоносова. Великий ученый скончался 4 апреля 1765 г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9699" name="Picture 4" descr="могила Ломоносова в Алекс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976" r="9302" b="2635"/>
          <a:stretch>
            <a:fillRect/>
          </a:stretch>
        </p:blipFill>
        <p:spPr>
          <a:xfrm>
            <a:off x="214313" y="2214563"/>
            <a:ext cx="2516187" cy="3214687"/>
          </a:xfrm>
        </p:spPr>
      </p:pic>
      <p:sp>
        <p:nvSpPr>
          <p:cNvPr id="4" name="Прямоугольник 3"/>
          <p:cNvSpPr/>
          <p:nvPr/>
        </p:nvSpPr>
        <p:spPr>
          <a:xfrm>
            <a:off x="3143250" y="1785938"/>
            <a:ext cx="4786313" cy="5238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+mn-lt"/>
                <a:cs typeface="+mn-cs"/>
              </a:rPr>
              <a:t>А где похоронен Ломоносов?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786063" y="2500313"/>
            <a:ext cx="6072187" cy="267811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latin typeface="+mn-lt"/>
                <a:cs typeface="+mn-cs"/>
              </a:rPr>
              <a:t>А. 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в своем имении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Усть-Рудица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    Ломоносовского р-на Ленинградской обл.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latin typeface="+mn-lt"/>
                <a:cs typeface="+mn-cs"/>
              </a:rPr>
              <a:t>Б. 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в  деревне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Мишанинская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  Архангельской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      губернии, на родине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latin typeface="+mn-lt"/>
                <a:cs typeface="+mn-cs"/>
              </a:rPr>
              <a:t>В.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в Санкт-Петербурге, на  Лазаревском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     кладбище Александро-Невской Лавры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latin typeface="+mn-lt"/>
                <a:cs typeface="+mn-cs"/>
              </a:rPr>
              <a:t>Г. 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в Москве, на Новодевичьем кладбище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8625" y="214313"/>
            <a:ext cx="1824038" cy="5238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+mn-lt"/>
                <a:cs typeface="+mn-cs"/>
              </a:rPr>
              <a:t>ВОПРОС  4</a:t>
            </a:r>
            <a:endParaRPr lang="ru-RU" sz="2800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88" y="5715000"/>
            <a:ext cx="8786812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Михаил Васильевич Ломоносов похоронен в Санкт-Петербурге, на  Лазаревском   кладбище Александро-Невской Лавры.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1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6" grpId="0" animBg="1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0572" y="285728"/>
            <a:ext cx="4543428" cy="1225536"/>
          </a:xfrm>
        </p:spPr>
        <p:txBody>
          <a:bodyPr rtlCol="0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КОНКУРС 2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99992" y="1700808"/>
            <a:ext cx="4248472" cy="2016224"/>
          </a:xfrm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200" b="1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Слова, слова…</a:t>
            </a:r>
            <a:endParaRPr lang="ru-RU" sz="5200" b="1" dirty="0">
              <a:ln w="11430"/>
              <a:solidFill>
                <a:srgbClr val="A5002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785813"/>
            <a:ext cx="3911600" cy="5307012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981075"/>
            <a:ext cx="3024187" cy="4176713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Преломление</a:t>
            </a:r>
          </a:p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Равновесие</a:t>
            </a:r>
          </a:p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Опыт</a:t>
            </a:r>
          </a:p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Земная ось</a:t>
            </a:r>
          </a:p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Кислород</a:t>
            </a:r>
          </a:p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Маятник</a:t>
            </a:r>
          </a:p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Насос</a:t>
            </a:r>
          </a:p>
          <a:p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395288" y="260350"/>
            <a:ext cx="1743075" cy="5238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+mn-lt"/>
                <a:cs typeface="+mn-cs"/>
              </a:rPr>
              <a:t>ВОПРОС 1</a:t>
            </a:r>
            <a:endParaRPr lang="ru-RU" sz="2800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19250" y="5949950"/>
            <a:ext cx="5545138" cy="5842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rgbClr val="002060"/>
                </a:solidFill>
                <a:latin typeface="+mn-lt"/>
                <a:cs typeface="+mn-cs"/>
              </a:rPr>
              <a:t>Что объединяет эти слова?</a:t>
            </a:r>
          </a:p>
        </p:txBody>
      </p:sp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4356100" y="333375"/>
            <a:ext cx="4319588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Рудник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Кровля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Созвездие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Полнолуние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Притяжение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Нелепость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Чертеж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Вещество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Предложный падеж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endParaRPr lang="ru-RU" sz="3200" dirty="0">
              <a:latin typeface="+mn-lt"/>
              <a:cs typeface="+mn-cs"/>
            </a:endParaRPr>
          </a:p>
        </p:txBody>
      </p:sp>
      <p:pic>
        <p:nvPicPr>
          <p:cNvPr id="60418" name="Picture 2" descr="C:\Users\ПК\Desktop\СЛОВАЛОМОНОСО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620688"/>
            <a:ext cx="4392488" cy="505454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4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2000" fill="hold"/>
                                        <p:tgtEl>
                                          <p:spTgt spid="604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 animBg="1"/>
      <p:bldP spid="6" grpId="0"/>
      <p:bldP spid="6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5"/>
          <p:cNvSpPr>
            <a:spLocks noChangeArrowheads="1"/>
          </p:cNvSpPr>
          <p:nvPr/>
        </p:nvSpPr>
        <p:spPr bwMode="auto">
          <a:xfrm>
            <a:off x="214313" y="1071563"/>
            <a:ext cx="5786437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* * *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j-lt"/>
                <a:cs typeface="Arial" pitchFamily="34" charset="0"/>
              </a:rPr>
              <a:t>Я знак бессмертия себе воздвигнул</a:t>
            </a:r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j-lt"/>
                <a:cs typeface="Arial" pitchFamily="34" charset="0"/>
              </a:rPr>
            </a:b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j-lt"/>
                <a:cs typeface="Arial" pitchFamily="34" charset="0"/>
              </a:rPr>
              <a:t>Превыше пирамид и крепче меди,</a:t>
            </a:r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j-lt"/>
                <a:cs typeface="Arial" pitchFamily="34" charset="0"/>
              </a:rPr>
            </a:b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j-lt"/>
                <a:cs typeface="Arial" pitchFamily="34" charset="0"/>
              </a:rPr>
              <a:t>Что бурный аквилон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  <a:latin typeface="+mj-lt"/>
                <a:cs typeface="Arial" pitchFamily="34" charset="0"/>
              </a:rPr>
              <a:t>сотреть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j-lt"/>
                <a:cs typeface="Arial" pitchFamily="34" charset="0"/>
              </a:rPr>
              <a:t> не может,</a:t>
            </a:r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j-lt"/>
                <a:cs typeface="Arial" pitchFamily="34" charset="0"/>
              </a:rPr>
            </a:b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j-lt"/>
                <a:cs typeface="Arial" pitchFamily="34" charset="0"/>
              </a:rPr>
              <a:t>Ни множество веков, ни едка древность.</a:t>
            </a:r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j-lt"/>
                <a:cs typeface="Arial" pitchFamily="34" charset="0"/>
              </a:rPr>
            </a:b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j-lt"/>
                <a:cs typeface="Arial" pitchFamily="34" charset="0"/>
              </a:rPr>
              <a:t>Не вовсе я умру; но смерть оставит</a:t>
            </a:r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j-lt"/>
                <a:cs typeface="Arial" pitchFamily="34" charset="0"/>
              </a:rPr>
            </a:b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  <a:latin typeface="+mj-lt"/>
                <a:cs typeface="Arial" pitchFamily="34" charset="0"/>
              </a:rPr>
              <a:t>Велику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j-lt"/>
                <a:cs typeface="Arial" pitchFamily="34" charset="0"/>
              </a:rPr>
              <a:t> часть мою, как жизнь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  <a:latin typeface="+mj-lt"/>
                <a:cs typeface="Arial" pitchFamily="34" charset="0"/>
              </a:rPr>
              <a:t>скончаю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j-lt"/>
                <a:cs typeface="Arial" pitchFamily="34" charset="0"/>
              </a:rPr>
              <a:t>.</a:t>
            </a:r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j-lt"/>
                <a:cs typeface="Arial" pitchFamily="34" charset="0"/>
              </a:rPr>
            </a:b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j-lt"/>
                <a:cs typeface="Arial" pitchFamily="34" charset="0"/>
              </a:rPr>
              <a:t>Я буду возрастать повсюду славой,</a:t>
            </a:r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j-lt"/>
                <a:cs typeface="Arial" pitchFamily="34" charset="0"/>
              </a:rPr>
            </a:b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j-lt"/>
                <a:cs typeface="Arial" pitchFamily="34" charset="0"/>
              </a:rPr>
              <a:t>Пока великий Рим владеет светом...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42938" y="428625"/>
            <a:ext cx="1743075" cy="5238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+mn-lt"/>
                <a:cs typeface="+mn-cs"/>
              </a:rPr>
              <a:t>ВОПРОС 2</a:t>
            </a:r>
            <a:endParaRPr lang="ru-RU" sz="2800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625" y="5357813"/>
            <a:ext cx="5864225" cy="12001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70C0"/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latin typeface="+mn-lt"/>
                <a:cs typeface="+mn-cs"/>
              </a:rPr>
              <a:t>Выскажите предположение: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latin typeface="+mn-lt"/>
                <a:cs typeface="+mn-cs"/>
              </a:rPr>
              <a:t>о каком </a:t>
            </a:r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«ЗНАКЕ БЕССМЕРТИЯ» </a:t>
            </a:r>
            <a:r>
              <a:rPr lang="ru-RU" sz="2400" b="1" i="1" dirty="0">
                <a:latin typeface="+mn-lt"/>
                <a:cs typeface="+mn-cs"/>
              </a:rPr>
              <a:t>идет речь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latin typeface="+mn-lt"/>
                <a:cs typeface="+mn-cs"/>
              </a:rPr>
              <a:t>в этом произведении М.В. Ломоносова?</a:t>
            </a:r>
            <a:endParaRPr lang="ru-RU" sz="2400" i="1" dirty="0">
              <a:latin typeface="+mn-lt"/>
              <a:cs typeface="+mn-cs"/>
            </a:endParaRPr>
          </a:p>
        </p:txBody>
      </p:sp>
      <p:pic>
        <p:nvPicPr>
          <p:cNvPr id="6" name="Picture 3" descr="105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37238" y="357188"/>
            <a:ext cx="2965450" cy="4143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0" y="3429000"/>
            <a:ext cx="4572000" cy="2690813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4099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357188"/>
            <a:ext cx="2170113" cy="2828925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4100" name="Rectangle 8"/>
          <p:cNvSpPr>
            <a:spLocks noChangeArrowheads="1"/>
          </p:cNvSpPr>
          <p:nvPr/>
        </p:nvSpPr>
        <p:spPr bwMode="auto">
          <a:xfrm>
            <a:off x="2928938" y="428625"/>
            <a:ext cx="6215062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i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«ЗНАК БЕССМЕРТИЯ» – это научные открытия, сделанные Ломоносовым, и его труды.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i="1" dirty="0">
                <a:latin typeface="+mn-lt"/>
                <a:cs typeface="+mn-cs"/>
              </a:rPr>
              <a:t> Ломоносов - ученый оставил свой след практически во всех областях науки.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i="1" dirty="0">
                <a:latin typeface="+mn-lt"/>
                <a:cs typeface="+mn-cs"/>
              </a:rPr>
              <a:t>Главные же его открытия касаются химии, физики и астрономии. Они на десятилетия опередили работы западноевропейских ученых. </a:t>
            </a:r>
          </a:p>
        </p:txBody>
      </p:sp>
      <p:sp>
        <p:nvSpPr>
          <p:cNvPr id="4101" name="Прямоугольник 7"/>
          <p:cNvSpPr>
            <a:spLocks noChangeArrowheads="1"/>
          </p:cNvSpPr>
          <p:nvPr/>
        </p:nvSpPr>
        <p:spPr bwMode="auto">
          <a:xfrm>
            <a:off x="285750" y="3571875"/>
            <a:ext cx="40005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latin typeface="+mn-lt"/>
                <a:cs typeface="+mn-cs"/>
              </a:rPr>
              <a:t> </a:t>
            </a:r>
            <a:r>
              <a:rPr lang="ru-RU" sz="2200" b="1" i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Ломоносов – поэт  часто воспевал то, над чем работал как ученый: "великое северное сияние", "пользу стекла", "превосходство новоизобретенной артиллерии пред старою"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i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и т.п. </a:t>
            </a:r>
            <a:endParaRPr lang="ru-RU" sz="2200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410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Прямоугольник 4"/>
          <p:cNvSpPr>
            <a:spLocks noChangeArrowheads="1"/>
          </p:cNvSpPr>
          <p:nvPr/>
        </p:nvSpPr>
        <p:spPr bwMode="auto">
          <a:xfrm>
            <a:off x="928688" y="5572125"/>
            <a:ext cx="6000750" cy="9239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М.В. Ломоносов, "Ода на день восшествия на всероссийский престол Ее Величества Государыни Елизаветы Петровны" (1747) 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11413" y="404813"/>
            <a:ext cx="6408737" cy="44005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Arial" pitchFamily="34" charset="0"/>
              </a:rPr>
              <a:t>О </a:t>
            </a:r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Arial" pitchFamily="34" charset="0"/>
              </a:rPr>
              <a:t>вы</a:t>
            </a: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Arial" pitchFamily="34" charset="0"/>
              </a:rPr>
              <a:t>, которых ожидает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Arial" pitchFamily="34" charset="0"/>
              </a:rPr>
              <a:t>Отечество от недр своих</a:t>
            </a:r>
            <a:b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Arial" pitchFamily="34" charset="0"/>
              </a:rPr>
            </a:b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Arial" pitchFamily="34" charset="0"/>
              </a:rPr>
              <a:t>И видеть таковых желает,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Arial" pitchFamily="34" charset="0"/>
              </a:rPr>
              <a:t>Каких зовет от стран чужих,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Arial" pitchFamily="34" charset="0"/>
              </a:rPr>
              <a:t>О, ваши дни благословенны!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Arial" pitchFamily="34" charset="0"/>
              </a:rPr>
              <a:t>Дерзайте ныне </a:t>
            </a:r>
            <a:r>
              <a:rPr lang="ru-RU" sz="2800" b="1" i="1" dirty="0" err="1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Arial" pitchFamily="34" charset="0"/>
              </a:rPr>
              <a:t>ободренны</a:t>
            </a:r>
            <a:endParaRPr lang="ru-RU" sz="2800" b="1" i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Arial" pitchFamily="34" charset="0"/>
              </a:rPr>
              <a:t>Раченьем вашим показать,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Arial" pitchFamily="34" charset="0"/>
              </a:rPr>
              <a:t>Что может собственных Платонов</a:t>
            </a:r>
            <a:b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Arial" pitchFamily="34" charset="0"/>
              </a:rPr>
            </a:b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Arial" pitchFamily="34" charset="0"/>
              </a:rPr>
              <a:t>И быстрых разумом Невтонов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Arial" pitchFamily="34" charset="0"/>
              </a:rPr>
              <a:t>Российская земля рождать…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50825" y="404813"/>
            <a:ext cx="1944688" cy="46196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ЭПИГРАФ:</a:t>
            </a:r>
            <a:endParaRPr lang="ru-RU" sz="2400" dirty="0"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nimBg="1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404664"/>
            <a:ext cx="3516396" cy="5112568"/>
          </a:xfrm>
          <a:prstGeom prst="round2DiagRect">
            <a:avLst>
              <a:gd name="adj1" fmla="val 16667"/>
              <a:gd name="adj2" fmla="val 0"/>
            </a:avLst>
          </a:prstGeom>
          <a:ln w="88900" cap="sq" cmpd="thinThick">
            <a:solidFill>
              <a:schemeClr val="accent2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500063" y="1643063"/>
            <a:ext cx="4357687" cy="390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atin typeface="+mn-lt"/>
                <a:cs typeface="+mn-cs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Тогда божественны науки,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Чрез горы, реки и моря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В Россию простирали руки,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К сему монарху говоря: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«Мы с крайним тщанием готовы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Подать в российском роде новы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Чистейшего ума плоды».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Монарх к себе их призывает,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Уже Россия ожидает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Полезны видеть их труды.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latin typeface="+mn-lt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38" y="428625"/>
            <a:ext cx="1824037" cy="5238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+mn-lt"/>
                <a:cs typeface="+mn-cs"/>
              </a:rPr>
              <a:t>ВОПРОС  3</a:t>
            </a:r>
            <a:endParaRPr lang="ru-RU" sz="2800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850" y="5805488"/>
            <a:ext cx="4786313" cy="769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i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О каком МОНАРХЕ идет речь  в этом отрывке?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85750" y="1071563"/>
            <a:ext cx="4572000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Внимательно прочитайте :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5" grpId="0" animBg="1"/>
      <p:bldP spid="6" grpId="0" animBg="1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857250"/>
            <a:ext cx="5929312" cy="3076575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</a:rPr>
              <a:t>Ломоносов лично не знал Петра , но он -дитя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</a:rPr>
              <a:t>петровских преобразований, или, говоря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</a:rPr>
              <a:t>словами  Пушкина, «птенец гнезда Петрова».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</a:rPr>
              <a:t>Ломоносов   высоко ценил реформы, начатые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</a:rPr>
              <a:t>царем Петром  в области  просвещения, науки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</a:rPr>
              <a:t>и культуры, понимал их значение для русского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</a:rPr>
              <a:t>народа, восхищался личностью Петра 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ru-RU" sz="2000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28688" y="285750"/>
            <a:ext cx="457200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Речь идет о ПЕТРЕ </a:t>
            </a: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I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50" y="4714875"/>
            <a:ext cx="5357813" cy="17843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i="1" dirty="0">
                <a:latin typeface="+mn-lt"/>
                <a:cs typeface="+mn-cs"/>
              </a:rPr>
              <a:t> </a:t>
            </a:r>
            <a:r>
              <a:rPr lang="ru-RU" sz="2200" b="1" i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Тот прорыв, который   совершил сам Ломоносов в науке, те многочисленные таланты, которые он воплотил в своей жизни, позволяют его сравнить с великим реформатором Петром </a:t>
            </a:r>
            <a:r>
              <a:rPr lang="en-US" sz="2200" b="1" i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I</a:t>
            </a:r>
            <a:endParaRPr lang="ru-RU" sz="2200" b="1" i="1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40964" name="Picture 4" descr="Картинка 3 из 3299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r="7346"/>
          <a:stretch>
            <a:fillRect/>
          </a:stretch>
        </p:blipFill>
        <p:spPr bwMode="auto">
          <a:xfrm>
            <a:off x="6215063" y="428625"/>
            <a:ext cx="2643187" cy="3803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5764213" y="4437063"/>
            <a:ext cx="3379787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alibri" pitchFamily="34" charset="0"/>
              </a:rPr>
              <a:t>Мозаичный портрет Петра</a:t>
            </a:r>
            <a:r>
              <a:rPr lang="en-US" b="1">
                <a:latin typeface="Calibri" pitchFamily="34" charset="0"/>
              </a:rPr>
              <a:t> I</a:t>
            </a:r>
            <a:r>
              <a:rPr lang="ru-RU" b="1">
                <a:latin typeface="Calibri" pitchFamily="34" charset="0"/>
              </a:rPr>
              <a:t>, </a:t>
            </a:r>
          </a:p>
          <a:p>
            <a:pPr algn="ctr"/>
            <a:r>
              <a:rPr lang="ru-RU" b="1">
                <a:latin typeface="Calibri" pitchFamily="34" charset="0"/>
              </a:rPr>
              <a:t>созданный М.В. Ломоносовым </a:t>
            </a:r>
          </a:p>
          <a:p>
            <a:pPr algn="ctr"/>
            <a:r>
              <a:rPr lang="ru-RU" b="1">
                <a:latin typeface="Calibri" pitchFamily="34" charset="0"/>
              </a:rPr>
              <a:t>на Усть-Рудицкой стекольной</a:t>
            </a:r>
          </a:p>
          <a:p>
            <a:pPr algn="ctr"/>
            <a:r>
              <a:rPr lang="ru-RU" b="1">
                <a:latin typeface="Calibri" pitchFamily="34" charset="0"/>
              </a:rPr>
              <a:t>фабрике в 1754 г </a:t>
            </a:r>
          </a:p>
          <a:p>
            <a:pPr algn="ctr"/>
            <a:r>
              <a:rPr lang="ru-RU" b="1">
                <a:latin typeface="Calibri" pitchFamily="34" charset="0"/>
              </a:rPr>
              <a:t>(ЭРМИТАЖ)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2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357188" y="1214438"/>
            <a:ext cx="450056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Там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огненны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 валы стремятся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И не находят берегов,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Там вихри пламенны крутятся,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Борющись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 множество веков;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Там камни, как вода, кипят,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Горящи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 там дожди шумят…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8625" y="4071938"/>
            <a:ext cx="4214813" cy="19383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A5002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Подумайте: о чем пишет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М.В. Ломоносов в своем произведении «Утреннее размышление  о Божием Величестве» (1743)  ?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88" y="285750"/>
            <a:ext cx="1743075" cy="5238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+mn-lt"/>
                <a:cs typeface="+mn-cs"/>
              </a:rPr>
              <a:t>ВОПРОС 4</a:t>
            </a:r>
            <a:endParaRPr lang="ru-RU" sz="2800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pic>
        <p:nvPicPr>
          <p:cNvPr id="7" name="Picture 4" descr="31-05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0" y="785813"/>
            <a:ext cx="3476625" cy="4786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28875" y="1214438"/>
            <a:ext cx="6357938" cy="193833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Далеко опережая современную ему науку, М.В. Ломоносов первым из ученых разгадал, что поверхность Солнца представляет собой бушующий огненный океан, в котором даже «камни, как вода, кипят». 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928813" y="500063"/>
            <a:ext cx="54800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00000"/>
                </a:solidFill>
                <a:latin typeface="Calibri" pitchFamily="34" charset="0"/>
              </a:rPr>
              <a:t>М.В. Ломоносов пишет о Солнце  </a:t>
            </a:r>
            <a:endParaRPr lang="ru-RU" sz="2800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1214438"/>
            <a:ext cx="1757362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8" descr="http://3stoogiez.com/wp-content/uploads/2015/12/space-sun-wallpapers-high-resolution-cool-desktop-background-photographs-widescreen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3284984"/>
            <a:ext cx="5302623" cy="3314139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7598" y="357166"/>
            <a:ext cx="5186402" cy="928694"/>
          </a:xfrm>
        </p:spPr>
        <p:txBody>
          <a:bodyPr rtlCol="0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КОНКУРС 3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48" y="2571744"/>
            <a:ext cx="4114832" cy="1857388"/>
          </a:xfrm>
        </p:spPr>
        <p:txBody>
          <a:bodyPr rtlCol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ВЕЛИКИЕ 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ОТКРЫТИЯ</a:t>
            </a:r>
            <a:endParaRPr lang="ru-RU" sz="4800" b="1" dirty="0">
              <a:ln w="11430"/>
              <a:solidFill>
                <a:srgbClr val="A5002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5362" name="Picture 2" descr="http://www.logoslovo.ru/media/pic_middle/1/42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850" y="857250"/>
            <a:ext cx="3525838" cy="5500688"/>
          </a:xfrm>
          <a:prstGeom prst="round2DiagRect">
            <a:avLst>
              <a:gd name="adj1" fmla="val 16667"/>
              <a:gd name="adj2" fmla="val 0"/>
            </a:avLst>
          </a:prstGeom>
          <a:ln w="28575" cap="sq" cmpd="thickThin">
            <a:solidFill>
              <a:schemeClr val="accent2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88" y="214313"/>
            <a:ext cx="1906587" cy="5238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+mn-lt"/>
                <a:cs typeface="+mn-cs"/>
              </a:rPr>
              <a:t>ВОПРОС 1  </a:t>
            </a:r>
            <a:endParaRPr lang="ru-RU" sz="2800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071563"/>
            <a:ext cx="5214938" cy="18161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Какое важнейшее астрономическое открытие принадлежит  великому ученому?</a:t>
            </a:r>
            <a:endParaRPr lang="ru-RU" sz="2800" dirty="0">
              <a:solidFill>
                <a:schemeClr val="accent1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63" y="4071938"/>
            <a:ext cx="6929437" cy="224631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+mn-lt"/>
                <a:cs typeface="+mn-cs"/>
              </a:rPr>
              <a:t>А.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Установлено, что все планеты движутся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     по эллипсам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+mn-lt"/>
                <a:cs typeface="+mn-cs"/>
              </a:rPr>
              <a:t>Б.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Обнаружена  атмосфера у Венеры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+mn-lt"/>
                <a:cs typeface="+mn-cs"/>
              </a:rPr>
              <a:t>В.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Открыта планета Уран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+mn-lt"/>
                <a:cs typeface="+mn-cs"/>
              </a:rPr>
              <a:t>Г. 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Открыты кольца у Сатурна</a:t>
            </a:r>
            <a:endParaRPr lang="ru-RU" sz="2800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19458" name="Picture 2" descr="http://film-onlin.info/uploads/2010-10/10d6774ac038_System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3" y="357188"/>
            <a:ext cx="3606800" cy="36147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55875" y="642938"/>
            <a:ext cx="6302375" cy="3146425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</a:rPr>
              <a:t>   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</a:rPr>
              <a:t>В мае 1761 г. многие ученые наблюдали очень редкое явление  прохождения Венеры между Землей и Солнцем.  Но только Ломоносов, в своей домашней обсерватории в Петербурге, наблюдая явление в небольшую «</a:t>
            </a:r>
            <a:r>
              <a:rPr lang="ru-RU" sz="2200" b="1" dirty="0" err="1" smtClean="0">
                <a:solidFill>
                  <a:schemeClr val="accent1">
                    <a:lumMod val="50000"/>
                  </a:schemeClr>
                </a:solidFill>
              </a:rPr>
              <a:t>ночезрительную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</a:rPr>
              <a:t>» трубу, сделал великое открытие, доказав, что </a:t>
            </a:r>
            <a:r>
              <a:rPr lang="ru-RU" sz="2200" b="1" i="1" dirty="0" smtClean="0">
                <a:solidFill>
                  <a:schemeClr val="accent1">
                    <a:lumMod val="50000"/>
                  </a:schemeClr>
                </a:solidFill>
              </a:rPr>
              <a:t>на Венере есть атмосфера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</a:rPr>
              <a:t>, по-видимому, более плотная, чем атмосфера Земли. </a:t>
            </a:r>
          </a:p>
        </p:txBody>
      </p:sp>
      <p:pic>
        <p:nvPicPr>
          <p:cNvPr id="4" name="Picture 8" descr="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836613"/>
            <a:ext cx="2414588" cy="307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23850" y="4797425"/>
            <a:ext cx="4248150" cy="12001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+mn-cs"/>
              </a:rPr>
              <a:t>Одного этого открытия было бы достаточно, чтобы имя Ломоносова сохранилось в веках. </a:t>
            </a:r>
            <a:endParaRPr lang="ru-RU" sz="2400" i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  <a:cs typeface="+mn-cs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28625" y="214313"/>
            <a:ext cx="79295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C00000"/>
                </a:solidFill>
                <a:latin typeface="Calibri" pitchFamily="34" charset="0"/>
              </a:rPr>
              <a:t>Ломоносовым открыта атмосфера у Венеры</a:t>
            </a:r>
            <a:endParaRPr lang="ru-RU" sz="2800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26632" name="Picture 8" descr="https://im2-tub-ru.yandex.net/i?id=02ee00cf89968514d52fbebd574b909f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3789040"/>
            <a:ext cx="3921515" cy="2808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 advAuto="0"/>
      <p:bldP spid="5" grpId="0" animBg="1"/>
      <p:bldP spid="6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8" y="1928813"/>
            <a:ext cx="8501062" cy="45259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</a:rPr>
              <a:t>А. </a:t>
            </a:r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</a:rPr>
              <a:t>Открыл закон сохранения массы вещества в  химических реакциях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</a:rPr>
              <a:t>Б. </a:t>
            </a:r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</a:rPr>
              <a:t>Создал  физико-химические основы теории растворов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</a:rPr>
              <a:t>В. </a:t>
            </a:r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</a:rPr>
              <a:t>Открыл 3 закона движения и закон всемирного тяготения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</a:rPr>
              <a:t>Г.  </a:t>
            </a:r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</a:rPr>
              <a:t>Первым сформулировал основные положения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</a:rPr>
              <a:t>     кинетической теории газов; </a:t>
            </a:r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</a:rPr>
              <a:t>считал, что все тела состоят из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</a:rPr>
              <a:t>      мельчайших подвижных частиц — корпускул и элементов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</a:rPr>
              <a:t>     </a:t>
            </a: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>(молекул и атомов), </a:t>
            </a:r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</a:rPr>
              <a:t>которые при нагревании тела движутся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</a:rPr>
              <a:t>      быстрее, а при охлаждении — медленнее;  предсказал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</a:rPr>
              <a:t>      существование абсолютного нуля температуры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188" y="214313"/>
            <a:ext cx="1906587" cy="5238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+mn-lt"/>
                <a:cs typeface="+mn-cs"/>
              </a:rPr>
              <a:t>ВОПРОС 2  </a:t>
            </a:r>
            <a:endParaRPr lang="ru-RU" sz="2800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28625" y="714375"/>
            <a:ext cx="735806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2060"/>
                </a:solidFill>
                <a:latin typeface="Calibri" pitchFamily="34" charset="0"/>
              </a:rPr>
              <a:t>Какое из перечисленных открытий </a:t>
            </a:r>
          </a:p>
          <a:p>
            <a:pPr algn="ctr"/>
            <a:r>
              <a:rPr lang="ru-RU" sz="3200" b="1">
                <a:solidFill>
                  <a:srgbClr val="C00000"/>
                </a:solidFill>
                <a:latin typeface="Calibri" pitchFamily="34" charset="0"/>
              </a:rPr>
              <a:t>не</a:t>
            </a:r>
            <a:r>
              <a:rPr lang="ru-RU" sz="2800" b="1">
                <a:solidFill>
                  <a:srgbClr val="002060"/>
                </a:solidFill>
                <a:latin typeface="Calibri" pitchFamily="34" charset="0"/>
              </a:rPr>
              <a:t> принадлежит М.В. Ломоносову?</a:t>
            </a:r>
          </a:p>
        </p:txBody>
      </p:sp>
      <p:pic>
        <p:nvPicPr>
          <p:cNvPr id="6" name="Picture 6" descr="http://propochemu.ru/sites/default/files/images/0569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9338" y="3716338"/>
            <a:ext cx="4033837" cy="2921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88" y="0"/>
            <a:ext cx="1785937" cy="5238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+mn-lt"/>
                <a:cs typeface="+mn-cs"/>
              </a:rPr>
              <a:t>ВОПРОС 3  </a:t>
            </a:r>
            <a:endParaRPr lang="ru-RU" sz="2800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85750" y="571500"/>
            <a:ext cx="8858250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>
                <a:solidFill>
                  <a:srgbClr val="18424E"/>
                </a:solidFill>
                <a:latin typeface="Calibri" pitchFamily="34" charset="0"/>
              </a:rPr>
              <a:t>Известно, что  в 50-е годы </a:t>
            </a:r>
            <a:r>
              <a:rPr lang="en-US" sz="2200" b="1">
                <a:solidFill>
                  <a:srgbClr val="18424E"/>
                </a:solidFill>
                <a:latin typeface="Calibri" pitchFamily="34" charset="0"/>
              </a:rPr>
              <a:t>XVIII</a:t>
            </a:r>
            <a:r>
              <a:rPr lang="ru-RU" sz="2200" b="1">
                <a:solidFill>
                  <a:srgbClr val="18424E"/>
                </a:solidFill>
                <a:latin typeface="Calibri" pitchFamily="34" charset="0"/>
              </a:rPr>
              <a:t> в М.В. Ломоносов возродил</a:t>
            </a:r>
          </a:p>
          <a:p>
            <a:r>
              <a:rPr lang="ru-RU" sz="2200" b="1">
                <a:solidFill>
                  <a:srgbClr val="18424E"/>
                </a:solidFill>
                <a:latin typeface="Calibri" pitchFamily="34" charset="0"/>
              </a:rPr>
              <a:t>искусство русской  мозаики. В </a:t>
            </a:r>
            <a:r>
              <a:rPr lang="ru-RU" sz="2200" b="1">
                <a:solidFill>
                  <a:srgbClr val="18424E"/>
                </a:solidFill>
                <a:latin typeface="Calibri" pitchFamily="34" charset="0"/>
                <a:cs typeface="Times New Roman" pitchFamily="18" charset="0"/>
              </a:rPr>
              <a:t>1754 - 1765 гг. им создано около 40 портретов и картин, в том числе и знаменитая «Полтавская баталия».  </a:t>
            </a:r>
            <a:r>
              <a:rPr lang="ru-RU" sz="2200" b="1">
                <a:solidFill>
                  <a:srgbClr val="18424E"/>
                </a:solidFill>
                <a:latin typeface="Calibri" pitchFamily="34" charset="0"/>
              </a:rPr>
              <a:t>Ученый  разработал технологию производства стекла и смальты для изготовления мозаичных полотен.</a:t>
            </a:r>
            <a:r>
              <a:rPr lang="ru-RU" b="1" baseline="30000">
                <a:solidFill>
                  <a:srgbClr val="953735"/>
                </a:solidFill>
                <a:latin typeface="Calibri" pitchFamily="34" charset="0"/>
                <a:cs typeface="Times New Roman" pitchFamily="18" charset="0"/>
              </a:rPr>
              <a:t> </a:t>
            </a:r>
            <a:endParaRPr lang="ru-RU" b="1">
              <a:solidFill>
                <a:srgbClr val="953735"/>
              </a:solidFill>
              <a:latin typeface="Calibri" pitchFamily="34" charset="0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3857625" y="3214688"/>
            <a:ext cx="5286375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А.  </a:t>
            </a:r>
            <a:r>
              <a:rPr lang="ru-RU" sz="2400" b="1">
                <a:solidFill>
                  <a:srgbClr val="953735"/>
                </a:solidFill>
                <a:latin typeface="Calibri" pitchFamily="34" charset="0"/>
                <a:cs typeface="Times New Roman" pitchFamily="18" charset="0"/>
              </a:rPr>
              <a:t>На стекольной фабрике в </a:t>
            </a:r>
          </a:p>
          <a:p>
            <a:r>
              <a:rPr lang="ru-RU" sz="2400" b="1">
                <a:solidFill>
                  <a:srgbClr val="953735"/>
                </a:solidFill>
                <a:latin typeface="Calibri" pitchFamily="34" charset="0"/>
                <a:cs typeface="Times New Roman" pitchFamily="18" charset="0"/>
              </a:rPr>
              <a:t>      Усть-Рудице  (под Петербургом)</a:t>
            </a:r>
          </a:p>
          <a:p>
            <a:r>
              <a:rPr lang="ru-RU" sz="2400" b="1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Б.  </a:t>
            </a:r>
            <a:r>
              <a:rPr lang="ru-RU" sz="2400" b="1">
                <a:solidFill>
                  <a:srgbClr val="953735"/>
                </a:solidFill>
                <a:latin typeface="Calibri" pitchFamily="34" charset="0"/>
                <a:cs typeface="Times New Roman" pitchFamily="18" charset="0"/>
              </a:rPr>
              <a:t>На Императорском фарфоровом   </a:t>
            </a:r>
          </a:p>
          <a:p>
            <a:r>
              <a:rPr lang="ru-RU" sz="2400" b="1">
                <a:solidFill>
                  <a:srgbClr val="953735"/>
                </a:solidFill>
                <a:latin typeface="Calibri" pitchFamily="34" charset="0"/>
                <a:cs typeface="Times New Roman" pitchFamily="18" charset="0"/>
              </a:rPr>
              <a:t>      заводе в Санкт-Петербурге   </a:t>
            </a:r>
          </a:p>
          <a:p>
            <a:r>
              <a:rPr lang="ru-RU" sz="2400" b="1">
                <a:solidFill>
                  <a:srgbClr val="953735"/>
                </a:solidFill>
                <a:latin typeface="Calibri" pitchFamily="34" charset="0"/>
                <a:cs typeface="Times New Roman" pitchFamily="18" charset="0"/>
              </a:rPr>
              <a:t>      (основан в 1744 г)</a:t>
            </a:r>
          </a:p>
          <a:p>
            <a:r>
              <a:rPr lang="ru-RU" sz="2400" b="1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В.   </a:t>
            </a:r>
            <a:r>
              <a:rPr lang="ru-RU" sz="2400" b="1">
                <a:solidFill>
                  <a:srgbClr val="953735"/>
                </a:solidFill>
                <a:latin typeface="Calibri" pitchFamily="34" charset="0"/>
                <a:cs typeface="Times New Roman" pitchFamily="18" charset="0"/>
              </a:rPr>
              <a:t>В домашней  лаборатории</a:t>
            </a:r>
          </a:p>
          <a:p>
            <a:r>
              <a:rPr lang="ru-RU" sz="2400" b="1">
                <a:solidFill>
                  <a:srgbClr val="953735"/>
                </a:solidFill>
                <a:latin typeface="Calibri" pitchFamily="34" charset="0"/>
                <a:cs typeface="Times New Roman" pitchFamily="18" charset="0"/>
              </a:rPr>
              <a:t>       М.В. Ломоносова</a:t>
            </a:r>
          </a:p>
          <a:p>
            <a:r>
              <a:rPr lang="ru-RU" sz="2400" b="1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Г.    </a:t>
            </a:r>
            <a:r>
              <a:rPr lang="ru-RU" sz="2400" b="1">
                <a:solidFill>
                  <a:srgbClr val="953735"/>
                </a:solidFill>
                <a:latin typeface="Calibri" pitchFamily="34" charset="0"/>
                <a:cs typeface="Times New Roman" pitchFamily="18" charset="0"/>
              </a:rPr>
              <a:t>На стекольном заводе  в Марбурге     </a:t>
            </a:r>
          </a:p>
          <a:p>
            <a:r>
              <a:rPr lang="ru-RU" sz="2400" b="1">
                <a:solidFill>
                  <a:srgbClr val="953735"/>
                </a:solidFill>
                <a:latin typeface="Calibri" pitchFamily="34" charset="0"/>
                <a:cs typeface="Times New Roman" pitchFamily="18" charset="0"/>
              </a:rPr>
              <a:t>      (Германия)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-285750" y="5000625"/>
            <a:ext cx="2500313" cy="1477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b="1" i="1" dirty="0">
                <a:latin typeface="+mj-lt"/>
                <a:cs typeface="+mn-cs"/>
              </a:rPr>
              <a:t> императрица Елизавета </a:t>
            </a:r>
          </a:p>
          <a:p>
            <a:pPr algn="ctr" eaLnBrk="0" hangingPunct="0">
              <a:defRPr/>
            </a:pPr>
            <a:r>
              <a:rPr lang="ru-RU" b="1" i="1" dirty="0">
                <a:latin typeface="+mj-lt"/>
                <a:cs typeface="+mn-cs"/>
              </a:rPr>
              <a:t>(мозаика)</a:t>
            </a:r>
          </a:p>
          <a:p>
            <a:pPr algn="ctr" eaLnBrk="0" hangingPunct="0">
              <a:defRPr/>
            </a:pPr>
            <a:r>
              <a:rPr lang="ru-RU" dirty="0">
                <a:latin typeface="Monotype Corsiva" pitchFamily="66" charset="0"/>
                <a:cs typeface="+mn-cs"/>
              </a:rPr>
              <a:t/>
            </a:r>
            <a:br>
              <a:rPr lang="ru-RU" dirty="0">
                <a:latin typeface="Monotype Corsiva" pitchFamily="66" charset="0"/>
                <a:cs typeface="+mn-cs"/>
              </a:rPr>
            </a:br>
            <a:endParaRPr lang="ru-RU" dirty="0">
              <a:latin typeface="+mn-lt"/>
              <a:cs typeface="+mn-cs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2928938"/>
            <a:ext cx="1484312" cy="19288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3" cstate="print"/>
          <a:srcRect r="7726" b="3030"/>
          <a:stretch>
            <a:fillRect/>
          </a:stretch>
        </p:blipFill>
        <p:spPr bwMode="auto">
          <a:xfrm>
            <a:off x="2143125" y="3571875"/>
            <a:ext cx="1476375" cy="2071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1571625" y="5780088"/>
            <a:ext cx="242887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 </a:t>
            </a:r>
            <a:r>
              <a:rPr lang="ru-RU" sz="1600" b="1" i="1"/>
              <a:t>Петр</a:t>
            </a:r>
            <a:r>
              <a:rPr lang="en-US" sz="1600" b="1" i="1"/>
              <a:t> I</a:t>
            </a:r>
            <a:r>
              <a:rPr lang="ru-RU" sz="1600" b="1" i="1"/>
              <a:t>  </a:t>
            </a:r>
          </a:p>
          <a:p>
            <a:pPr algn="ctr"/>
            <a:r>
              <a:rPr lang="ru-RU" sz="1600" b="1" i="1"/>
              <a:t>(мозаика, Эрмитаж)</a:t>
            </a:r>
          </a:p>
          <a:p>
            <a:pPr algn="ctr"/>
            <a:r>
              <a:rPr lang="ru-RU" sz="1600" b="1" i="1"/>
              <a:t>  </a:t>
            </a:r>
          </a:p>
          <a:p>
            <a:pPr algn="ctr"/>
            <a:r>
              <a:rPr lang="ru-RU" sz="1600" b="1" i="1"/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500313" y="2357438"/>
            <a:ext cx="6072187" cy="83026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200" b="1">
                <a:solidFill>
                  <a:srgbClr val="C00000"/>
                </a:solidFill>
                <a:cs typeface="Times New Roman" pitchFamily="18" charset="0"/>
              </a:rPr>
              <a:t>А  на каком предприятии было организовано </a:t>
            </a:r>
            <a:r>
              <a:rPr lang="ru-RU" sz="2600" b="1" i="1">
                <a:solidFill>
                  <a:srgbClr val="C00000"/>
                </a:solidFill>
                <a:cs typeface="Times New Roman" pitchFamily="18" charset="0"/>
              </a:rPr>
              <a:t>производство</a:t>
            </a:r>
            <a:r>
              <a:rPr lang="ru-RU" sz="2200" b="1">
                <a:solidFill>
                  <a:srgbClr val="C00000"/>
                </a:solidFill>
                <a:cs typeface="Times New Roman" pitchFamily="18" charset="0"/>
              </a:rPr>
              <a:t> стекла?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1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1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10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000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10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/>
      <p:bldP spid="13" grpId="0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214313" y="642938"/>
            <a:ext cx="8715375" cy="246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200" b="1">
                <a:latin typeface="Calibri" pitchFamily="34" charset="0"/>
                <a:cs typeface="Times New Roman" pitchFamily="18" charset="0"/>
              </a:rPr>
              <a:t>В</a:t>
            </a:r>
            <a:r>
              <a:rPr lang="ru-RU" sz="2200">
                <a:latin typeface="Calibri" pitchFamily="34" charset="0"/>
                <a:cs typeface="Times New Roman" pitchFamily="18" charset="0"/>
              </a:rPr>
              <a:t> </a:t>
            </a:r>
            <a:r>
              <a:rPr lang="ru-RU" sz="2200" b="1">
                <a:latin typeface="Calibri" pitchFamily="34" charset="0"/>
                <a:cs typeface="Times New Roman" pitchFamily="18" charset="0"/>
              </a:rPr>
              <a:t>1753</a:t>
            </a:r>
            <a:r>
              <a:rPr lang="ru-RU" sz="2200" b="1">
                <a:solidFill>
                  <a:srgbClr val="0000FF"/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ru-RU" sz="2200" b="1">
                <a:latin typeface="Calibri" pitchFamily="34" charset="0"/>
                <a:cs typeface="Times New Roman" pitchFamily="18" charset="0"/>
              </a:rPr>
              <a:t>г Усть-Рудица  была пожалована Ломоносову  императрицей Елизаветой «для делания изобретённых им разноцветных стёкол…»  </a:t>
            </a:r>
          </a:p>
          <a:p>
            <a:r>
              <a:rPr lang="ru-RU" sz="2200" b="1">
                <a:solidFill>
                  <a:srgbClr val="0000FF"/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ru-RU" sz="2200" b="1">
                <a:latin typeface="Calibri" pitchFamily="34" charset="0"/>
                <a:cs typeface="Times New Roman" pitchFamily="18" charset="0"/>
              </a:rPr>
              <a:t>6 мая 1753 Ломоносов заложил здесь фабрику по изготовлению цветного стекла и смальты.</a:t>
            </a:r>
            <a:endParaRPr lang="ru-RU" sz="2200" b="1" baseline="30000">
              <a:solidFill>
                <a:srgbClr val="0000FF"/>
              </a:solidFill>
              <a:latin typeface="Calibri" pitchFamily="34" charset="0"/>
              <a:cs typeface="Times New Roman" pitchFamily="18" charset="0"/>
            </a:endParaRPr>
          </a:p>
          <a:p>
            <a:r>
              <a:rPr lang="ru-RU" sz="2200" b="1">
                <a:latin typeface="Calibri" pitchFamily="34" charset="0"/>
                <a:cs typeface="Times New Roman" pitchFamily="18" charset="0"/>
              </a:rPr>
              <a:t>В 1754 фабрика выпустила первую продукцию (изделия из бисера и стекляруса), которая завоевала  успех у петербургских модниц.</a:t>
            </a:r>
            <a:endParaRPr lang="ru-RU" sz="2200" b="1">
              <a:latin typeface="Calibri" pitchFamily="34" charset="0"/>
            </a:endParaRPr>
          </a:p>
          <a:p>
            <a:pPr eaLnBrk="0" hangingPunct="0"/>
            <a:r>
              <a:rPr lang="ru-RU" sz="2200" b="1">
                <a:solidFill>
                  <a:srgbClr val="254061"/>
                </a:solidFill>
                <a:latin typeface="Calibri" pitchFamily="34" charset="0"/>
                <a:cs typeface="Times New Roman" pitchFamily="18" charset="0"/>
              </a:rPr>
              <a:t> Здесь же начинает выпускаться и стекло для производства мозаик.</a:t>
            </a:r>
            <a:endParaRPr lang="ru-RU" sz="2200" b="1">
              <a:solidFill>
                <a:srgbClr val="254061"/>
              </a:solidFill>
              <a:latin typeface="Calibr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2938" y="0"/>
            <a:ext cx="7858125" cy="7080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Производство стекла и смальты  организовано в </a:t>
            </a:r>
            <a:r>
              <a:rPr lang="ru-RU" sz="2000" b="1" dirty="0" err="1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Усть-Рудице</a:t>
            </a:r>
            <a:endParaRPr lang="ru-RU" sz="2000" b="1" dirty="0">
              <a:solidFill>
                <a:srgbClr val="C00000"/>
              </a:solidFill>
              <a:latin typeface="Calibri" pitchFamily="34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000" b="1" dirty="0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 (ныне – Ломоносовский район Ленинградской обл.)</a:t>
            </a:r>
          </a:p>
        </p:txBody>
      </p:sp>
      <p:sp>
        <p:nvSpPr>
          <p:cNvPr id="29700" name="Text Box 5"/>
          <p:cNvSpPr txBox="1">
            <a:spLocks noChangeArrowheads="1"/>
          </p:cNvSpPr>
          <p:nvPr/>
        </p:nvSpPr>
        <p:spPr bwMode="auto">
          <a:xfrm>
            <a:off x="357188" y="5929313"/>
            <a:ext cx="271462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i="1"/>
              <a:t>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286500" y="5657850"/>
            <a:ext cx="257175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latin typeface="+mn-lt"/>
                <a:cs typeface="Times New Roman" pitchFamily="18" charset="0"/>
              </a:rPr>
              <a:t>  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В 1959г на месте главного корпуса  фабрики установлена памятная стела.</a:t>
            </a:r>
          </a:p>
        </p:txBody>
      </p:sp>
      <p:pic>
        <p:nvPicPr>
          <p:cNvPr id="15" name="Рисунок 14" descr="http://upload.wikimedia.org/wikipedia/commons/thumb/4/4d/Lomonosov_Ust-Ruditsa_memorial.JPG/200px-Lomonosov_Ust-Ruditsa_memorial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38" y="3143250"/>
            <a:ext cx="16192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0" name="Picture 2" descr="DSCN135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50" y="3500438"/>
            <a:ext cx="28575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3143250" y="5287963"/>
            <a:ext cx="28575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solidFill>
                  <a:schemeClr val="accent2">
                    <a:lumMod val="75000"/>
                  </a:schemeClr>
                </a:solidFill>
                <a:cs typeface="+mn-cs"/>
              </a:rPr>
              <a:t>Образцы цветного стекла, произведенные на фабрике в </a:t>
            </a:r>
            <a:r>
              <a:rPr lang="ru-RU" sz="1600" b="1" i="1" dirty="0" err="1">
                <a:solidFill>
                  <a:schemeClr val="accent2">
                    <a:lumMod val="75000"/>
                  </a:schemeClr>
                </a:solidFill>
                <a:cs typeface="+mn-cs"/>
              </a:rPr>
              <a:t>Усть-Рудице</a:t>
            </a:r>
            <a:endParaRPr lang="ru-RU" sz="1600" b="1" i="1" dirty="0">
              <a:solidFill>
                <a:schemeClr val="accent2">
                  <a:lumMod val="75000"/>
                </a:schemeClr>
              </a:solidFill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cs typeface="+mn-cs"/>
              </a:rPr>
              <a:t>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cs typeface="+mn-cs"/>
              </a:rPr>
              <a:t> </a:t>
            </a: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" y="3500438"/>
            <a:ext cx="2268538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285750" y="5429250"/>
            <a:ext cx="28575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solidFill>
                  <a:schemeClr val="accent2">
                    <a:lumMod val="75000"/>
                  </a:schemeClr>
                </a:solidFill>
                <a:cs typeface="+mn-cs"/>
              </a:rPr>
              <a:t>Женский головной убор, украшенный бисером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cs typeface="+mn-cs"/>
              </a:rPr>
              <a:t>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cs typeface="+mn-cs"/>
              </a:rPr>
              <a:t> 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0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7" grpId="0"/>
      <p:bldP spid="9" grpId="0" animBg="1"/>
      <p:bldP spid="13" grpId="0"/>
      <p:bldP spid="14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85750" y="928688"/>
            <a:ext cx="4214813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3200" b="1">
                <a:solidFill>
                  <a:srgbClr val="18424E"/>
                </a:solidFill>
                <a:latin typeface="Monotype Corsiva" pitchFamily="66" charset="0"/>
              </a:rPr>
              <a:t> История   человечества  знает многих </a:t>
            </a:r>
          </a:p>
          <a:p>
            <a:pPr algn="ctr" eaLnBrk="0" hangingPunct="0"/>
            <a:r>
              <a:rPr lang="ru-RU" sz="3200" b="1">
                <a:solidFill>
                  <a:srgbClr val="18424E"/>
                </a:solidFill>
                <a:latin typeface="Monotype Corsiva" pitchFamily="66" charset="0"/>
              </a:rPr>
              <a:t>всесторонне  одаренных людей. </a:t>
            </a:r>
          </a:p>
          <a:p>
            <a:pPr algn="ctr" eaLnBrk="0" hangingPunct="0"/>
            <a:r>
              <a:rPr lang="ru-RU" sz="3200" b="1">
                <a:solidFill>
                  <a:srgbClr val="18424E"/>
                </a:solidFill>
                <a:latin typeface="Monotype Corsiva" pitchFamily="66" charset="0"/>
              </a:rPr>
              <a:t>И одно из первых  мест  среди  них занимает  </a:t>
            </a:r>
            <a:r>
              <a:rPr lang="ru-RU" sz="3200" b="1" i="1">
                <a:solidFill>
                  <a:srgbClr val="953735"/>
                </a:solidFill>
                <a:latin typeface="Monotype Corsiva" pitchFamily="66" charset="0"/>
              </a:rPr>
              <a:t>Михаил  Васильевич  Ломоносов,  </a:t>
            </a:r>
          </a:p>
          <a:p>
            <a:pPr algn="ctr" eaLnBrk="0" hangingPunct="0"/>
            <a:r>
              <a:rPr lang="ru-RU" sz="3200" b="1">
                <a:solidFill>
                  <a:srgbClr val="18424E"/>
                </a:solidFill>
                <a:latin typeface="Monotype Corsiva" pitchFamily="66" charset="0"/>
              </a:rPr>
              <a:t>великий  сын  земли  русской.</a:t>
            </a:r>
            <a:endParaRPr lang="ru-RU" sz="3200" b="1" i="1">
              <a:solidFill>
                <a:srgbClr val="953735"/>
              </a:solidFill>
              <a:latin typeface="Monotype Corsiva" pitchFamily="66" charset="0"/>
            </a:endParaRPr>
          </a:p>
        </p:txBody>
      </p:sp>
      <p:pic>
        <p:nvPicPr>
          <p:cNvPr id="27653" name="Picture 5" descr="C:\Users\Мир Связи\Documents\Файлы Mail.Ru Агента\lomonosov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1000108"/>
            <a:ext cx="3892940" cy="4643470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2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Картинка 115 из 74046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5" y="2214563"/>
            <a:ext cx="4071938" cy="2841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357188" y="214313"/>
            <a:ext cx="1824037" cy="5238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+mn-lt"/>
                <a:cs typeface="+mn-cs"/>
              </a:rPr>
              <a:t>ВОПРОС 4 </a:t>
            </a:r>
            <a:endParaRPr lang="ru-RU" sz="2800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88" y="785813"/>
            <a:ext cx="8072437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Где сегодня размещено знаменитое мозаичное полотно «Полтавская баталия», созданное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Михаилом Васильевичем Ломоносовым?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679950" y="1989138"/>
            <a:ext cx="4464050" cy="21240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rgbClr val="C00000"/>
                </a:solidFill>
                <a:latin typeface="+mn-lt"/>
                <a:cs typeface="+mn-cs"/>
              </a:rPr>
              <a:t>А. </a:t>
            </a:r>
            <a:r>
              <a:rPr lang="ru-RU" sz="22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в Государственном Русском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     музее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rgbClr val="C00000"/>
                </a:solidFill>
                <a:latin typeface="+mn-lt"/>
                <a:cs typeface="+mn-cs"/>
              </a:rPr>
              <a:t>Б. </a:t>
            </a:r>
            <a:r>
              <a:rPr lang="ru-RU" sz="22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в Государственном Эрмитаже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rgbClr val="C00000"/>
                </a:solidFill>
                <a:latin typeface="+mn-lt"/>
                <a:cs typeface="+mn-cs"/>
              </a:rPr>
              <a:t>В. </a:t>
            </a:r>
            <a:r>
              <a:rPr lang="ru-RU" sz="22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в Третьяковской галерее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rgbClr val="C00000"/>
                </a:solidFill>
                <a:latin typeface="+mn-lt"/>
                <a:cs typeface="+mn-cs"/>
              </a:rPr>
              <a:t>Г.  </a:t>
            </a:r>
            <a:r>
              <a:rPr lang="ru-RU" sz="22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в здании  Петербургской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     Академии наук</a:t>
            </a:r>
            <a:endParaRPr lang="ru-RU" sz="2200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5143500"/>
            <a:ext cx="4500563" cy="1477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b="1" i="1" dirty="0">
                <a:latin typeface="+mj-lt"/>
                <a:cs typeface="+mn-cs"/>
              </a:rPr>
              <a:t>Ломоносов демонстрирует императрице Елизавете мозаичные работы</a:t>
            </a:r>
          </a:p>
          <a:p>
            <a:pPr algn="ctr" eaLnBrk="0" hangingPunct="0">
              <a:defRPr/>
            </a:pPr>
            <a:r>
              <a:rPr lang="ru-RU" dirty="0">
                <a:latin typeface="Monotype Corsiva" pitchFamily="66" charset="0"/>
                <a:cs typeface="+mn-cs"/>
              </a:rPr>
              <a:t/>
            </a:r>
            <a:br>
              <a:rPr lang="ru-RU" dirty="0">
                <a:latin typeface="Monotype Corsiva" pitchFamily="66" charset="0"/>
                <a:cs typeface="+mn-cs"/>
              </a:rPr>
            </a:br>
            <a:endParaRPr lang="ru-RU" dirty="0">
              <a:latin typeface="+mn-lt"/>
              <a:cs typeface="+mn-cs"/>
            </a:endParaRPr>
          </a:p>
        </p:txBody>
      </p:sp>
      <p:pic>
        <p:nvPicPr>
          <p:cNvPr id="10" name="Picture 2" descr="Картинка 135 из 74045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725" y="4221163"/>
            <a:ext cx="3441700" cy="2376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14375" y="214313"/>
            <a:ext cx="7715250" cy="2400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«Полтавская баталия» </a:t>
            </a:r>
          </a:p>
          <a:p>
            <a:pPr algn="ctr" eaLnBrk="0" hangingPunct="0">
              <a:defRPr/>
            </a:pPr>
            <a:r>
              <a:rPr lang="ru-RU" sz="2200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Мозаика М. В. Ломоносова с 1925 г украшает парадную лестницу в здании Академии наук на Университетской набережной в Санкт-Петербурге. </a:t>
            </a:r>
          </a:p>
          <a:p>
            <a:pPr algn="ctr" eaLnBrk="0" hangingPunct="0"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 eaLnBrk="0" hangingPunct="0">
              <a:defRPr/>
            </a:pPr>
            <a:r>
              <a:rPr lang="ru-RU" dirty="0">
                <a:latin typeface="Monotype Corsiva" pitchFamily="66" charset="0"/>
                <a:cs typeface="+mn-cs"/>
              </a:rPr>
              <a:t/>
            </a:r>
            <a:br>
              <a:rPr lang="ru-RU" dirty="0">
                <a:latin typeface="Monotype Corsiva" pitchFamily="66" charset="0"/>
                <a:cs typeface="+mn-cs"/>
              </a:rPr>
            </a:br>
            <a:endParaRPr lang="ru-RU" dirty="0">
              <a:latin typeface="+mn-lt"/>
              <a:cs typeface="+mn-cs"/>
            </a:endParaRPr>
          </a:p>
        </p:txBody>
      </p:sp>
      <p:pic>
        <p:nvPicPr>
          <p:cNvPr id="7" name="Picture 3" descr="C:\Users\Мир Связи\Documents\Файлы Mail.Ru Агента\Poltava_SPB_400.jpg"/>
          <p:cNvPicPr>
            <a:picLocks noChangeAspect="1" noChangeArrowheads="1"/>
          </p:cNvPicPr>
          <p:nvPr/>
        </p:nvPicPr>
        <p:blipFill>
          <a:blip r:embed="rId2" cstate="print"/>
          <a:srcRect t="7675" r="2457" b="12511"/>
          <a:stretch>
            <a:fillRect/>
          </a:stretch>
        </p:blipFill>
        <p:spPr bwMode="auto">
          <a:xfrm>
            <a:off x="642938" y="1785938"/>
            <a:ext cx="5761037" cy="4830762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59394" name="Picture 2" descr="http://getmedia.msu.ru/newspaper/newspaper/415051/images/21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75" y="5000625"/>
            <a:ext cx="3624263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КОНКУРС 4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571612"/>
            <a:ext cx="7972452" cy="1114420"/>
          </a:xfrm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ЕГО  ИМЕНЕМ  НАЗВАНЫ…</a:t>
            </a:r>
            <a:endParaRPr lang="ru-RU" sz="4400" b="1" dirty="0">
              <a:ln w="11430"/>
              <a:solidFill>
                <a:srgbClr val="A5002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1266" name="Picture 2" descr="Картинка 249 из 332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b="7951"/>
          <a:stretch>
            <a:fillRect/>
          </a:stretch>
        </p:blipFill>
        <p:spPr bwMode="auto">
          <a:xfrm>
            <a:off x="1835696" y="2492896"/>
            <a:ext cx="5544616" cy="382072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88" y="0"/>
            <a:ext cx="1743075" cy="5238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+mn-lt"/>
                <a:cs typeface="+mn-cs"/>
              </a:rPr>
              <a:t>ВОПРОС 1</a:t>
            </a:r>
            <a:endParaRPr lang="ru-RU" sz="2800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88" y="571500"/>
            <a:ext cx="8358187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+mn-lt"/>
                <a:cs typeface="+mn-cs"/>
              </a:rPr>
              <a:t>Известно, что во многих городах России именем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+mn-lt"/>
                <a:cs typeface="+mn-cs"/>
              </a:rPr>
              <a:t> М.В. Ломоносова названы улицы, университеты, библиотеки, школы, ему установлены памятники.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00438" y="3071813"/>
            <a:ext cx="2786062" cy="144621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rgbClr val="C00000"/>
                </a:solidFill>
                <a:latin typeface="+mn-lt"/>
                <a:cs typeface="+mn-cs"/>
              </a:rPr>
              <a:t>А.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Москва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rgbClr val="C00000"/>
                </a:solidFill>
                <a:latin typeface="+mn-lt"/>
                <a:cs typeface="+mn-cs"/>
              </a:rPr>
              <a:t>Б. 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Архангельск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rgbClr val="C00000"/>
                </a:solidFill>
                <a:latin typeface="+mn-lt"/>
                <a:cs typeface="+mn-cs"/>
              </a:rPr>
              <a:t>В.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Санкт-Петербург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rgbClr val="C00000"/>
                </a:solidFill>
                <a:latin typeface="+mn-lt"/>
                <a:cs typeface="+mn-cs"/>
              </a:rPr>
              <a:t>Г. 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Екатеринбург</a:t>
            </a: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 cstate="print"/>
          <a:srcRect l="26868" b="25000"/>
          <a:stretch>
            <a:fillRect/>
          </a:stretch>
        </p:blipFill>
        <p:spPr bwMode="auto">
          <a:xfrm>
            <a:off x="1692275" y="4724400"/>
            <a:ext cx="3630613" cy="1847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 l="12971" t="7704" r="4286" b="8139"/>
          <a:stretch>
            <a:fillRect/>
          </a:stretch>
        </p:blipFill>
        <p:spPr bwMode="auto">
          <a:xfrm>
            <a:off x="357188" y="3006725"/>
            <a:ext cx="2630487" cy="2006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2" name="Picture 2" descr="http://i4.fastpic.ru/big/2010/0525/63/5c4ec7d8d198dfbbb0911d612f8a7163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 l="8784" t="2702"/>
          <a:stretch>
            <a:fillRect/>
          </a:stretch>
        </p:blipFill>
        <p:spPr bwMode="auto">
          <a:xfrm>
            <a:off x="5857875" y="4143375"/>
            <a:ext cx="3036888" cy="2428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857250" y="1714500"/>
            <a:ext cx="7572375" cy="12001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Назовите город , в котором именем великого ученого названы: улица, площадь, мост, станция метро, сад, аллея, один из ближайших пригородов.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5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429250" y="3286125"/>
            <a:ext cx="3071813" cy="184626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latin typeface="+mn-lt"/>
                <a:cs typeface="+mn-cs"/>
              </a:rPr>
              <a:t>А.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Царское Село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latin typeface="+mn-lt"/>
                <a:cs typeface="+mn-cs"/>
              </a:rPr>
              <a:t>Б.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Ораниенбаум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latin typeface="+mn-lt"/>
                <a:cs typeface="+mn-cs"/>
              </a:rPr>
              <a:t>В.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Петергоф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latin typeface="+mn-lt"/>
                <a:cs typeface="+mn-cs"/>
              </a:rPr>
              <a:t>Г. 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Гатчина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28625" y="5643563"/>
            <a:ext cx="4572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latin typeface="Calibri" pitchFamily="34" charset="0"/>
              </a:rPr>
              <a:t>Дворцово-парковый ансамбль </a:t>
            </a:r>
          </a:p>
          <a:p>
            <a:r>
              <a:rPr lang="ru-RU" b="1" i="1">
                <a:latin typeface="Calibri" pitchFamily="34" charset="0"/>
              </a:rPr>
              <a:t>Ломоносова  - ценнейший уникальный памятник русской культуры и искусства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07963" y="642938"/>
            <a:ext cx="8936037" cy="12001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800000"/>
                </a:solidFill>
                <a:latin typeface="+mn-lt"/>
                <a:cs typeface="+mn-cs"/>
              </a:rPr>
              <a:t>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Город, который с 1948 г. носит имя Ломоносова, расположен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на южном берегу Финского залива, в 44 км от Санкт-Петербурга.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Он основан в 1711 г. Александром Даниловичем Меньшиковым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.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88" y="0"/>
            <a:ext cx="1743075" cy="5238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+mn-lt"/>
                <a:cs typeface="+mn-cs"/>
              </a:rPr>
              <a:t>ВОПРОС 2</a:t>
            </a:r>
            <a:endParaRPr lang="ru-RU" sz="2800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pic>
        <p:nvPicPr>
          <p:cNvPr id="7170" name="Picture 2" descr="http://posmotrimir.ru/images/lomonosov-menishikovskii-dvorets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r="3149" b="20383"/>
          <a:stretch>
            <a:fillRect/>
          </a:stretch>
        </p:blipFill>
        <p:spPr bwMode="auto">
          <a:xfrm>
            <a:off x="285750" y="2571750"/>
            <a:ext cx="4803775" cy="2928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214563" y="1857375"/>
            <a:ext cx="5068887" cy="4619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latin typeface="+mn-lt"/>
                <a:cs typeface="+mn-cs"/>
              </a:rPr>
              <a:t>А как раньше назывался этот город?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429125" y="2643188"/>
            <a:ext cx="4500563" cy="24003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0066"/>
                </a:solidFill>
                <a:latin typeface="+mn-lt"/>
                <a:cs typeface="+mn-cs"/>
              </a:rPr>
              <a:t>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Переименован  в честь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М. В. Ломоносова , т.к. недалеко находилась фабрика  по производству цветного стекла и смальты, основанная ученым в 1753 г.      (</a:t>
            </a:r>
            <a:r>
              <a:rPr lang="ru-RU" sz="2200" b="1" dirty="0" err="1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Усть-Рудица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00375" y="500063"/>
            <a:ext cx="5715000" cy="273843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sz="2200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Название города в переводе с немецкого   означало "апельсиновое дерево».  Это название  связано с тем, что в дворцовых оранжереях Ораниенбаума выращивались самые разнообразные экзотические растения, включая апельсиновые деревья.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>
                <a:latin typeface="+mn-lt"/>
                <a:cs typeface="+mn-cs"/>
              </a:rPr>
              <a:t/>
            </a:r>
            <a:br>
              <a:rPr lang="ru-RU" dirty="0">
                <a:latin typeface="+mn-lt"/>
                <a:cs typeface="+mn-cs"/>
              </a:rPr>
            </a:br>
            <a:endParaRPr lang="ru-RU" dirty="0">
              <a:latin typeface="+mn-lt"/>
              <a:cs typeface="+mn-cs"/>
            </a:endParaRPr>
          </a:p>
        </p:txBody>
      </p:sp>
      <p:pic>
        <p:nvPicPr>
          <p:cNvPr id="58370" name="Picture 2" descr="http://webprogulki.com/illustr/or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785813"/>
            <a:ext cx="2628900" cy="1860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357188" y="0"/>
            <a:ext cx="8032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C00000"/>
                </a:solidFill>
                <a:latin typeface="Calibri" pitchFamily="34" charset="0"/>
              </a:rPr>
              <a:t> Ораниенбаум – прежнее название г. Ломоносова</a:t>
            </a:r>
            <a:endParaRPr lang="ru-RU" sz="280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29125" y="4857750"/>
            <a:ext cx="4376738" cy="166211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latin typeface="+mn-lt"/>
                <a:cs typeface="+mn-cs"/>
              </a:rPr>
              <a:t>ЛОМОНОСОВ - ГОРОД ВОИНСКОЙ СЛАВЫ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cs typeface="+mn-cs"/>
              </a:rPr>
              <a:t>Почетное звание  присвоено городу    3 ноября 2011 г  Указом президента Российской Федерации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 </a:t>
            </a:r>
          </a:p>
        </p:txBody>
      </p:sp>
      <p:pic>
        <p:nvPicPr>
          <p:cNvPr id="1026" name="Picture 2" descr="C:\Documents and Settings\Елена Шаркова\Мои документы\Мои ФОТО\Конец света в Ораниенбауме\контакт\DSC07282.JPG"/>
          <p:cNvPicPr>
            <a:picLocks noChangeAspect="1" noChangeArrowheads="1"/>
          </p:cNvPicPr>
          <p:nvPr/>
        </p:nvPicPr>
        <p:blipFill>
          <a:blip r:embed="rId3" cstate="print"/>
          <a:srcRect l="10135"/>
          <a:stretch>
            <a:fillRect/>
          </a:stretch>
        </p:blipFill>
        <p:spPr bwMode="auto">
          <a:xfrm>
            <a:off x="250825" y="3068638"/>
            <a:ext cx="3965575" cy="3309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2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7188" y="214313"/>
            <a:ext cx="1743075" cy="5238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+mn-lt"/>
                <a:cs typeface="+mn-cs"/>
              </a:rPr>
              <a:t>ВОПРОС 3</a:t>
            </a:r>
            <a:endParaRPr lang="ru-RU" sz="2800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813" y="714375"/>
            <a:ext cx="5359400" cy="9540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Перед вами – мост Ломоносова.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Через какую реку он перекинут?</a:t>
            </a:r>
            <a:endParaRPr lang="ru-RU" sz="2800" dirty="0">
              <a:solidFill>
                <a:schemeClr val="accent1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00750" y="2071688"/>
            <a:ext cx="2076450" cy="1816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+mn-lt"/>
                <a:cs typeface="+mn-cs"/>
              </a:rPr>
              <a:t>А.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Мойка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+mn-lt"/>
                <a:cs typeface="+mn-cs"/>
              </a:rPr>
              <a:t>Б. </a:t>
            </a:r>
            <a:r>
              <a:rPr lang="ru-RU" sz="2800" b="1" dirty="0" err="1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Карповка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+mn-lt"/>
                <a:cs typeface="+mn-cs"/>
              </a:rPr>
              <a:t>В.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Фонтанка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+mn-lt"/>
                <a:cs typeface="+mn-cs"/>
              </a:rPr>
              <a:t>Г.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Нева</a:t>
            </a:r>
            <a:endParaRPr lang="ru-RU" sz="2800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6146" name="Picture 2" descr="http://bestbridge.net/data/upimages/sankt_petersburg_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88" y="1714500"/>
            <a:ext cx="4429125" cy="29448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571500" y="4786313"/>
            <a:ext cx="8072438" cy="18161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latin typeface="+mn-lt"/>
                <a:cs typeface="+mn-cs"/>
              </a:rPr>
              <a:t>Мост Ломоносова перекинут через Фонтанку.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rgbClr val="002060"/>
                </a:solidFill>
                <a:latin typeface="+mn-lt"/>
                <a:cs typeface="+mn-cs"/>
              </a:rPr>
              <a:t>Построен в 1785—1787 годах.  Первоначально   именовался Екатерининским , позже привилось другое название — Чернышев мост.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rgbClr val="002060"/>
                </a:solidFill>
                <a:latin typeface="+mn-lt"/>
                <a:cs typeface="+mn-cs"/>
              </a:rPr>
              <a:t>Переименован в честь М.В. Ломоносова в 1948 г.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7188" y="214313"/>
            <a:ext cx="1743075" cy="5238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+mn-lt"/>
                <a:cs typeface="+mn-cs"/>
              </a:rPr>
              <a:t>ВОПРОС 4</a:t>
            </a:r>
            <a:endParaRPr lang="ru-RU" sz="2800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592388" y="260350"/>
            <a:ext cx="6551612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2060"/>
                </a:solidFill>
                <a:latin typeface="Calibri" pitchFamily="34" charset="0"/>
              </a:rPr>
              <a:t>На этом горельефе изображен</a:t>
            </a:r>
          </a:p>
          <a:p>
            <a:pPr algn="ctr"/>
            <a:r>
              <a:rPr lang="ru-RU" sz="2800" b="1">
                <a:solidFill>
                  <a:srgbClr val="002060"/>
                </a:solidFill>
                <a:latin typeface="Calibri" pitchFamily="34" charset="0"/>
              </a:rPr>
              <a:t> М.В. Ломоносов</a:t>
            </a:r>
          </a:p>
          <a:p>
            <a:pPr algn="ctr"/>
            <a:r>
              <a:rPr lang="ru-RU" sz="2800" b="1">
                <a:solidFill>
                  <a:srgbClr val="002060"/>
                </a:solidFill>
                <a:latin typeface="Calibri" pitchFamily="34" charset="0"/>
              </a:rPr>
              <a:t>А где находится горельеф?</a:t>
            </a:r>
            <a:endParaRPr lang="ru-RU" sz="280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37892" name="i-main-pic" descr="Картинка 115 из 1300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l="38086" t="14149" r="32170" b="20834"/>
          <a:stretch>
            <a:fillRect/>
          </a:stretch>
        </p:blipFill>
        <p:spPr bwMode="auto">
          <a:xfrm>
            <a:off x="395288" y="1196975"/>
            <a:ext cx="2836862" cy="4017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4214813" y="1714500"/>
            <a:ext cx="4113212" cy="347821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latin typeface="+mn-lt"/>
                <a:cs typeface="+mn-cs"/>
              </a:rPr>
              <a:t>А.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в здании Академии наук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     (Университетская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наб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.)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latin typeface="+mn-lt"/>
                <a:cs typeface="+mn-cs"/>
              </a:rPr>
              <a:t>Б.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в здании Императорского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    фарфорового завода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latin typeface="+mn-lt"/>
                <a:cs typeface="+mn-cs"/>
              </a:rPr>
              <a:t>В.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в подземном зале станции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    м. «Ломоносовская»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latin typeface="+mn-lt"/>
                <a:cs typeface="+mn-cs"/>
              </a:rPr>
              <a:t>Г.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на стене дома, где жил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    М.В. Ломоносов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850" y="5445125"/>
            <a:ext cx="85725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Бронзовым горельефом 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(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художник В. М. Городецкий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)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украшена    торцевая стена подземного зала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ст.м. «Ломоносовская»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(станция открыта 21 декабря 1970 г)</a:t>
            </a:r>
            <a:endParaRPr lang="ru-RU" sz="2400" b="1" dirty="0">
              <a:solidFill>
                <a:srgbClr val="C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50" y="0"/>
            <a:ext cx="1743075" cy="5238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+mn-lt"/>
                <a:cs typeface="+mn-cs"/>
              </a:rPr>
              <a:t>ВОПРОС 5</a:t>
            </a:r>
            <a:endParaRPr lang="ru-RU" sz="2800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625" y="642938"/>
            <a:ext cx="8215313" cy="17843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Перед вами фотография небольшого участка территории в Невском р-не, ограниченного ул. Матюшенко, Полярников, Бабушкина.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rgbClr val="C00000"/>
                </a:solidFill>
                <a:latin typeface="+mn-lt"/>
                <a:cs typeface="+mn-cs"/>
              </a:rPr>
              <a:t>Назовите все расположенные здесь объекты, СЕГОДНЯ носящие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rgbClr val="C00000"/>
                </a:solidFill>
                <a:latin typeface="+mn-lt"/>
                <a:cs typeface="+mn-cs"/>
              </a:rPr>
              <a:t>имя  М.В. Ломоносова</a:t>
            </a:r>
            <a:endParaRPr lang="ru-RU" sz="2200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pic>
        <p:nvPicPr>
          <p:cNvPr id="38916" name="Picture 5" descr="C:\Users\ПК\Desktop\ломоносовский сад.jpg"/>
          <p:cNvPicPr>
            <a:picLocks noChangeAspect="1" noChangeArrowheads="1"/>
          </p:cNvPicPr>
          <p:nvPr/>
        </p:nvPicPr>
        <p:blipFill>
          <a:blip r:embed="rId2" cstate="print"/>
          <a:srcRect t="20840"/>
          <a:stretch>
            <a:fillRect/>
          </a:stretch>
        </p:blipFill>
        <p:spPr bwMode="auto">
          <a:xfrm>
            <a:off x="395288" y="2636838"/>
            <a:ext cx="8347075" cy="3973512"/>
          </a:xfrm>
          <a:prstGeom prst="rect">
            <a:avLst/>
          </a:prstGeom>
          <a:noFill/>
          <a:ln w="9525">
            <a:solidFill>
              <a:srgbClr val="A5002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88" y="214313"/>
            <a:ext cx="2203450" cy="5238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+mn-lt"/>
                <a:cs typeface="+mn-cs"/>
              </a:rPr>
              <a:t>ПРОВЕРЯЕМ:</a:t>
            </a:r>
            <a:endParaRPr lang="ru-RU" sz="2800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85750" y="785813"/>
            <a:ext cx="4992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514350" indent="-514350"/>
            <a:r>
              <a:rPr lang="ru-RU" sz="2400" b="1">
                <a:solidFill>
                  <a:srgbClr val="C00000"/>
                </a:solidFill>
                <a:latin typeface="Calibri" pitchFamily="34" charset="0"/>
              </a:rPr>
              <a:t>1. Станция метро «Ломоносовская»</a:t>
            </a:r>
          </a:p>
        </p:txBody>
      </p:sp>
      <p:pic>
        <p:nvPicPr>
          <p:cNvPr id="6" name="i-main-pic" descr="Картинка 28 из 13000">
            <a:hlinkClick r:id="rId2"/>
          </p:cNvPr>
          <p:cNvPicPr>
            <a:picLocks/>
          </p:cNvPicPr>
          <p:nvPr/>
        </p:nvPicPr>
        <p:blipFill>
          <a:blip r:embed="rId3" cstate="print"/>
          <a:srcRect t="17845" r="2519"/>
          <a:stretch>
            <a:fillRect/>
          </a:stretch>
        </p:blipFill>
        <p:spPr bwMode="auto">
          <a:xfrm>
            <a:off x="5940425" y="333375"/>
            <a:ext cx="2846388" cy="173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85750" y="1285875"/>
            <a:ext cx="3165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514350" indent="-514350"/>
            <a:r>
              <a:rPr lang="ru-RU" sz="2400" b="1">
                <a:solidFill>
                  <a:srgbClr val="C00000"/>
                </a:solidFill>
                <a:latin typeface="Calibri" pitchFamily="34" charset="0"/>
              </a:rPr>
              <a:t>2. Ломоносовский сад</a:t>
            </a:r>
          </a:p>
        </p:txBody>
      </p:sp>
      <p:pic>
        <p:nvPicPr>
          <p:cNvPr id="10" name="i-main-pic" descr="Картинка 44 из 13000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9250" y="1773238"/>
            <a:ext cx="3071813" cy="2286000"/>
          </a:xfrm>
          <a:prstGeom prst="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3708400" y="4149725"/>
            <a:ext cx="839788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 2009 г</a:t>
            </a:r>
            <a:endParaRPr lang="ru-RU" b="1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187450" y="5805488"/>
            <a:ext cx="7873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2021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г</a:t>
            </a:r>
            <a:endParaRPr lang="ru-RU" b="1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076825" y="2214563"/>
            <a:ext cx="4067175" cy="1570037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latin typeface="+mn-lt"/>
                <a:cs typeface="+mn-cs"/>
              </a:rPr>
              <a:t>3. Ломоносовская аллея</a:t>
            </a:r>
          </a:p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заложена 22 октября 2011г</a:t>
            </a:r>
          </a:p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в честь 300-летия великого ученого</a:t>
            </a:r>
          </a:p>
        </p:txBody>
      </p:sp>
      <p:pic>
        <p:nvPicPr>
          <p:cNvPr id="19" name="Рисунок 18" descr="http://www.mr7.ru/netcat_files/586/689/46453_IMG_999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725" y="3860800"/>
            <a:ext cx="3444875" cy="2446338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40974" name="Picture 14" descr="Картинки по запросу ломоносовский сад"/>
          <p:cNvPicPr>
            <a:picLocks noChangeAspect="1" noChangeArrowheads="1"/>
          </p:cNvPicPr>
          <p:nvPr/>
        </p:nvPicPr>
        <p:blipFill>
          <a:blip r:embed="rId7" cstate="print"/>
          <a:srcRect l="5267" t="16386" r="6943" b="4016"/>
          <a:stretch>
            <a:fillRect/>
          </a:stretch>
        </p:blipFill>
        <p:spPr bwMode="auto">
          <a:xfrm>
            <a:off x="250825" y="3429000"/>
            <a:ext cx="3389313" cy="2303463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utoUpdateAnimBg="0"/>
      <p:bldP spid="5" grpId="0" autoUpdateAnimBg="0"/>
      <p:bldP spid="8" grpId="0" autoUpdateAnimBg="0"/>
      <p:bldP spid="12" grpId="0" autoUpdateAnimBg="0"/>
      <p:bldP spid="13" grpId="0" autoUpdateAnimBg="0"/>
      <p:bldP spid="14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714356"/>
            <a:ext cx="6472254" cy="1143000"/>
          </a:xfrm>
        </p:spPr>
        <p:txBody>
          <a:bodyPr rtlCol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А.С. Пушкин о Ломоносове</a:t>
            </a:r>
            <a:endParaRPr lang="ru-RU" sz="40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2243138"/>
            <a:ext cx="6086475" cy="4614862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   …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Ломоносов объял все отрасли просвещения. Жажда науки была сильнейшею страстью сей души, исполненной страстей. Историк, ритор, механик, химик, художник и стихотворец, он все испытал и  во все проник…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   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Он создал первый университет, он, лучше сказать, сам был нашим первым университетом …</a:t>
            </a:r>
            <a:endParaRPr lang="ru-RU" b="1" i="1" dirty="0" smtClean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214313"/>
            <a:ext cx="1947863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429000" y="285750"/>
            <a:ext cx="2852738" cy="4000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>
                <a:solidFill>
                  <a:srgbClr val="254061"/>
                </a:solidFill>
                <a:latin typeface="Monotype Corsiva" pitchFamily="66" charset="0"/>
              </a:rPr>
              <a:t>ВЕЛИКИЕ О ВЕЛИКОМ:</a:t>
            </a:r>
            <a:endParaRPr lang="ru-RU" sz="2000">
              <a:solidFill>
                <a:srgbClr val="254061"/>
              </a:solidFill>
              <a:latin typeface="Calibri" pitchFamily="34" charset="0"/>
            </a:endParaRPr>
          </a:p>
        </p:txBody>
      </p:sp>
      <p:pic>
        <p:nvPicPr>
          <p:cNvPr id="7" name="Picture 2" descr="7kl1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688" y="2997200"/>
            <a:ext cx="2319337" cy="3441700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4313" y="214313"/>
            <a:ext cx="4857750" cy="28003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22 октября 2011г в открытии  Ломоносовского сада и посадке  кленов, которые образовали «Ломоносовскую аллею», </a:t>
            </a: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принимал </a:t>
            </a:r>
            <a:r>
              <a:rPr lang="ru-RU" sz="22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участие губернатор Санкт-Петербурга Георгий Полтавченко. Количество   кленов (19</a:t>
            </a:r>
            <a:r>
              <a:rPr lang="ru-RU" sz="2200" b="1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) </a:t>
            </a:r>
            <a:r>
              <a:rPr lang="ru-RU" sz="2200" b="1" smtClean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соответствовало </a:t>
            </a:r>
            <a:r>
              <a:rPr lang="ru-RU" sz="22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дате рождения ученого </a:t>
            </a:r>
            <a:r>
              <a:rPr lang="ru-RU" sz="2200" b="1" dirty="0">
                <a:solidFill>
                  <a:srgbClr val="002060"/>
                </a:solidFill>
                <a:latin typeface="+mn-lt"/>
                <a:cs typeface="+mn-cs"/>
              </a:rPr>
              <a:t>(19 ноября 1711г).</a:t>
            </a:r>
          </a:p>
        </p:txBody>
      </p:sp>
      <p:pic>
        <p:nvPicPr>
          <p:cNvPr id="40963" name="i-main-pic" descr="Картинка 124 из 123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t="2856" r="6972"/>
          <a:stretch>
            <a:fillRect/>
          </a:stretch>
        </p:blipFill>
        <p:spPr bwMode="auto">
          <a:xfrm>
            <a:off x="5286375" y="428625"/>
            <a:ext cx="3286125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i-main-pic" descr="Картинка 23 из 694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9250" y="3286125"/>
            <a:ext cx="2928938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Рисунок 9" descr="http://www.mr7.ru/netcat_files/586/689/46453_IMG_983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813" y="3429000"/>
            <a:ext cx="3571875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643063" y="6286500"/>
            <a:ext cx="6178550" cy="36988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(+1)  </a:t>
            </a:r>
            <a:r>
              <a:rPr lang="ru-RU" b="1" dirty="0">
                <a:solidFill>
                  <a:srgbClr val="C00000"/>
                </a:solidFill>
                <a:latin typeface="+mn-lt"/>
                <a:cs typeface="+mn-cs"/>
              </a:rPr>
              <a:t>Кто изображен на фотографии рядом с губернатором?</a:t>
            </a:r>
            <a:endParaRPr lang="ru-RU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pic>
        <p:nvPicPr>
          <p:cNvPr id="7" name="Picture 9" descr="Картинка 8 из 17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867400" y="3284538"/>
            <a:ext cx="2160588" cy="2805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500570"/>
            <a:ext cx="8215402" cy="1071570"/>
          </a:xfrm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УЧАСТИЕ!</a:t>
            </a:r>
            <a:endParaRPr lang="ru-RU" b="1" dirty="0">
              <a:ln w="11430"/>
              <a:solidFill>
                <a:srgbClr val="A5002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000364" y="1714488"/>
            <a:ext cx="585791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2400" b="1" dirty="0">
                <a:ln w="10541" cmpd="sng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Везде  исследуйте  всечасно,</a:t>
            </a:r>
          </a:p>
          <a:p>
            <a:pPr>
              <a:defRPr/>
            </a:pPr>
            <a:r>
              <a:rPr lang="ru-RU" sz="2400" b="1" dirty="0">
                <a:ln w="10541" cmpd="sng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Что есть  велико  и  прекрасно…</a:t>
            </a:r>
          </a:p>
          <a:p>
            <a:pPr algn="r">
              <a:defRPr/>
            </a:pP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Monotype Corsiva" pitchFamily="66" charset="0"/>
              <a:cs typeface="Times New Roman" pitchFamily="18" charset="0"/>
            </a:endParaRPr>
          </a:p>
          <a:p>
            <a:pPr algn="r">
              <a:defRPr/>
            </a:pPr>
            <a:r>
              <a:rPr lang="ru-RU" sz="2400" b="1" cap="all" dirty="0">
                <a:ln w="9000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Monotype Corsiva" pitchFamily="66" charset="0"/>
                <a:cs typeface="Times New Roman" pitchFamily="18" charset="0"/>
              </a:rPr>
              <a:t>Михайло Ломоносов</a:t>
            </a:r>
            <a:endParaRPr lang="ru-RU" sz="2400" b="1" cap="all" dirty="0">
              <a:ln w="9000" cmpd="sng">
                <a:solidFill>
                  <a:schemeClr val="accent2">
                    <a:lumMod val="7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Monotype Corsiva" pitchFamily="66" charset="0"/>
              <a:cs typeface="+mn-cs"/>
            </a:endParaRPr>
          </a:p>
        </p:txBody>
      </p:sp>
      <p:pic>
        <p:nvPicPr>
          <p:cNvPr id="10" name="Picture 5" descr="1"/>
          <p:cNvPicPr>
            <a:picLocks noChangeAspect="1" noChangeArrowheads="1"/>
          </p:cNvPicPr>
          <p:nvPr/>
        </p:nvPicPr>
        <p:blipFill>
          <a:blip r:embed="rId2" cstate="print"/>
          <a:srcRect r="2173" b="6139"/>
          <a:stretch>
            <a:fillRect/>
          </a:stretch>
        </p:blipFill>
        <p:spPr bwMode="auto">
          <a:xfrm>
            <a:off x="428625" y="1000125"/>
            <a:ext cx="2286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3428992" y="928670"/>
            <a:ext cx="32718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СЛОВА - НАПУТСТВИЕ:</a:t>
            </a: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88" y="285750"/>
            <a:ext cx="2455862" cy="4000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ВМЕСТО ЭПИЛОГА</a:t>
            </a:r>
            <a:endParaRPr lang="ru-RU" sz="200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4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to="1.3" calcmode="lin" valueType="num">
                                      <p:cBhvr override="childStyle"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049" grpId="0"/>
      <p:bldP spid="1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1143000"/>
          </a:xfr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Адреса </a:t>
            </a:r>
            <a:r>
              <a:rPr lang="ru-RU" sz="3200" b="1" dirty="0" err="1" smtClean="0">
                <a:solidFill>
                  <a:schemeClr val="accent2">
                    <a:lumMod val="75000"/>
                  </a:schemeClr>
                </a:solidFill>
              </a:rPr>
              <a:t>ИНТЕРНЕТ-сайтов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, материалы которых использованы при подготовке презентации :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8" y="2357438"/>
            <a:ext cx="8229600" cy="325755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  <a:hlinkClick r:id="rId2"/>
              </a:rPr>
              <a:t>http://www.lomonosov300.ru</a:t>
            </a:r>
            <a:endParaRPr lang="ru-RU" sz="2400" dirty="0" smtClean="0">
              <a:solidFill>
                <a:schemeClr val="accent4">
                  <a:lumMod val="50000"/>
                </a:schemeClr>
              </a:solidFill>
              <a:hlinkClick r:id="rId2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  <a:hlinkClick r:id="rId2"/>
              </a:rPr>
              <a:t>http://webprogulki.com/illustr/or2.jpg</a:t>
            </a:r>
            <a:endParaRPr lang="ru-RU" sz="2400" dirty="0" smtClean="0">
              <a:solidFill>
                <a:schemeClr val="accent4">
                  <a:lumMod val="50000"/>
                </a:schemeClr>
              </a:solidFill>
              <a:hlinkClick r:id="rId3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dirty="0" smtClean="0">
                <a:hlinkClick r:id="rId3"/>
              </a:rPr>
              <a:t>http://images.yandex.ru</a:t>
            </a:r>
            <a:endParaRPr lang="ru-RU" sz="24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dirty="0" smtClean="0">
                <a:hlinkClick r:id="rId4"/>
              </a:rPr>
              <a:t>http://www.spbin.ru/encyclopedia/suburbs/lomonosov.htm</a:t>
            </a:r>
            <a:endParaRPr lang="ru-RU" sz="24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dirty="0" smtClean="0">
                <a:hlinkClick r:id="rId5"/>
              </a:rPr>
              <a:t>http://go.mail.ru/</a:t>
            </a:r>
            <a:endParaRPr lang="ru-RU" sz="24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dirty="0" smtClean="0">
                <a:hlinkClick r:id="rId6"/>
              </a:rPr>
              <a:t>http://www.most-spb.ru/lomonosova</a:t>
            </a:r>
            <a:r>
              <a:rPr lang="ru-RU" sz="2400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dirty="0" smtClean="0">
                <a:hlinkClick r:id="rId7"/>
              </a:rPr>
              <a:t>http://ru.wikipedia.org</a:t>
            </a:r>
            <a:r>
              <a:rPr lang="ru-RU" sz="2400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hoto_56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357188"/>
            <a:ext cx="3970337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1142976" y="5072074"/>
            <a:ext cx="7000924" cy="80519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НАЧИНАЕМ ИГРУ!</a:t>
            </a:r>
            <a:endParaRPr lang="ru-RU" sz="4000" b="1" i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b="1" i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4572000" y="428625"/>
            <a:ext cx="4214813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tabLst>
                <a:tab pos="457200" algn="l"/>
              </a:tabLst>
              <a:defRPr/>
            </a:pPr>
            <a:r>
              <a:rPr lang="ru-RU" sz="2800" b="1">
                <a:solidFill>
                  <a:srgbClr val="25406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ea typeface="Times New Roman" pitchFamily="18" charset="0"/>
                <a:cs typeface="Tahoma" pitchFamily="34" charset="0"/>
              </a:rPr>
              <a:t>«Честь</a:t>
            </a:r>
            <a:r>
              <a:rPr lang="ru-RU" sz="2400" b="1">
                <a:solidFill>
                  <a:srgbClr val="25406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lang="ru-RU" sz="2800" b="1">
                <a:solidFill>
                  <a:srgbClr val="25406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ea typeface="Times New Roman" pitchFamily="18" charset="0"/>
                <a:cs typeface="Tahoma" pitchFamily="34" charset="0"/>
              </a:rPr>
              <a:t>российского народа </a:t>
            </a:r>
          </a:p>
          <a:p>
            <a:pPr algn="ctr">
              <a:tabLst>
                <a:tab pos="457200" algn="l"/>
              </a:tabLst>
              <a:defRPr/>
            </a:pPr>
            <a:r>
              <a:rPr lang="ru-RU" sz="2800" b="1">
                <a:solidFill>
                  <a:srgbClr val="25406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ea typeface="Times New Roman" pitchFamily="18" charset="0"/>
                <a:cs typeface="Tahoma" pitchFamily="34" charset="0"/>
              </a:rPr>
              <a:t>требует, чтоб показать способность и остроту его </a:t>
            </a:r>
          </a:p>
          <a:p>
            <a:pPr algn="ctr">
              <a:tabLst>
                <a:tab pos="457200" algn="l"/>
              </a:tabLst>
              <a:defRPr/>
            </a:pPr>
            <a:r>
              <a:rPr lang="ru-RU" sz="2800" b="1">
                <a:solidFill>
                  <a:srgbClr val="25406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ea typeface="Times New Roman" pitchFamily="18" charset="0"/>
                <a:cs typeface="Tahoma" pitchFamily="34" charset="0"/>
              </a:rPr>
              <a:t>в науках...»</a:t>
            </a:r>
          </a:p>
          <a:p>
            <a:pPr algn="ctr">
              <a:tabLst>
                <a:tab pos="457200" algn="l"/>
              </a:tabLst>
              <a:defRPr/>
            </a:pPr>
            <a:endParaRPr lang="ru-RU" sz="2800" b="1">
              <a:solidFill>
                <a:srgbClr val="25406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onotype Corsiva" pitchFamily="66" charset="0"/>
              <a:ea typeface="Times New Roman" pitchFamily="18" charset="0"/>
              <a:cs typeface="Tahoma" pitchFamily="34" charset="0"/>
            </a:endParaRPr>
          </a:p>
          <a:p>
            <a:pPr algn="r">
              <a:tabLst>
                <a:tab pos="457200" algn="l"/>
              </a:tabLst>
              <a:defRPr/>
            </a:pPr>
            <a:r>
              <a:rPr lang="ru-RU" sz="2800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ea typeface="Times New Roman" pitchFamily="18" charset="0"/>
                <a:cs typeface="Tahoma" pitchFamily="34" charset="0"/>
              </a:rPr>
              <a:t>Михайло  Ломоносов</a:t>
            </a:r>
            <a:endParaRPr lang="ru-RU" b="1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Times New Roman" pitchFamily="18" charset="0"/>
              <a:cs typeface="Tahoma" pitchFamily="34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7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14290"/>
            <a:ext cx="5757874" cy="1143000"/>
          </a:xfrm>
        </p:spPr>
        <p:txBody>
          <a:bodyPr rtlCol="0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КОНКУРС 1 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196752"/>
            <a:ext cx="7429552" cy="1643074"/>
          </a:xfrm>
        </p:spPr>
        <p:txBody>
          <a:bodyPr rtlCol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ПО  СТРАНИЦАМ  СЛАВНОЙ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b="1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БИОГРАФИИ</a:t>
            </a:r>
            <a:endParaRPr lang="ru-RU" sz="4400" b="1" dirty="0">
              <a:ln w="11430"/>
              <a:solidFill>
                <a:srgbClr val="A5002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" name="Picture 2" descr="Картинка 29 из 7404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l="7036" t="15038" r="4315" b="4134"/>
          <a:stretch>
            <a:fillRect/>
          </a:stretch>
        </p:blipFill>
        <p:spPr bwMode="auto">
          <a:xfrm>
            <a:off x="1835696" y="2852936"/>
            <a:ext cx="5452070" cy="37207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625" y="285750"/>
            <a:ext cx="1906588" cy="5238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+mn-lt"/>
                <a:cs typeface="+mn-cs"/>
              </a:rPr>
              <a:t>ВОПРОС 1  </a:t>
            </a:r>
            <a:endParaRPr lang="ru-RU" sz="2800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88" y="1143000"/>
            <a:ext cx="4891087" cy="1384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В каком  из перечисленных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учебных заведений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 </a:t>
            </a:r>
            <a:r>
              <a:rPr lang="ru-RU" sz="2800" b="1" i="1" dirty="0">
                <a:solidFill>
                  <a:srgbClr val="C00000"/>
                </a:solidFill>
                <a:latin typeface="+mn-lt"/>
                <a:cs typeface="+mn-cs"/>
              </a:rPr>
              <a:t>не</a:t>
            </a:r>
            <a:r>
              <a:rPr lang="ru-RU" sz="2800" b="1" i="1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 учился   М.В. Ломоносов?  </a:t>
            </a:r>
            <a:endParaRPr lang="ru-RU" sz="2800" i="1" dirty="0">
              <a:solidFill>
                <a:schemeClr val="tx2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850" y="3071813"/>
            <a:ext cx="8575675" cy="37861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+mn-lt"/>
                <a:cs typeface="+mn-cs"/>
              </a:rPr>
              <a:t>А. </a:t>
            </a:r>
            <a:r>
              <a:rPr lang="ru-RU" sz="2800" b="1" dirty="0">
                <a:latin typeface="+mn-lt"/>
                <a:cs typeface="+mn-cs"/>
              </a:rPr>
              <a:t>В Славяно-греко-латинской академии в Москве.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Учился с января 1731г по декабрь  1735г (в числе 12 лучших учеников отправлен в Петербург)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+mn-lt"/>
                <a:cs typeface="+mn-cs"/>
              </a:rPr>
              <a:t>Б.</a:t>
            </a:r>
            <a:r>
              <a:rPr lang="ru-RU" sz="2800" b="1" dirty="0">
                <a:latin typeface="+mn-lt"/>
                <a:cs typeface="+mn-cs"/>
              </a:rPr>
              <a:t> В университете при Петербургской Академии наук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Учился с января по сентябрь 1736 г (вместе с Д.И. Виноградовым и             Г.У.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Райзером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  направлен в Германию для обучения химии и горному делу)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+mn-lt"/>
                <a:cs typeface="+mn-cs"/>
              </a:rPr>
              <a:t>В. </a:t>
            </a:r>
            <a:r>
              <a:rPr lang="ru-RU" sz="2800" b="1" dirty="0">
                <a:latin typeface="+mn-lt"/>
                <a:cs typeface="+mn-cs"/>
              </a:rPr>
              <a:t>В </a:t>
            </a:r>
            <a:r>
              <a:rPr lang="ru-RU" sz="2800" b="1" dirty="0" err="1">
                <a:latin typeface="+mn-lt"/>
                <a:cs typeface="+mn-cs"/>
              </a:rPr>
              <a:t>Марбургском</a:t>
            </a:r>
            <a:r>
              <a:rPr lang="ru-RU" sz="2800" b="1" dirty="0">
                <a:latin typeface="+mn-lt"/>
                <a:cs typeface="+mn-cs"/>
              </a:rPr>
              <a:t> университете (Германия)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Учился с ноября 1736 г по  май 1741 г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+mn-lt"/>
                <a:cs typeface="+mn-cs"/>
              </a:rPr>
              <a:t>Г.  </a:t>
            </a:r>
            <a:r>
              <a:rPr lang="ru-RU" sz="2800" b="1" dirty="0">
                <a:latin typeface="+mn-lt"/>
                <a:cs typeface="+mn-cs"/>
              </a:rPr>
              <a:t>В Московском университете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pic>
        <p:nvPicPr>
          <p:cNvPr id="17410" name="Picture 2" descr="Картинка 233 из 7409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588" y="260350"/>
            <a:ext cx="1898650" cy="28543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8" y="1000125"/>
            <a:ext cx="5643562" cy="3857625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100" dirty="0" smtClean="0"/>
              <a:t>М.В. Ломоносов был инициатором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100" b="1" dirty="0" smtClean="0">
                <a:solidFill>
                  <a:schemeClr val="accent2">
                    <a:lumMod val="75000"/>
                  </a:schemeClr>
                </a:solidFill>
              </a:rPr>
              <a:t>создания </a:t>
            </a:r>
            <a:r>
              <a:rPr lang="ru-RU" sz="2100" dirty="0" smtClean="0"/>
              <a:t> университета, в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100" dirty="0" smtClean="0"/>
              <a:t>котором могли бы обучаться  все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100" dirty="0" smtClean="0"/>
              <a:t>желающие независимо от сословий.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100" dirty="0" smtClean="0"/>
              <a:t>Указ об учреждении  в Москве университета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100" dirty="0" smtClean="0"/>
              <a:t>и  2-х гимназий при нем  (для дворян и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100" dirty="0" smtClean="0"/>
              <a:t>разночинцев) был подписан императрицей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100" dirty="0" smtClean="0"/>
              <a:t>Елизаветой Петровной 25 января 1755г, 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100" dirty="0" smtClean="0"/>
              <a:t>торжественное открытие Университета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100" dirty="0" smtClean="0"/>
              <a:t>состоялось 26 апреля 1755г.</a:t>
            </a:r>
            <a:endParaRPr lang="ru-RU" sz="21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47663" y="285750"/>
            <a:ext cx="8796337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М.В. Ломоносов не учился в Московском университете</a:t>
            </a:r>
            <a:endParaRPr lang="ru-RU" sz="2800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63" y="4581525"/>
            <a:ext cx="8643937" cy="13223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+mj-lt"/>
                <a:cs typeface="+mn-cs"/>
              </a:rPr>
              <a:t>Стараниями Ломоносова языком обучения в Московском университете и гимназиях стал русский язык  (а не   латинский и немецкий, как  в Петербурге).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  С 1940 г университет носит имя М.В. Ломоносова.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Сам же М.В. Ломоносов никогда не преподавал в  Московском университете. 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+mj-lt"/>
              <a:cs typeface="+mn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 l="32198" t="1656" r="18208"/>
          <a:stretch>
            <a:fillRect/>
          </a:stretch>
        </p:blipFill>
        <p:spPr bwMode="auto">
          <a:xfrm>
            <a:off x="6300788" y="765175"/>
            <a:ext cx="2595562" cy="343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994400" y="4292600"/>
            <a:ext cx="3149600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Здание МГУ им. Ломоносова</a:t>
            </a:r>
            <a:endParaRPr lang="ru-RU" i="1" dirty="0">
              <a:solidFill>
                <a:schemeClr val="accent1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76375" y="6021388"/>
            <a:ext cx="4991100" cy="43021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rgbClr val="C00000"/>
                </a:solidFill>
                <a:latin typeface="+mn-lt"/>
                <a:cs typeface="+mn-cs"/>
              </a:rPr>
              <a:t>(+1) Что отмечают  в России 25 января?</a:t>
            </a:r>
            <a:endParaRPr lang="ru-RU" sz="2200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76375" y="5805488"/>
            <a:ext cx="5381625" cy="7699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rgbClr val="C00000"/>
                </a:solidFill>
                <a:latin typeface="+mn-lt"/>
                <a:cs typeface="+mn-cs"/>
              </a:rPr>
              <a:t>В каком из городов России есть еще один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rgbClr val="C00000"/>
                </a:solidFill>
                <a:latin typeface="+mn-lt"/>
                <a:cs typeface="+mn-cs"/>
              </a:rPr>
              <a:t>университет имени М.В. Ломоносова?</a:t>
            </a:r>
            <a:endParaRPr lang="ru-RU" sz="2200" dirty="0">
              <a:solidFill>
                <a:srgbClr val="C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6" grpId="0"/>
      <p:bldP spid="8" grpId="0"/>
      <p:bldP spid="9" grpId="0" animBg="1"/>
      <p:bldP spid="9" grpId="1" animBg="1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https://regnum.ru/uploads/pictures/news/2016/03/11/regnum_picture_14577054853528458_bi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2500" t="3750" r="2500" b="11875"/>
          <a:stretch>
            <a:fillRect/>
          </a:stretch>
        </p:blipFill>
        <p:spPr>
          <a:xfrm>
            <a:off x="468313" y="1700213"/>
            <a:ext cx="4103687" cy="2716212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755650" y="333375"/>
            <a:ext cx="7200900" cy="12001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Северный (Арктический) Федеральный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университет им. М.В. Ломоносова (САФУ)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находится в г. </a:t>
            </a:r>
            <a:r>
              <a:rPr lang="ru-RU" sz="2400" b="1" dirty="0">
                <a:solidFill>
                  <a:srgbClr val="A50021"/>
                </a:solidFill>
                <a:latin typeface="+mn-lt"/>
                <a:cs typeface="+mn-cs"/>
              </a:rPr>
              <a:t>Архангельске</a:t>
            </a:r>
            <a:endParaRPr lang="ru-RU" sz="2400" dirty="0">
              <a:solidFill>
                <a:srgbClr val="A50021"/>
              </a:solidFill>
              <a:latin typeface="+mn-lt"/>
              <a:cs typeface="+mn-cs"/>
            </a:endParaRPr>
          </a:p>
        </p:txBody>
      </p:sp>
      <p:pic>
        <p:nvPicPr>
          <p:cNvPr id="59398" name="Picture 6" descr="http://to-world-travel.ru/img/2015/042521/2313753"/>
          <p:cNvPicPr>
            <a:picLocks noChangeAspect="1" noChangeArrowheads="1"/>
          </p:cNvPicPr>
          <p:nvPr/>
        </p:nvPicPr>
        <p:blipFill>
          <a:blip r:embed="rId3" cstate="print"/>
          <a:srcRect r="1316" b="21053"/>
          <a:stretch>
            <a:fillRect/>
          </a:stretch>
        </p:blipFill>
        <p:spPr bwMode="auto">
          <a:xfrm>
            <a:off x="4932363" y="3284538"/>
            <a:ext cx="3960812" cy="2376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395288" y="5445125"/>
            <a:ext cx="5078412" cy="1016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М.В. Ломоносов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родился в деревне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Мишанинская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(ныне - село </a:t>
            </a: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Ломоносово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),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Архангелогородской губернии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003800" y="1844675"/>
            <a:ext cx="3671888" cy="7080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САФУ создан в 2010 г по указу президента РФ… (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?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</p:bldLst>
  </p:timing>
</p:sld>
</file>

<file path=ppt/theme/theme1.xml><?xml version="1.0" encoding="utf-8"?>
<a:theme xmlns:a="http://schemas.openxmlformats.org/drawingml/2006/main" name="Ломоносов Викторина .">
  <a:themeElements>
    <a:clrScheme name="Другая 14">
      <a:dk1>
        <a:sysClr val="windowText" lastClr="000000"/>
      </a:dk1>
      <a:lt1>
        <a:sysClr val="window" lastClr="FFFFFF"/>
      </a:lt1>
      <a:dk2>
        <a:srgbClr val="31859B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Ломоносов Викторина .</Template>
  <TotalTime>1138</TotalTime>
  <Words>2458</Words>
  <Application>Microsoft Office PowerPoint</Application>
  <PresentationFormat>Экран (4:3)</PresentationFormat>
  <Paragraphs>346</Paragraphs>
  <Slides>42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Ломоносов Викторина .</vt:lpstr>
      <vt:lpstr>Слайд 1</vt:lpstr>
      <vt:lpstr>Слайд 2</vt:lpstr>
      <vt:lpstr>Слайд 3</vt:lpstr>
      <vt:lpstr>А.С. Пушкин о Ломоносове</vt:lpstr>
      <vt:lpstr>Слайд 5</vt:lpstr>
      <vt:lpstr>КОНКУРС 1 </vt:lpstr>
      <vt:lpstr>Слайд 7</vt:lpstr>
      <vt:lpstr>Слайд 8</vt:lpstr>
      <vt:lpstr>Слайд 9</vt:lpstr>
      <vt:lpstr>Слайд 10</vt:lpstr>
      <vt:lpstr>Здание  химической лаборатории, открытой в 1748 году во дворе академического дома  на 2-й линии Васильевского острова</vt:lpstr>
      <vt:lpstr>Слайд 12</vt:lpstr>
      <vt:lpstr>Слайд 13</vt:lpstr>
      <vt:lpstr>Слайд 14</vt:lpstr>
      <vt:lpstr>Перед вами надгробие, установленное на могиле  М. В. Ломоносова. Великий ученый скончался 4 апреля 1765 г</vt:lpstr>
      <vt:lpstr>КОНКУРС 2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КОНКУРС 3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КОНКУРС 4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СПАСИБО ЗА УЧАСТИЕ!</vt:lpstr>
      <vt:lpstr>Адреса ИНТЕРНЕТ-сайтов, материалы которых использованы при подготовке презентации :</vt:lpstr>
    </vt:vector>
  </TitlesOfParts>
  <Company>Школа 133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обучающая викторина</dc:title>
  <dc:subject>Великие имена: М.В. Ломоносов</dc:subject>
  <dc:creator>Е.В. Шаркова, ГБОУ ЦО № 133</dc:creator>
  <cp:lastModifiedBy>ПК</cp:lastModifiedBy>
  <cp:revision>116</cp:revision>
  <dcterms:created xsi:type="dcterms:W3CDTF">2011-11-28T15:33:38Z</dcterms:created>
  <dcterms:modified xsi:type="dcterms:W3CDTF">2022-03-25T20:04:11Z</dcterms:modified>
</cp:coreProperties>
</file>