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8" r:id="rId1"/>
  </p:sldMasterIdLst>
  <p:notesMasterIdLst>
    <p:notesMasterId r:id="rId22"/>
  </p:notesMasterIdLst>
  <p:sldIdLst>
    <p:sldId id="257" r:id="rId2"/>
    <p:sldId id="291" r:id="rId3"/>
    <p:sldId id="288" r:id="rId4"/>
    <p:sldId id="262" r:id="rId5"/>
    <p:sldId id="279" r:id="rId6"/>
    <p:sldId id="276" r:id="rId7"/>
    <p:sldId id="277" r:id="rId8"/>
    <p:sldId id="263" r:id="rId9"/>
    <p:sldId id="280" r:id="rId10"/>
    <p:sldId id="264" r:id="rId11"/>
    <p:sldId id="282" r:id="rId12"/>
    <p:sldId id="290" r:id="rId13"/>
    <p:sldId id="284" r:id="rId14"/>
    <p:sldId id="285" r:id="rId15"/>
    <p:sldId id="267" r:id="rId16"/>
    <p:sldId id="283" r:id="rId17"/>
    <p:sldId id="269" r:id="rId18"/>
    <p:sldId id="275" r:id="rId19"/>
    <p:sldId id="289" r:id="rId20"/>
    <p:sldId id="27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54DE2E57-BDE6-44F9-BFBB-BF27DC52EB31}">
          <p14:sldIdLst>
            <p14:sldId id="257"/>
            <p14:sldId id="291"/>
            <p14:sldId id="288"/>
            <p14:sldId id="262"/>
            <p14:sldId id="279"/>
            <p14:sldId id="276"/>
            <p14:sldId id="277"/>
            <p14:sldId id="263"/>
            <p14:sldId id="280"/>
            <p14:sldId id="264"/>
            <p14:sldId id="282"/>
            <p14:sldId id="290"/>
            <p14:sldId id="284"/>
            <p14:sldId id="285"/>
            <p14:sldId id="267"/>
            <p14:sldId id="283"/>
            <p14:sldId id="269"/>
            <p14:sldId id="275"/>
            <p14:sldId id="289"/>
            <p14:sldId id="2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8C4120"/>
    <a:srgbClr val="FF99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366" autoAdjust="0"/>
  </p:normalViewPr>
  <p:slideViewPr>
    <p:cSldViewPr>
      <p:cViewPr varScale="1">
        <p:scale>
          <a:sx n="84" d="100"/>
          <a:sy n="84" d="100"/>
        </p:scale>
        <p:origin x="16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46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536A25-1911-4605-ADF7-420AD5E8639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0E3B36-0664-4B51-9FB1-D713B3F665BC}">
      <dgm:prSet/>
      <dgm:spPr/>
      <dgm:t>
        <a:bodyPr/>
        <a:lstStyle/>
        <a:p>
          <a:r>
            <a:rPr lang="ru-RU" dirty="0">
              <a:latin typeface="Constantia" pitchFamily="18" charset="0"/>
            </a:rPr>
            <a:t>Формирование эмоциональной отзывчивости ребенка через приобщение к культурно – эстетическим ценностям.</a:t>
          </a:r>
        </a:p>
      </dgm:t>
    </dgm:pt>
    <dgm:pt modelId="{9540B8BB-3936-4BA4-8AC3-C48980B48247}" type="parTrans" cxnId="{6006B83F-D539-4710-B502-19F74BF195AD}">
      <dgm:prSet/>
      <dgm:spPr/>
      <dgm:t>
        <a:bodyPr/>
        <a:lstStyle/>
        <a:p>
          <a:endParaRPr lang="ru-RU"/>
        </a:p>
      </dgm:t>
    </dgm:pt>
    <dgm:pt modelId="{FDC3D84A-E637-4D10-B45C-02C437D69342}" type="sibTrans" cxnId="{6006B83F-D539-4710-B502-19F74BF195AD}">
      <dgm:prSet/>
      <dgm:spPr/>
      <dgm:t>
        <a:bodyPr/>
        <a:lstStyle/>
        <a:p>
          <a:endParaRPr lang="ru-RU"/>
        </a:p>
      </dgm:t>
    </dgm:pt>
    <dgm:pt modelId="{751747A4-28EA-40BD-8B88-A01F928F65B0}">
      <dgm:prSet/>
      <dgm:spPr/>
      <dgm:t>
        <a:bodyPr/>
        <a:lstStyle/>
        <a:p>
          <a:r>
            <a:rPr lang="ru-RU" dirty="0">
              <a:latin typeface="Constantia" pitchFamily="18" charset="0"/>
            </a:rPr>
            <a:t>Развитие познавательного и социального опыта детей через игровые и интерактивные формы обучения.</a:t>
          </a:r>
        </a:p>
      </dgm:t>
    </dgm:pt>
    <dgm:pt modelId="{2A7883F2-0B43-4FFD-B097-CA906CC9F4CA}" type="parTrans" cxnId="{528AAFEF-4D9C-4391-ACAA-73B7F3DA8764}">
      <dgm:prSet/>
      <dgm:spPr/>
      <dgm:t>
        <a:bodyPr/>
        <a:lstStyle/>
        <a:p>
          <a:endParaRPr lang="ru-RU"/>
        </a:p>
      </dgm:t>
    </dgm:pt>
    <dgm:pt modelId="{D5DFED8B-0026-455E-AC3D-69064843ACBE}" type="sibTrans" cxnId="{528AAFEF-4D9C-4391-ACAA-73B7F3DA8764}">
      <dgm:prSet/>
      <dgm:spPr/>
      <dgm:t>
        <a:bodyPr/>
        <a:lstStyle/>
        <a:p>
          <a:endParaRPr lang="ru-RU"/>
        </a:p>
      </dgm:t>
    </dgm:pt>
    <dgm:pt modelId="{F71F20FA-D846-4313-B7FC-EF05ECC1DE2F}">
      <dgm:prSet/>
      <dgm:spPr/>
      <dgm:t>
        <a:bodyPr/>
        <a:lstStyle/>
        <a:p>
          <a:r>
            <a:rPr lang="ru-RU" dirty="0">
              <a:latin typeface="Constantia" pitchFamily="18" charset="0"/>
            </a:rPr>
            <a:t>Накопление ребенком практического опыта по народному танцу, росписи по дереву, росписи по ткани, изготовлению народной куклы.</a:t>
          </a:r>
        </a:p>
      </dgm:t>
    </dgm:pt>
    <dgm:pt modelId="{0A7AAAE6-FA93-445A-A539-B7295A55E901}" type="parTrans" cxnId="{54EFB324-C895-47E0-89EC-2AD4654CEC15}">
      <dgm:prSet/>
      <dgm:spPr/>
      <dgm:t>
        <a:bodyPr/>
        <a:lstStyle/>
        <a:p>
          <a:endParaRPr lang="ru-RU"/>
        </a:p>
      </dgm:t>
    </dgm:pt>
    <dgm:pt modelId="{9B65FB67-5F6C-4F7D-A6D9-7D36E7D56B67}" type="sibTrans" cxnId="{54EFB324-C895-47E0-89EC-2AD4654CEC15}">
      <dgm:prSet/>
      <dgm:spPr/>
      <dgm:t>
        <a:bodyPr/>
        <a:lstStyle/>
        <a:p>
          <a:endParaRPr lang="ru-RU"/>
        </a:p>
      </dgm:t>
    </dgm:pt>
    <dgm:pt modelId="{7D14FE6A-D706-47E0-AED7-D3769C7C2F05}">
      <dgm:prSet/>
      <dgm:spPr/>
      <dgm:t>
        <a:bodyPr/>
        <a:lstStyle/>
        <a:p>
          <a:r>
            <a:rPr lang="ru-RU" dirty="0">
              <a:latin typeface="Constantia" pitchFamily="18" charset="0"/>
            </a:rPr>
            <a:t>Воспитание у детей чувства любви к родному краю через формирование первичных представлений о себе, семье, обществе, его культурных ценностях, нравственных представлений о родном крае; </a:t>
          </a:r>
        </a:p>
      </dgm:t>
    </dgm:pt>
    <dgm:pt modelId="{4AFD0476-90C9-4698-BB1F-F8AF97D016DF}" type="parTrans" cxnId="{E9A2C1E1-B9CA-430A-B30D-EC13A661505F}">
      <dgm:prSet/>
      <dgm:spPr/>
      <dgm:t>
        <a:bodyPr/>
        <a:lstStyle/>
        <a:p>
          <a:endParaRPr lang="ru-RU"/>
        </a:p>
      </dgm:t>
    </dgm:pt>
    <dgm:pt modelId="{D947EDC0-F8E3-4D0E-8863-110D559D8E5F}" type="sibTrans" cxnId="{E9A2C1E1-B9CA-430A-B30D-EC13A661505F}">
      <dgm:prSet/>
      <dgm:spPr/>
      <dgm:t>
        <a:bodyPr/>
        <a:lstStyle/>
        <a:p>
          <a:endParaRPr lang="ru-RU"/>
        </a:p>
      </dgm:t>
    </dgm:pt>
    <dgm:pt modelId="{5F7E88F0-5BD9-4A39-B126-5DAEDA354271}">
      <dgm:prSet/>
      <dgm:spPr/>
      <dgm:t>
        <a:bodyPr/>
        <a:lstStyle/>
        <a:p>
          <a:r>
            <a:rPr lang="ru-RU" dirty="0">
              <a:latin typeface="Constantia" pitchFamily="18" charset="0"/>
            </a:rPr>
            <a:t>Формирование  как общих так и профессиональных компетенций у студентов</a:t>
          </a:r>
        </a:p>
      </dgm:t>
    </dgm:pt>
    <dgm:pt modelId="{2A51D71E-B245-4AC6-BED2-701BF29537F9}" type="parTrans" cxnId="{EC582D9B-0591-4B5F-80E6-F5FB93984807}">
      <dgm:prSet/>
      <dgm:spPr/>
      <dgm:t>
        <a:bodyPr/>
        <a:lstStyle/>
        <a:p>
          <a:endParaRPr lang="ru-RU"/>
        </a:p>
      </dgm:t>
    </dgm:pt>
    <dgm:pt modelId="{D3597E6D-8D6C-4C70-8F70-E8DD336A08D7}" type="sibTrans" cxnId="{EC582D9B-0591-4B5F-80E6-F5FB93984807}">
      <dgm:prSet/>
      <dgm:spPr/>
      <dgm:t>
        <a:bodyPr/>
        <a:lstStyle/>
        <a:p>
          <a:endParaRPr lang="ru-RU"/>
        </a:p>
      </dgm:t>
    </dgm:pt>
    <dgm:pt modelId="{9BA486A5-9B97-4F9A-8DCA-C1F30AFF206C}">
      <dgm:prSet/>
      <dgm:spPr/>
      <dgm:t>
        <a:bodyPr/>
        <a:lstStyle/>
        <a:p>
          <a:r>
            <a:rPr lang="ru-RU" dirty="0">
              <a:latin typeface="Constantia" pitchFamily="18" charset="0"/>
            </a:rPr>
            <a:t>Формирование и развитие  предпосылок метанавыков (профессиональных компетенций) и профессионального самоопределения у детей старшего дошкольного возраста</a:t>
          </a:r>
        </a:p>
      </dgm:t>
    </dgm:pt>
    <dgm:pt modelId="{13F64E49-8788-42CE-AAA7-9B867F6ABAE3}" type="sibTrans" cxnId="{B6A3DAA5-44AF-4B0F-9FC6-AF93BF0D56C4}">
      <dgm:prSet/>
      <dgm:spPr/>
      <dgm:t>
        <a:bodyPr/>
        <a:lstStyle/>
        <a:p>
          <a:endParaRPr lang="ru-RU"/>
        </a:p>
      </dgm:t>
    </dgm:pt>
    <dgm:pt modelId="{705EBFB7-8D50-4303-ACB9-EDB5817534AD}" type="parTrans" cxnId="{B6A3DAA5-44AF-4B0F-9FC6-AF93BF0D56C4}">
      <dgm:prSet/>
      <dgm:spPr/>
      <dgm:t>
        <a:bodyPr/>
        <a:lstStyle/>
        <a:p>
          <a:endParaRPr lang="ru-RU"/>
        </a:p>
      </dgm:t>
    </dgm:pt>
    <dgm:pt modelId="{31E80EE4-BDB9-4F14-BF7C-457AA771881D}" type="pres">
      <dgm:prSet presAssocID="{33536A25-1911-4605-ADF7-420AD5E86394}" presName="linear" presStyleCnt="0">
        <dgm:presLayoutVars>
          <dgm:animLvl val="lvl"/>
          <dgm:resizeHandles val="exact"/>
        </dgm:presLayoutVars>
      </dgm:prSet>
      <dgm:spPr/>
    </dgm:pt>
    <dgm:pt modelId="{889BB542-950B-4A9D-B554-3A155B532B8F}" type="pres">
      <dgm:prSet presAssocID="{5F7E88F0-5BD9-4A39-B126-5DAEDA354271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6E50A31-D607-44E7-AB39-3CA850EAA40A}" type="pres">
      <dgm:prSet presAssocID="{D3597E6D-8D6C-4C70-8F70-E8DD336A08D7}" presName="spacer" presStyleCnt="0"/>
      <dgm:spPr/>
    </dgm:pt>
    <dgm:pt modelId="{38F84F9E-C7FE-4E6B-AA1F-56431EB4BF2B}" type="pres">
      <dgm:prSet presAssocID="{9BA486A5-9B97-4F9A-8DCA-C1F30AFF206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00E6DFD2-3415-4586-BB49-4E4F14C8220E}" type="pres">
      <dgm:prSet presAssocID="{13F64E49-8788-42CE-AAA7-9B867F6ABAE3}" presName="spacer" presStyleCnt="0"/>
      <dgm:spPr/>
    </dgm:pt>
    <dgm:pt modelId="{15413EDE-50F0-4C49-99CF-860B5F1DB74E}" type="pres">
      <dgm:prSet presAssocID="{7D14FE6A-D706-47E0-AED7-D3769C7C2F05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DFD985A-C1E6-4B38-B22E-5EFF2F00AC5D}" type="pres">
      <dgm:prSet presAssocID="{D947EDC0-F8E3-4D0E-8863-110D559D8E5F}" presName="spacer" presStyleCnt="0"/>
      <dgm:spPr/>
    </dgm:pt>
    <dgm:pt modelId="{AEE19F2A-C7DE-4F8E-B919-58F4D8C3C0E3}" type="pres">
      <dgm:prSet presAssocID="{751747A4-28EA-40BD-8B88-A01F928F65B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FDE58AE6-43A7-42AA-8C53-FEE961322401}" type="pres">
      <dgm:prSet presAssocID="{D5DFED8B-0026-455E-AC3D-69064843ACBE}" presName="spacer" presStyleCnt="0"/>
      <dgm:spPr/>
    </dgm:pt>
    <dgm:pt modelId="{82B87C73-1E86-4A88-9FF6-E523C2057360}" type="pres">
      <dgm:prSet presAssocID="{9A0E3B36-0664-4B51-9FB1-D713B3F665B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BD657C5F-8B6D-4A53-8837-1E0F2776CC12}" type="pres">
      <dgm:prSet presAssocID="{FDC3D84A-E637-4D10-B45C-02C437D69342}" presName="spacer" presStyleCnt="0"/>
      <dgm:spPr/>
    </dgm:pt>
    <dgm:pt modelId="{2D8B8500-EC9D-41C5-83A4-EFC1DBE5CB93}" type="pres">
      <dgm:prSet presAssocID="{F71F20FA-D846-4313-B7FC-EF05ECC1DE2F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4EFB324-C895-47E0-89EC-2AD4654CEC15}" srcId="{33536A25-1911-4605-ADF7-420AD5E86394}" destId="{F71F20FA-D846-4313-B7FC-EF05ECC1DE2F}" srcOrd="5" destOrd="0" parTransId="{0A7AAAE6-FA93-445A-A539-B7295A55E901}" sibTransId="{9B65FB67-5F6C-4F7D-A6D9-7D36E7D56B67}"/>
    <dgm:cxn modelId="{6BE85D3F-D883-4D94-B8C3-D3B1E3F3AD1C}" type="presOf" srcId="{5F7E88F0-5BD9-4A39-B126-5DAEDA354271}" destId="{889BB542-950B-4A9D-B554-3A155B532B8F}" srcOrd="0" destOrd="0" presId="urn:microsoft.com/office/officeart/2005/8/layout/vList2"/>
    <dgm:cxn modelId="{6006B83F-D539-4710-B502-19F74BF195AD}" srcId="{33536A25-1911-4605-ADF7-420AD5E86394}" destId="{9A0E3B36-0664-4B51-9FB1-D713B3F665BC}" srcOrd="4" destOrd="0" parTransId="{9540B8BB-3936-4BA4-8AC3-C48980B48247}" sibTransId="{FDC3D84A-E637-4D10-B45C-02C437D69342}"/>
    <dgm:cxn modelId="{1FEE3048-9F0A-407B-85DC-251518D9C555}" type="presOf" srcId="{9BA486A5-9B97-4F9A-8DCA-C1F30AFF206C}" destId="{38F84F9E-C7FE-4E6B-AA1F-56431EB4BF2B}" srcOrd="0" destOrd="0" presId="urn:microsoft.com/office/officeart/2005/8/layout/vList2"/>
    <dgm:cxn modelId="{EC582D9B-0591-4B5F-80E6-F5FB93984807}" srcId="{33536A25-1911-4605-ADF7-420AD5E86394}" destId="{5F7E88F0-5BD9-4A39-B126-5DAEDA354271}" srcOrd="0" destOrd="0" parTransId="{2A51D71E-B245-4AC6-BED2-701BF29537F9}" sibTransId="{D3597E6D-8D6C-4C70-8F70-E8DD336A08D7}"/>
    <dgm:cxn modelId="{B6A3DAA5-44AF-4B0F-9FC6-AF93BF0D56C4}" srcId="{33536A25-1911-4605-ADF7-420AD5E86394}" destId="{9BA486A5-9B97-4F9A-8DCA-C1F30AFF206C}" srcOrd="1" destOrd="0" parTransId="{705EBFB7-8D50-4303-ACB9-EDB5817534AD}" sibTransId="{13F64E49-8788-42CE-AAA7-9B867F6ABAE3}"/>
    <dgm:cxn modelId="{D8D14BA7-8D0E-424A-8D54-20DF958D68FB}" type="presOf" srcId="{33536A25-1911-4605-ADF7-420AD5E86394}" destId="{31E80EE4-BDB9-4F14-BF7C-457AA771881D}" srcOrd="0" destOrd="0" presId="urn:microsoft.com/office/officeart/2005/8/layout/vList2"/>
    <dgm:cxn modelId="{B666D9C1-014A-4887-89CD-E1C236ACB9F8}" type="presOf" srcId="{F71F20FA-D846-4313-B7FC-EF05ECC1DE2F}" destId="{2D8B8500-EC9D-41C5-83A4-EFC1DBE5CB93}" srcOrd="0" destOrd="0" presId="urn:microsoft.com/office/officeart/2005/8/layout/vList2"/>
    <dgm:cxn modelId="{CEC54CCE-CEE2-4222-A7FF-D668844CCE9A}" type="presOf" srcId="{9A0E3B36-0664-4B51-9FB1-D713B3F665BC}" destId="{82B87C73-1E86-4A88-9FF6-E523C2057360}" srcOrd="0" destOrd="0" presId="urn:microsoft.com/office/officeart/2005/8/layout/vList2"/>
    <dgm:cxn modelId="{E9A2C1E1-B9CA-430A-B30D-EC13A661505F}" srcId="{33536A25-1911-4605-ADF7-420AD5E86394}" destId="{7D14FE6A-D706-47E0-AED7-D3769C7C2F05}" srcOrd="2" destOrd="0" parTransId="{4AFD0476-90C9-4698-BB1F-F8AF97D016DF}" sibTransId="{D947EDC0-F8E3-4D0E-8863-110D559D8E5F}"/>
    <dgm:cxn modelId="{528AAFEF-4D9C-4391-ACAA-73B7F3DA8764}" srcId="{33536A25-1911-4605-ADF7-420AD5E86394}" destId="{751747A4-28EA-40BD-8B88-A01F928F65B0}" srcOrd="3" destOrd="0" parTransId="{2A7883F2-0B43-4FFD-B097-CA906CC9F4CA}" sibTransId="{D5DFED8B-0026-455E-AC3D-69064843ACBE}"/>
    <dgm:cxn modelId="{9909E0F4-C733-4CEC-8BE6-FC883BF90682}" type="presOf" srcId="{751747A4-28EA-40BD-8B88-A01F928F65B0}" destId="{AEE19F2A-C7DE-4F8E-B919-58F4D8C3C0E3}" srcOrd="0" destOrd="0" presId="urn:microsoft.com/office/officeart/2005/8/layout/vList2"/>
    <dgm:cxn modelId="{5B45C1FB-51B7-47DA-8EB7-C438A9770241}" type="presOf" srcId="{7D14FE6A-D706-47E0-AED7-D3769C7C2F05}" destId="{15413EDE-50F0-4C49-99CF-860B5F1DB74E}" srcOrd="0" destOrd="0" presId="urn:microsoft.com/office/officeart/2005/8/layout/vList2"/>
    <dgm:cxn modelId="{2753F9B8-C3FA-41D3-AB1E-7814BDD76E08}" type="presParOf" srcId="{31E80EE4-BDB9-4F14-BF7C-457AA771881D}" destId="{889BB542-950B-4A9D-B554-3A155B532B8F}" srcOrd="0" destOrd="0" presId="urn:microsoft.com/office/officeart/2005/8/layout/vList2"/>
    <dgm:cxn modelId="{96FBBBE8-A685-441E-943C-9AC640418032}" type="presParOf" srcId="{31E80EE4-BDB9-4F14-BF7C-457AA771881D}" destId="{D6E50A31-D607-44E7-AB39-3CA850EAA40A}" srcOrd="1" destOrd="0" presId="urn:microsoft.com/office/officeart/2005/8/layout/vList2"/>
    <dgm:cxn modelId="{259E8176-7628-43FA-BEF2-3A1E3FB8EAEA}" type="presParOf" srcId="{31E80EE4-BDB9-4F14-BF7C-457AA771881D}" destId="{38F84F9E-C7FE-4E6B-AA1F-56431EB4BF2B}" srcOrd="2" destOrd="0" presId="urn:microsoft.com/office/officeart/2005/8/layout/vList2"/>
    <dgm:cxn modelId="{D35F1B8C-7603-4FB4-ABFE-1F2197F996D9}" type="presParOf" srcId="{31E80EE4-BDB9-4F14-BF7C-457AA771881D}" destId="{00E6DFD2-3415-4586-BB49-4E4F14C8220E}" srcOrd="3" destOrd="0" presId="urn:microsoft.com/office/officeart/2005/8/layout/vList2"/>
    <dgm:cxn modelId="{16565FA8-0846-4ACE-83B6-0E30B63DE304}" type="presParOf" srcId="{31E80EE4-BDB9-4F14-BF7C-457AA771881D}" destId="{15413EDE-50F0-4C49-99CF-860B5F1DB74E}" srcOrd="4" destOrd="0" presId="urn:microsoft.com/office/officeart/2005/8/layout/vList2"/>
    <dgm:cxn modelId="{67E36910-D6D4-45CB-99F8-206AE91B8F46}" type="presParOf" srcId="{31E80EE4-BDB9-4F14-BF7C-457AA771881D}" destId="{3DFD985A-C1E6-4B38-B22E-5EFF2F00AC5D}" srcOrd="5" destOrd="0" presId="urn:microsoft.com/office/officeart/2005/8/layout/vList2"/>
    <dgm:cxn modelId="{5784D785-B807-495E-84A8-764C204653B7}" type="presParOf" srcId="{31E80EE4-BDB9-4F14-BF7C-457AA771881D}" destId="{AEE19F2A-C7DE-4F8E-B919-58F4D8C3C0E3}" srcOrd="6" destOrd="0" presId="urn:microsoft.com/office/officeart/2005/8/layout/vList2"/>
    <dgm:cxn modelId="{DC9DA1FA-DF02-49D6-8250-B82BE0FCD772}" type="presParOf" srcId="{31E80EE4-BDB9-4F14-BF7C-457AA771881D}" destId="{FDE58AE6-43A7-42AA-8C53-FEE961322401}" srcOrd="7" destOrd="0" presId="urn:microsoft.com/office/officeart/2005/8/layout/vList2"/>
    <dgm:cxn modelId="{5D1A3E08-E586-4160-A9A9-5B2B04BF071C}" type="presParOf" srcId="{31E80EE4-BDB9-4F14-BF7C-457AA771881D}" destId="{82B87C73-1E86-4A88-9FF6-E523C2057360}" srcOrd="8" destOrd="0" presId="urn:microsoft.com/office/officeart/2005/8/layout/vList2"/>
    <dgm:cxn modelId="{62831E99-380F-4FDA-88B5-654613D481B1}" type="presParOf" srcId="{31E80EE4-BDB9-4F14-BF7C-457AA771881D}" destId="{BD657C5F-8B6D-4A53-8837-1E0F2776CC12}" srcOrd="9" destOrd="0" presId="urn:microsoft.com/office/officeart/2005/8/layout/vList2"/>
    <dgm:cxn modelId="{750FC0F3-3D56-4147-9C4C-5DC4D245680E}" type="presParOf" srcId="{31E80EE4-BDB9-4F14-BF7C-457AA771881D}" destId="{2D8B8500-EC9D-41C5-83A4-EFC1DBE5CB9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BB542-950B-4A9D-B554-3A155B532B8F}">
      <dsp:nvSpPr>
        <dsp:cNvPr id="0" name=""/>
        <dsp:cNvSpPr/>
      </dsp:nvSpPr>
      <dsp:spPr>
        <a:xfrm>
          <a:off x="0" y="428820"/>
          <a:ext cx="7886700" cy="516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>
              <a:latin typeface="Constantia" pitchFamily="18" charset="0"/>
            </a:rPr>
            <a:t>Формирование  как общих так и профессиональных компетенций у студентов</a:t>
          </a:r>
        </a:p>
      </dsp:txBody>
      <dsp:txXfrm>
        <a:off x="25210" y="454030"/>
        <a:ext cx="7836280" cy="466007"/>
      </dsp:txXfrm>
    </dsp:sp>
    <dsp:sp modelId="{38F84F9E-C7FE-4E6B-AA1F-56431EB4BF2B}">
      <dsp:nvSpPr>
        <dsp:cNvPr id="0" name=""/>
        <dsp:cNvSpPr/>
      </dsp:nvSpPr>
      <dsp:spPr>
        <a:xfrm>
          <a:off x="0" y="982687"/>
          <a:ext cx="7886700" cy="516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>
              <a:latin typeface="Constantia" pitchFamily="18" charset="0"/>
            </a:rPr>
            <a:t>Формирование и развитие  предпосылок метанавыков (профессиональных компетенций) и профессионального самоопределения у детей старшего дошкольного возраста</a:t>
          </a:r>
        </a:p>
      </dsp:txBody>
      <dsp:txXfrm>
        <a:off x="25210" y="1007897"/>
        <a:ext cx="7836280" cy="466007"/>
      </dsp:txXfrm>
    </dsp:sp>
    <dsp:sp modelId="{15413EDE-50F0-4C49-99CF-860B5F1DB74E}">
      <dsp:nvSpPr>
        <dsp:cNvPr id="0" name=""/>
        <dsp:cNvSpPr/>
      </dsp:nvSpPr>
      <dsp:spPr>
        <a:xfrm>
          <a:off x="0" y="1536554"/>
          <a:ext cx="7886700" cy="516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>
              <a:latin typeface="Constantia" pitchFamily="18" charset="0"/>
            </a:rPr>
            <a:t>Воспитание у детей чувства любви к родному краю через формирование первичных представлений о себе, семье, обществе, его культурных ценностях, нравственных представлений о родном крае; </a:t>
          </a:r>
        </a:p>
      </dsp:txBody>
      <dsp:txXfrm>
        <a:off x="25210" y="1561764"/>
        <a:ext cx="7836280" cy="466007"/>
      </dsp:txXfrm>
    </dsp:sp>
    <dsp:sp modelId="{AEE19F2A-C7DE-4F8E-B919-58F4D8C3C0E3}">
      <dsp:nvSpPr>
        <dsp:cNvPr id="0" name=""/>
        <dsp:cNvSpPr/>
      </dsp:nvSpPr>
      <dsp:spPr>
        <a:xfrm>
          <a:off x="0" y="2090422"/>
          <a:ext cx="7886700" cy="516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>
              <a:latin typeface="Constantia" pitchFamily="18" charset="0"/>
            </a:rPr>
            <a:t>Развитие познавательного и социального опыта детей через игровые и интерактивные формы обучения.</a:t>
          </a:r>
        </a:p>
      </dsp:txBody>
      <dsp:txXfrm>
        <a:off x="25210" y="2115632"/>
        <a:ext cx="7836280" cy="466007"/>
      </dsp:txXfrm>
    </dsp:sp>
    <dsp:sp modelId="{82B87C73-1E86-4A88-9FF6-E523C2057360}">
      <dsp:nvSpPr>
        <dsp:cNvPr id="0" name=""/>
        <dsp:cNvSpPr/>
      </dsp:nvSpPr>
      <dsp:spPr>
        <a:xfrm>
          <a:off x="0" y="2644289"/>
          <a:ext cx="7886700" cy="516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>
              <a:latin typeface="Constantia" pitchFamily="18" charset="0"/>
            </a:rPr>
            <a:t>Формирование эмоциональной отзывчивости ребенка через приобщение к культурно – эстетическим ценностям.</a:t>
          </a:r>
        </a:p>
      </dsp:txBody>
      <dsp:txXfrm>
        <a:off x="25210" y="2669499"/>
        <a:ext cx="7836280" cy="466007"/>
      </dsp:txXfrm>
    </dsp:sp>
    <dsp:sp modelId="{2D8B8500-EC9D-41C5-83A4-EFC1DBE5CB93}">
      <dsp:nvSpPr>
        <dsp:cNvPr id="0" name=""/>
        <dsp:cNvSpPr/>
      </dsp:nvSpPr>
      <dsp:spPr>
        <a:xfrm>
          <a:off x="0" y="3198156"/>
          <a:ext cx="7886700" cy="516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kern="1200" dirty="0">
              <a:latin typeface="Constantia" pitchFamily="18" charset="0"/>
            </a:rPr>
            <a:t>Накопление ребенком практического опыта по народному танцу, росписи по дереву, росписи по ткани, изготовлению народной куклы.</a:t>
          </a:r>
        </a:p>
      </dsp:txBody>
      <dsp:txXfrm>
        <a:off x="25210" y="3223366"/>
        <a:ext cx="7836280" cy="4660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BABDC-2A40-45F3-8C2C-3B6C0488A9A2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BD5484-17C4-4EE5-A2BC-87ED1B7697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324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5601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e49e88f978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e49e88f978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68432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e49e88f978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e49e88f978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4801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EEEE34-D960-41A5-8D35-FE3359545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C0BFAD4-D58B-4A2F-82A2-C8882E35B7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6D42C7-DC55-44F3-9859-FEB998EBB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E7ED4D-F895-4EE9-B839-FB5D0EBC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ACB076-0A3E-4C10-B4EC-81080BEA8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387047"/>
      </p:ext>
    </p:extLst>
  </p:cSld>
  <p:clrMapOvr>
    <a:masterClrMapping/>
  </p:clrMapOvr>
  <p:transition spd="slow" advClick="0" advTm="1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93E2B0-A22D-45A7-8570-3E2C668CB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21EF80-10AF-4993-AA19-769DC87CD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54F278-4811-40FA-978E-84D3CC16B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CEF6C3A-171B-4421-9D9A-1B6AF11E0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6B0458-928A-4BD6-8373-94CF4DB93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766557"/>
      </p:ext>
    </p:extLst>
  </p:cSld>
  <p:clrMapOvr>
    <a:masterClrMapping/>
  </p:clrMapOvr>
  <p:transition spd="slow" advClick="0" advTm="1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FD1565-13CC-40E5-AC37-FBF4FA8E6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18DAC6-D985-40B6-B612-572FC1688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5EE37EB-D911-4F83-B0DD-76020FB4A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643FCC-85F1-4AA5-9F51-59C356A6D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242B1C-0EAF-4307-8B03-5F9413176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950816"/>
      </p:ext>
    </p:extLst>
  </p:cSld>
  <p:clrMapOvr>
    <a:masterClrMapping/>
  </p:clrMapOvr>
  <p:transition spd="slow" advClick="0" advTm="1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6752F5-8706-49E9-9A4E-3B06996AD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E44104-18E8-4BEE-B9B3-87962D3785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13FD3A2-838D-4265-862D-A160E88425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3114DB6-9CEF-418F-99F9-7DDB6CB5F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6EE0731-C153-4FDD-9030-08758EB55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5036249-E05B-4FD2-8BCC-9B7627821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828782"/>
      </p:ext>
    </p:extLst>
  </p:cSld>
  <p:clrMapOvr>
    <a:masterClrMapping/>
  </p:clrMapOvr>
  <p:transition spd="slow" advClick="0" advTm="1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CD7B1-F975-465A-BA13-5983F2FC1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41E80E8-5AEA-4F58-8924-D88A9B47DC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0C364D3-F6D7-43CF-8520-2CCEF8100B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D611588-6A77-434A-A1C1-95B05B10E0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DF489D-356C-4BCA-B2F8-42745E7D83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8DD9A9E-805B-4CB7-A58B-739B3A0A5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4561ABF-4116-4604-9385-78A31E837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72A2563-4DBB-4993-8CDE-D47CDAEFF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698558"/>
      </p:ext>
    </p:extLst>
  </p:cSld>
  <p:clrMapOvr>
    <a:masterClrMapping/>
  </p:clrMapOvr>
  <p:transition spd="slow" advClick="0" advTm="1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8CA045-B527-4BAB-A1CD-C8946C8A7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6FB3273-429A-46EC-8854-0B7C9703B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C08FBF0-A28D-4D80-9AF5-66BBBFDCE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B12E8CE-D6BB-4AB3-A1DE-2153330BF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253492"/>
      </p:ext>
    </p:extLst>
  </p:cSld>
  <p:clrMapOvr>
    <a:masterClrMapping/>
  </p:clrMapOvr>
  <p:transition spd="slow" advClick="0" advTm="1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CFEA4C4-883A-4625-B104-BFC116EE1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7FD6A4E-12C9-4876-A76D-920B78C15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6C9A881-34DE-488E-951E-F43D4B2AD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47929"/>
      </p:ext>
    </p:extLst>
  </p:cSld>
  <p:clrMapOvr>
    <a:masterClrMapping/>
  </p:clrMapOvr>
  <p:transition spd="slow" advClick="0" advTm="1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E1F9DE-7F19-4F1E-A85F-2B6DA32A7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15EA53-585B-4F74-A11E-A20D583396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D48D5BE-5A70-4FDA-B84D-59BBF33EBC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CE774F1-7D79-485B-97EA-986035FE1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4C3B08-9152-4731-A0AF-CE95D6ED9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5789956-6998-4971-BC00-461359E13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325344"/>
      </p:ext>
    </p:extLst>
  </p:cSld>
  <p:clrMapOvr>
    <a:masterClrMapping/>
  </p:clrMapOvr>
  <p:transition spd="slow" advClick="0" advTm="1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7D61B-9F59-438D-A557-EF7268AD2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227F740-2AFA-418E-9F71-EC7D6081AA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E6F6A8C-833D-4A92-9BBB-ED4FCE35BC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77F8F68-2AB5-4AC2-8D47-5C0CE2034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F35A665-0FE9-48DC-A73F-CE0104C76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1E5989C-E1AA-4380-81FE-5DED8F72D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825966"/>
      </p:ext>
    </p:extLst>
  </p:cSld>
  <p:clrMapOvr>
    <a:masterClrMapping/>
  </p:clrMapOvr>
  <p:transition spd="slow" advClick="0" advTm="1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6E5DB9-6CA3-452D-BB8F-5566A098F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F567575-D236-4927-9C54-20F1973E68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044DFB-227A-4760-8223-E339DF672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9331B2-4561-4B7B-B1FD-289B79717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71040D-F5D6-4A70-8AEB-4BFD66C43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330934"/>
      </p:ext>
    </p:extLst>
  </p:cSld>
  <p:clrMapOvr>
    <a:masterClrMapping/>
  </p:clrMapOvr>
  <p:transition spd="slow" advClick="0" advTm="1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F7F0855-6FBB-4A83-9AE6-2FCFB65469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1D3E4C7-819B-47F6-8F5C-959C172E4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DCA2FD-17A7-4654-9E7E-C68850F03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F139BA-2019-4E53-A58C-947B9E24A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103BE9-4FA2-4000-B46C-EBA6A1E07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75109"/>
      </p:ext>
    </p:extLst>
  </p:cSld>
  <p:clrMapOvr>
    <a:masterClrMapping/>
  </p:clrMapOvr>
  <p:transition spd="slow" advClick="0" advTm="15000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94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311700" y="1688233"/>
            <a:ext cx="3999900" cy="440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4832400" y="1688233"/>
            <a:ext cx="3999900" cy="440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6604247"/>
      </p:ext>
    </p:extLst>
  </p:cSld>
  <p:clrMapOvr>
    <a:masterClrMapping/>
  </p:clrMapOvr>
  <p:transition spd="slow" advClick="0" advTm="1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D20412-C9DA-4FA2-A036-BA0CF1937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1EF309-7D96-4955-80D6-6ECCAC5B4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F0E5C7-ED2F-4165-88DE-AC86C521C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620038-1969-4375-B35B-2D0C30E9FF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E03918-D511-413C-B50C-232D31B636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05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9" r:id="rId1"/>
    <p:sldLayoutId id="2147484240" r:id="rId2"/>
    <p:sldLayoutId id="2147484241" r:id="rId3"/>
    <p:sldLayoutId id="2147484242" r:id="rId4"/>
    <p:sldLayoutId id="2147484243" r:id="rId5"/>
    <p:sldLayoutId id="2147484244" r:id="rId6"/>
    <p:sldLayoutId id="2147484245" r:id="rId7"/>
    <p:sldLayoutId id="2147484246" r:id="rId8"/>
    <p:sldLayoutId id="2147484247" r:id="rId9"/>
    <p:sldLayoutId id="2147484248" r:id="rId10"/>
    <p:sldLayoutId id="2147484249" r:id="rId11"/>
    <p:sldLayoutId id="2147484250" r:id="rId12"/>
  </p:sldLayoutIdLst>
  <p:transition spd="slow" advClick="0" advTm="15000">
    <p:wipe dir="d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u.narod.ru/crf" TargetMode="External"/><Relationship Id="rId3" Type="http://schemas.openxmlformats.org/officeDocument/2006/relationships/hyperlink" Target="http://ast63.ru/" TargetMode="External"/><Relationship Id="rId7" Type="http://schemas.openxmlformats.org/officeDocument/2006/relationships/hyperlink" Target="http://www.ethnomuseum.ru/" TargetMode="External"/><Relationship Id="rId2" Type="http://schemas.openxmlformats.org/officeDocument/2006/relationships/hyperlink" Target="http://educat.samregion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ulture.ru/" TargetMode="External"/><Relationship Id="rId5" Type="http://schemas.openxmlformats.org/officeDocument/2006/relationships/hyperlink" Target="http://www.folkcentr.ru/" TargetMode="External"/><Relationship Id="rId4" Type="http://schemas.openxmlformats.org/officeDocument/2006/relationships/hyperlink" Target="https://vmdpni.ru/" TargetMode="External"/><Relationship Id="rId9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244008" cy="720080"/>
          </a:xfrm>
          <a:solidFill>
            <a:schemeClr val="bg1"/>
          </a:solidFill>
          <a:ln>
            <a:solidFill>
              <a:schemeClr val="accent2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Constantia" pitchFamily="18" charset="0"/>
              </a:rPr>
              <a:t>Г</a:t>
            </a:r>
            <a:r>
              <a:rPr lang="ru-RU" sz="2200" b="1" dirty="0">
                <a:latin typeface="Constantia" pitchFamily="18" charset="0"/>
              </a:rPr>
              <a:t>АПОУ СО «Колледж технического и художественного образования г. Тольятти»</a:t>
            </a: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1700808"/>
            <a:ext cx="6400800" cy="2592288"/>
          </a:xfrm>
        </p:spPr>
        <p:txBody>
          <a:bodyPr>
            <a:normAutofit/>
          </a:bodyPr>
          <a:lstStyle/>
          <a:p>
            <a:endParaRPr lang="ru-RU" dirty="0">
              <a:latin typeface="Constantia" pitchFamily="18" charset="0"/>
            </a:endParaRPr>
          </a:p>
          <a:p>
            <a:endParaRPr lang="ru-RU" dirty="0">
              <a:latin typeface="Constantia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9850AC7E-186A-4A79-9166-BF1E853D4E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64346"/>
              </p:ext>
            </p:extLst>
          </p:nvPr>
        </p:nvGraphicFramePr>
        <p:xfrm>
          <a:off x="618560" y="4941168"/>
          <a:ext cx="820891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</a:rPr>
                        <a:t>Ш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</a:rPr>
                        <a:t>ирокова Наталья Александровна</a:t>
                      </a:r>
                    </a:p>
                    <a:p>
                      <a:pPr algn="l"/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</a:rPr>
                        <a:t>Преподаватель специальных дисциплин, руководитель практики УГС «Культура и искусство»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Constantia" panose="02030602050306030303" pitchFamily="18" charset="0"/>
                      </a:endParaRPr>
                    </a:p>
                    <a:p>
                      <a:pPr algn="l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</a:rPr>
                        <a:t>+7</a:t>
                      </a:r>
                      <a:r>
                        <a:rPr lang="en-US" sz="1600" b="0" baseline="0" dirty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</a:rPr>
                        <a:t> 917 828 41 58 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Constantia" panose="02030602050306030303" pitchFamily="18" charset="0"/>
                      </a:endParaRPr>
                    </a:p>
                    <a:p>
                      <a:pPr algn="l"/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</a:rPr>
                        <a:t>Shirokova.natalka@gmail.com</a:t>
                      </a:r>
                      <a:endParaRPr lang="ru-RU" dirty="0">
                        <a:latin typeface="Constantia" panose="02030602050306030303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BECE47EB-61E3-4D40-954B-B140A7BDC132}"/>
              </a:ext>
            </a:extLst>
          </p:cNvPr>
          <p:cNvSpPr txBox="1"/>
          <p:nvPr/>
        </p:nvSpPr>
        <p:spPr>
          <a:xfrm>
            <a:off x="571472" y="1000108"/>
            <a:ext cx="8215370" cy="38369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400" u="sng" dirty="0">
                <a:latin typeface="Constantia" panose="02030602050306030303" pitchFamily="18" charset="0"/>
              </a:rPr>
              <a:t>Тема работы: </a:t>
            </a:r>
          </a:p>
          <a:p>
            <a:pPr algn="just"/>
            <a:r>
              <a:rPr lang="ru-RU" sz="2400" b="1" dirty="0">
                <a:latin typeface="Constantia" panose="02030602050306030303" pitchFamily="18" charset="0"/>
              </a:rPr>
              <a:t>Проектная деятельность в области фольклора как фактор сохранения народной культуры. </a:t>
            </a:r>
          </a:p>
          <a:p>
            <a:pPr algn="just"/>
            <a:r>
              <a:rPr lang="ru-RU" sz="2400" dirty="0">
                <a:latin typeface="Constantia" panose="02030602050306030303" pitchFamily="18" charset="0"/>
              </a:rPr>
              <a:t>(На примере проекта: </a:t>
            </a:r>
            <a:r>
              <a:rPr lang="ru-RU" sz="2400" u="sng" dirty="0">
                <a:latin typeface="Constantia" panose="02030602050306030303" pitchFamily="18" charset="0"/>
              </a:rPr>
              <a:t>Артель  народного творчества «Забава»)</a:t>
            </a:r>
          </a:p>
          <a:p>
            <a:pPr algn="just"/>
            <a:r>
              <a:rPr lang="ru-RU" sz="2400" u="sng" dirty="0">
                <a:latin typeface="Constantia" panose="02030602050306030303" pitchFamily="18" charset="0"/>
              </a:rPr>
              <a:t>Направление:</a:t>
            </a:r>
          </a:p>
          <a:p>
            <a:pPr lvl="0" algn="just">
              <a:spcBef>
                <a:spcPts val="220"/>
              </a:spcBef>
              <a:spcAft>
                <a:spcPts val="0"/>
              </a:spcAft>
              <a:tabLst>
                <a:tab pos="1301750" algn="l"/>
                <a:tab pos="3595370" algn="l"/>
                <a:tab pos="3930015" algn="l"/>
                <a:tab pos="5539105" algn="l"/>
                <a:tab pos="6714490" algn="l"/>
              </a:tabLst>
            </a:pPr>
            <a:r>
              <a:rPr lang="ru-RU" sz="2400" b="1" dirty="0">
                <a:effectLst/>
                <a:latin typeface="Constantia" panose="02030602050306030303" pitchFamily="18" charset="0"/>
                <a:ea typeface="Times New Roman" panose="02020603050405020304" pitchFamily="18" charset="0"/>
              </a:rPr>
              <a:t>Проектно-исследовательская и экспериментальная деятельность в образовательной организации</a:t>
            </a:r>
          </a:p>
          <a:p>
            <a:pPr lvl="0" algn="just">
              <a:spcBef>
                <a:spcPts val="220"/>
              </a:spcBef>
              <a:spcAft>
                <a:spcPts val="0"/>
              </a:spcAft>
              <a:tabLst>
                <a:tab pos="1301750" algn="l"/>
                <a:tab pos="3595370" algn="l"/>
                <a:tab pos="3930015" algn="l"/>
                <a:tab pos="5539105" algn="l"/>
                <a:tab pos="6714490" algn="l"/>
              </a:tabLst>
            </a:pPr>
            <a:endParaRPr lang="ru-RU" sz="2400" b="1" dirty="0">
              <a:effectLst/>
              <a:latin typeface="Constantia" panose="02030602050306030303" pitchFamily="18" charset="0"/>
              <a:ea typeface="Times New Roman" panose="02020603050405020304" pitchFamily="18" charset="0"/>
            </a:endParaRPr>
          </a:p>
          <a:p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66005"/>
      </p:ext>
    </p:extLst>
  </p:cSld>
  <p:clrMapOvr>
    <a:masterClrMapping/>
  </p:clrMapOvr>
  <p:transition spd="slow" advClick="0" advTm="15000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6943746" cy="849295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>
                <a:latin typeface="Constantia" pitchFamily="18" charset="0"/>
              </a:rPr>
              <a:t>Основные положения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285860"/>
            <a:ext cx="7886700" cy="5072098"/>
          </a:xfrm>
        </p:spPr>
        <p:txBody>
          <a:bodyPr>
            <a:normAutofit fontScale="92500" lnSpcReduction="20000"/>
          </a:bodyPr>
          <a:lstStyle/>
          <a:p>
            <a:pPr algn="just"/>
            <a:endParaRPr lang="ru-RU" sz="1800" dirty="0">
              <a:latin typeface="Constantia" pitchFamily="18" charset="0"/>
            </a:endParaRPr>
          </a:p>
          <a:p>
            <a:pPr algn="just"/>
            <a:r>
              <a:rPr lang="ru-RU" sz="1800" dirty="0">
                <a:latin typeface="Constantia" pitchFamily="18" charset="0"/>
              </a:rPr>
              <a:t>На протяжении всей отечественной истории именно культура сохраняла, накапливала и передавала новым поколениям духовный опыт нации, обеспечивала единство многонационального народа России, воспитывала чувства патриотизма и национальной гордости, укрепляла авторитет страны на международной арене.</a:t>
            </a:r>
          </a:p>
          <a:p>
            <a:pPr algn="just"/>
            <a:r>
              <a:rPr lang="ru-RU" sz="1800" dirty="0">
                <a:latin typeface="Constantia" pitchFamily="18" charset="0"/>
              </a:rPr>
              <a:t>В настоящее время основной задачей профессиональной образовательной организации является подготовка компетентного конкурентоспособного профессионала-исследователя. Важную роль в образовательном процессе занимает учебно-исследовательская и творческая деятельность обучающихся.</a:t>
            </a:r>
          </a:p>
          <a:p>
            <a:pPr algn="just"/>
            <a:r>
              <a:rPr lang="ru-RU" sz="1800" dirty="0">
                <a:latin typeface="Constantia" pitchFamily="18" charset="0"/>
              </a:rPr>
              <a:t>В соответствии с ФГОС СПО, по окончании обучения выпускник должен уметь организовывать собственную деятельность, ориентироваться в условиях частой смены технологий в профессиональной деятельности, обладать стремлением к саморегуляции и саморазвитию. А, главное, уметь принимать решения в различных ситуациях и стремиться к творческой самореализации. </a:t>
            </a:r>
          </a:p>
          <a:p>
            <a:pPr algn="just"/>
            <a:r>
              <a:rPr lang="ru-RU" sz="1800" dirty="0">
                <a:latin typeface="Constantia" pitchFamily="18" charset="0"/>
              </a:rPr>
              <a:t>Особое значение приобретает подготовка компетентных высококвалифицированных специалистов в области народного художественного творчества, декоративно-прикладного искусства и народных промыслов, которая осуществляется в ГАПОУ </a:t>
            </a:r>
            <a:r>
              <a:rPr lang="ru-RU" sz="1800" dirty="0" err="1">
                <a:latin typeface="Constantia" pitchFamily="18" charset="0"/>
              </a:rPr>
              <a:t>КТиХО</a:t>
            </a:r>
            <a:r>
              <a:rPr lang="ru-RU" sz="1800" dirty="0">
                <a:latin typeface="Constantia" pitchFamily="18" charset="0"/>
              </a:rPr>
              <a:t>. Перед такими специалистами стоят более широкие задачи, чем просто обучение, тем или иным видам художественной деятельности. </a:t>
            </a:r>
            <a:endParaRPr lang="ru-RU" sz="1800" kern="50" dirty="0">
              <a:latin typeface="Constantia" pitchFamily="18" charset="0"/>
            </a:endParaRPr>
          </a:p>
          <a:p>
            <a:pPr algn="just">
              <a:buNone/>
            </a:pPr>
            <a:endParaRPr lang="ru-RU" dirty="0">
              <a:latin typeface="Constantia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66AE53-C84F-45C5-9371-85E3B143D25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43900" y="428604"/>
            <a:ext cx="844193" cy="80307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98051D8F-581B-4452-9F30-D75001CB8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034" y="357166"/>
            <a:ext cx="7643866" cy="6000792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endParaRPr lang="ru-RU" b="1" dirty="0">
              <a:latin typeface="Constantia" pitchFamily="18" charset="0"/>
            </a:endParaRPr>
          </a:p>
          <a:p>
            <a:pPr algn="just">
              <a:buNone/>
            </a:pPr>
            <a:r>
              <a:rPr lang="ru-RU" sz="1900" b="1" dirty="0">
                <a:latin typeface="Constantia" pitchFamily="18" charset="0"/>
              </a:rPr>
              <a:t>Артель народных праздников «Забава» </a:t>
            </a:r>
            <a:r>
              <a:rPr lang="ru-RU" sz="1900" dirty="0">
                <a:latin typeface="Constantia" pitchFamily="18" charset="0"/>
              </a:rPr>
              <a:t>была  организована в 2022 году преподавателями и студентами ГАПОУ КТиХО специальностей 51.02.01.«Народное художественное творчество», 54.02.02. «Декоративно-прикладное искусство и народные промыслы»</a:t>
            </a:r>
          </a:p>
          <a:p>
            <a:pPr algn="just">
              <a:buNone/>
            </a:pPr>
            <a:r>
              <a:rPr lang="ru-RU" sz="1900" b="1" dirty="0">
                <a:latin typeface="Constantia" pitchFamily="18" charset="0"/>
              </a:rPr>
              <a:t>Базы колледжа</a:t>
            </a:r>
            <a:r>
              <a:rPr lang="ru-RU" sz="1900" dirty="0">
                <a:latin typeface="Constantia" pitchFamily="18" charset="0"/>
              </a:rPr>
              <a:t> обладают обширными возможностями для проведения запланированных мероприятий. Для проведения мастер-классов по декоративно-прикладному искусству и народному танцу приглашаются ведущие специалисты - преподаватели Колледжа технического и художественного образования г.Тольятти. </a:t>
            </a:r>
          </a:p>
          <a:p>
            <a:pPr algn="just">
              <a:buNone/>
            </a:pPr>
            <a:r>
              <a:rPr lang="ru-RU" sz="1900" b="1" dirty="0">
                <a:latin typeface="Constantia" pitchFamily="18" charset="0"/>
              </a:rPr>
              <a:t>Ключевая деятельность </a:t>
            </a:r>
            <a:r>
              <a:rPr lang="ru-RU" sz="1900" dirty="0">
                <a:latin typeface="Constantia" pitchFamily="18" charset="0"/>
              </a:rPr>
              <a:t>- организация досуга детей через знакомство с обычаями, обрядами, традиционными русскими народными играми, малыми жанрами русского фольклора, народным песенным, музыкальным, танцевальным и художественным творчеством.  С использованием игровых и интерактивных форм обучения, способствующих творческому развитию личности ребенка и формированию познавательных, хореографических и декоративно – прикладных навыков. Результат: формирование культурных ценностей, удовлетворение потребности в самореализации через творчество, организация детского досуга.</a:t>
            </a:r>
          </a:p>
          <a:p>
            <a:pPr algn="just">
              <a:buNone/>
            </a:pPr>
            <a:r>
              <a:rPr lang="ru-RU" sz="1900" b="1" dirty="0">
                <a:latin typeface="Constantia" pitchFamily="18" charset="0"/>
              </a:rPr>
              <a:t>Мероприятия</a:t>
            </a:r>
            <a:r>
              <a:rPr lang="ru-RU" sz="1900" dirty="0">
                <a:latin typeface="Constantia" pitchFamily="18" charset="0"/>
              </a:rPr>
              <a:t>, запланированные в рамках проекта, могут быть организованы и проведены не только для воспитанников, но и для их родителей, причем с непосредственным их  участием.</a:t>
            </a:r>
          </a:p>
          <a:p>
            <a:pPr algn="just">
              <a:buNone/>
            </a:pPr>
            <a:r>
              <a:rPr lang="ru-RU" sz="1900" dirty="0">
                <a:latin typeface="Constantia" pitchFamily="18" charset="0"/>
              </a:rPr>
              <a:t> Каждая тема проекта состоит из двух блоков. Народные праздники первого блока направлены на знакомство детей с обычаями, основанными на календарной обрядности. Мастер – классы второго блока способствуют творческому разви</a:t>
            </a:r>
            <a:r>
              <a:rPr lang="ru-RU" dirty="0">
                <a:latin typeface="Constantia" pitchFamily="18" charset="0"/>
              </a:rPr>
              <a:t>тию и профессиональному  самоопределению дошкольника.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66AE53-C84F-45C5-9371-85E3B143D25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43900" y="428604"/>
            <a:ext cx="844193" cy="80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532045"/>
      </p:ext>
    </p:extLst>
  </p:cSld>
  <p:clrMapOvr>
    <a:masterClrMapping/>
  </p:clrMapOvr>
  <p:transition spd="slow" advClick="0" advTm="15000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106" y="214290"/>
            <a:ext cx="7271246" cy="71438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Constantia" pitchFamily="18" charset="0"/>
              </a:rPr>
              <a:t>Участники проекта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9106" y="1124744"/>
            <a:ext cx="7775301" cy="5472608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342900" indent="-34290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</a:pPr>
            <a:r>
              <a:rPr lang="ru-RU" sz="2000" b="1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Широкова Н.А., преподаватель. </a:t>
            </a:r>
            <a:r>
              <a:rPr lang="ru-RU" sz="2000" dirty="0">
                <a:latin typeface="Constantia" panose="02030602050306030303" pitchFamily="18" charset="0"/>
                <a:ea typeface="Times New Roman"/>
                <a:cs typeface="Times New Roman" pitchFamily="18" charset="0"/>
                <a:sym typeface="Times New Roman"/>
              </a:rPr>
              <a:t>С</a:t>
            </a:r>
            <a:r>
              <a:rPr lang="ru-RU" sz="2000" dirty="0">
                <a:latin typeface="Constantia" panose="02030602050306030303" pitchFamily="18" charset="0"/>
                <a:cs typeface="Times New Roman" pitchFamily="18" charset="0"/>
              </a:rPr>
              <a:t>пециальность: 51.02.01.«Народное художественное творчество»</a:t>
            </a: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000" b="1" u="sng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Роль в проекте: </a:t>
            </a:r>
            <a:r>
              <a:rPr lang="ru-RU" sz="2000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общее руководство, создание сценариев и осуществление постановки русских народных праздников, подбор и разучивание музыкального материала.</a:t>
            </a:r>
          </a:p>
          <a:p>
            <a:pPr marL="342900" indent="-34290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</a:pPr>
            <a:r>
              <a:rPr lang="ru-RU" sz="2000" b="1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Плаксина Е.А., преподаватель.  </a:t>
            </a:r>
            <a:r>
              <a:rPr lang="ru-RU" sz="2000" dirty="0">
                <a:latin typeface="Constantia" panose="02030602050306030303" pitchFamily="18" charset="0"/>
                <a:ea typeface="Times New Roman"/>
                <a:cs typeface="Times New Roman" pitchFamily="18" charset="0"/>
                <a:sym typeface="Times New Roman"/>
              </a:rPr>
              <a:t>С</a:t>
            </a:r>
            <a:r>
              <a:rPr lang="ru-RU" sz="2000" dirty="0">
                <a:latin typeface="Constantia" panose="02030602050306030303" pitchFamily="18" charset="0"/>
                <a:cs typeface="Times New Roman" pitchFamily="18" charset="0"/>
              </a:rPr>
              <a:t>пециальность: 51.02.01.«Народное художественное творчество»</a:t>
            </a:r>
          </a:p>
          <a:p>
            <a:pPr mar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000" b="1" u="sng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Роль в проекте: </a:t>
            </a:r>
            <a:r>
              <a:rPr lang="ru-RU" sz="2000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организатор </a:t>
            </a:r>
            <a:r>
              <a:rPr lang="ru-RU" sz="2000" dirty="0">
                <a:effectLst/>
                <a:latin typeface="Constantia" panose="020306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мастер-классов по русскому танцу для детей дошкольного возраста</a:t>
            </a:r>
            <a:endParaRPr lang="ru-RU" sz="2000" dirty="0">
              <a:latin typeface="Constantia" panose="02030602050306030303" pitchFamily="18" charset="0"/>
              <a:ea typeface="Times New Roman"/>
              <a:cs typeface="Times New Roman"/>
              <a:sym typeface="Times New Roman"/>
            </a:endParaRPr>
          </a:p>
          <a:p>
            <a:pPr marL="342900" indent="-34290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</a:pPr>
            <a:r>
              <a:rPr lang="ru-RU" sz="2000" b="1" dirty="0">
                <a:latin typeface="Constantia" panose="02030602050306030303" pitchFamily="18" charset="0"/>
                <a:cs typeface="Times New Roman"/>
                <a:sym typeface="Times New Roman"/>
              </a:rPr>
              <a:t>Якимова А.М. преподаватель</a:t>
            </a:r>
            <a:r>
              <a:rPr lang="ru-RU" sz="2000" dirty="0">
                <a:latin typeface="Constantia" panose="02030602050306030303" pitchFamily="18" charset="0"/>
                <a:cs typeface="Times New Roman"/>
                <a:sym typeface="Times New Roman"/>
              </a:rPr>
              <a:t>.  </a:t>
            </a:r>
            <a:r>
              <a:rPr lang="ru-RU" sz="2000" dirty="0">
                <a:latin typeface="Constantia" panose="02030602050306030303" pitchFamily="18" charset="0"/>
                <a:cs typeface="Times New Roman" pitchFamily="18" charset="0"/>
                <a:sym typeface="Times New Roman"/>
              </a:rPr>
              <a:t>С</a:t>
            </a:r>
            <a:r>
              <a:rPr lang="ru-RU" sz="2000" dirty="0">
                <a:latin typeface="Constantia" panose="02030602050306030303" pitchFamily="18" charset="0"/>
                <a:cs typeface="Times New Roman" pitchFamily="18" charset="0"/>
              </a:rPr>
              <a:t>пециальность 54.02.02. «Декоративно-прикладное искусство и народные промыслы»</a:t>
            </a:r>
            <a:endParaRPr lang="ru-RU" sz="2000" dirty="0">
              <a:latin typeface="Constantia" panose="02030602050306030303" pitchFamily="18" charset="0"/>
              <a:cs typeface="Times New Roman"/>
              <a:sym typeface="Times New Roman"/>
            </a:endParaRPr>
          </a:p>
          <a:p>
            <a:pPr mar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000" b="1" u="sng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Роль в проекте: </a:t>
            </a:r>
            <a:r>
              <a:rPr lang="ru-RU" sz="2000" dirty="0">
                <a:latin typeface="Constantia" panose="02030602050306030303" pitchFamily="18" charset="0"/>
                <a:ea typeface="Times New Roman"/>
                <a:cs typeface="Times New Roman"/>
                <a:sym typeface="Times New Roman"/>
              </a:rPr>
              <a:t>организатор </a:t>
            </a:r>
            <a:r>
              <a:rPr lang="ru-RU" sz="2000" dirty="0">
                <a:effectLst/>
                <a:latin typeface="Constantia" panose="020306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мастер-классов по ДПИ для детей дошкольного возраста</a:t>
            </a:r>
          </a:p>
          <a:p>
            <a:pPr mar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endParaRPr lang="ru-RU" sz="1800" b="1" dirty="0">
              <a:latin typeface="Times New Roman"/>
              <a:cs typeface="Times New Roman"/>
              <a:sym typeface="Times New Roman"/>
            </a:endParaRP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466AE53-C84F-45C5-9371-85E3B143D25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10191" y="116632"/>
            <a:ext cx="844193" cy="80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245094"/>
      </p:ext>
    </p:extLst>
  </p:cSld>
  <p:clrMapOvr>
    <a:masterClrMapping/>
  </p:clrMapOvr>
  <p:transition spd="slow" advClick="0" advTm="15000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107" y="214290"/>
            <a:ext cx="6767189" cy="9104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Constantia" pitchFamily="18" charset="0"/>
              </a:rPr>
              <a:t>Участники проекта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9106" y="1340768"/>
            <a:ext cx="8423373" cy="5256584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pPr marL="342900" indent="-342900" algn="just">
              <a:lnSpc>
                <a:spcPct val="100000"/>
              </a:lnSpc>
              <a:buClr>
                <a:srgbClr val="695D46"/>
              </a:buClr>
              <a:buSzPts val="1800"/>
            </a:pPr>
            <a:r>
              <a:rPr lang="ru-RU" sz="2400" b="1" dirty="0">
                <a:latin typeface="Constantia" panose="02030602050306030303" pitchFamily="18" charset="0"/>
                <a:cs typeface="Times New Roman" pitchFamily="18" charset="0"/>
              </a:rPr>
              <a:t>Студенты  3-4 курсов ГАПОУ </a:t>
            </a:r>
            <a:r>
              <a:rPr lang="ru-RU" sz="2400" b="1" dirty="0" err="1">
                <a:latin typeface="Constantia" panose="02030602050306030303" pitchFamily="18" charset="0"/>
                <a:cs typeface="Times New Roman" pitchFamily="18" charset="0"/>
              </a:rPr>
              <a:t>КТиХО</a:t>
            </a:r>
            <a:r>
              <a:rPr lang="ru-RU" sz="2400" b="1" dirty="0">
                <a:latin typeface="Constantia" panose="02030602050306030303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Clr>
                <a:srgbClr val="695D46"/>
              </a:buClr>
              <a:buSzPts val="1800"/>
              <a:buNone/>
            </a:pPr>
            <a:r>
              <a:rPr lang="ru-RU" sz="2400" dirty="0">
                <a:latin typeface="Constantia" panose="02030602050306030303" pitchFamily="18" charset="0"/>
                <a:cs typeface="Times New Roman" pitchFamily="18" charset="0"/>
              </a:rPr>
              <a:t>специальностей: </a:t>
            </a:r>
          </a:p>
          <a:p>
            <a:pPr marL="0" lvl="0" indent="0" algn="just">
              <a:lnSpc>
                <a:spcPct val="100000"/>
              </a:lnSpc>
              <a:buClr>
                <a:srgbClr val="695D46"/>
              </a:buClr>
              <a:buSzPts val="1800"/>
              <a:buNone/>
            </a:pPr>
            <a:r>
              <a:rPr lang="ru-RU" sz="2400" dirty="0">
                <a:latin typeface="Constantia" panose="02030602050306030303" pitchFamily="18" charset="0"/>
                <a:cs typeface="Times New Roman" pitchFamily="18" charset="0"/>
              </a:rPr>
              <a:t>51.02.01.«Народное художественное творчество»</a:t>
            </a:r>
          </a:p>
          <a:p>
            <a:pPr marL="0" lvl="0" indent="0" algn="just">
              <a:lnSpc>
                <a:spcPct val="100000"/>
              </a:lnSpc>
              <a:buClr>
                <a:srgbClr val="695D46"/>
              </a:buClr>
              <a:buSzPts val="1800"/>
              <a:buNone/>
            </a:pPr>
            <a:r>
              <a:rPr lang="ru-RU" sz="2400" dirty="0">
                <a:latin typeface="Constantia" panose="02030602050306030303" pitchFamily="18" charset="0"/>
                <a:cs typeface="Times New Roman" pitchFamily="18" charset="0"/>
              </a:rPr>
              <a:t>54.02.02. «Декоративно-прикладное искусство и народные промыслы». </a:t>
            </a: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400" u="sng" dirty="0">
                <a:latin typeface="Constantia" panose="02030602050306030303" pitchFamily="18" charset="0"/>
                <a:cs typeface="Times New Roman" pitchFamily="18" charset="0"/>
              </a:rPr>
              <a:t>Роль в проекте: </a:t>
            </a: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400" dirty="0">
                <a:latin typeface="Constantia" panose="02030602050306030303" pitchFamily="18" charset="0"/>
                <a:cs typeface="Times New Roman" pitchFamily="18" charset="0"/>
              </a:rPr>
              <a:t>Подбор </a:t>
            </a:r>
            <a:r>
              <a:rPr lang="ru-RU" sz="2400" kern="50" dirty="0">
                <a:effectLst/>
                <a:latin typeface="Constantia" panose="02030602050306030303" pitchFamily="18" charset="0"/>
                <a:ea typeface="Lucida Sans Unicode" panose="020B0602030504020204" pitchFamily="34" charset="0"/>
              </a:rPr>
              <a:t>и прослушивание аутентичного материала для разработки сценария народных праздников.  </a:t>
            </a:r>
            <a:endParaRPr lang="ru-RU" sz="2400" dirty="0">
              <a:latin typeface="Constantia" panose="02030602050306030303" pitchFamily="18" charset="0"/>
              <a:cs typeface="Times New Roman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400" dirty="0">
                <a:latin typeface="Constantia" panose="02030602050306030303" pitchFamily="18" charset="0"/>
                <a:cs typeface="Times New Roman" pitchFamily="18" charset="0"/>
              </a:rPr>
              <a:t>Подготовка аудитории, декораций, реквизита, костюмов, фонограммы,  </a:t>
            </a:r>
            <a:r>
              <a:rPr lang="ru-RU" sz="2400" kern="50" dirty="0">
                <a:effectLst/>
                <a:latin typeface="Constantia" panose="02030602050306030303" pitchFamily="18" charset="0"/>
                <a:ea typeface="Lucida Sans Unicode" panose="020B0602030504020204" pitchFamily="34" charset="0"/>
              </a:rPr>
              <a:t>раздаточного материала для проведения мероприятий.</a:t>
            </a: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400" dirty="0">
                <a:effectLst/>
                <a:latin typeface="Constantia" panose="02030602050306030303" pitchFamily="18" charset="0"/>
                <a:ea typeface="Times New Roman" panose="02020603050405020304" pitchFamily="18" charset="0"/>
              </a:rPr>
              <a:t>Участие в  организации</a:t>
            </a:r>
            <a:r>
              <a:rPr lang="ru-RU" sz="2400" dirty="0">
                <a:solidFill>
                  <a:srgbClr val="FF0000"/>
                </a:solidFill>
                <a:effectLst/>
                <a:latin typeface="Constantia" panose="02030602050306030303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effectLst/>
                <a:latin typeface="Constantia" panose="02030602050306030303" pitchFamily="18" charset="0"/>
                <a:ea typeface="Times New Roman" panose="02020603050405020304" pitchFamily="18" charset="0"/>
              </a:rPr>
              <a:t>фольклорных праздников, мастер-классов по ДПИ для детей дошкольного возраста .</a:t>
            </a: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endParaRPr lang="ru-RU" sz="2400" kern="50" dirty="0">
              <a:latin typeface="Constantia" panose="02030602050306030303" pitchFamily="18" charset="0"/>
              <a:ea typeface="Lucida Sans Unicode" panose="020B0602030504020204" pitchFamily="34" charset="0"/>
            </a:endParaRPr>
          </a:p>
          <a:p>
            <a:pPr marL="342900" indent="-34290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</a:pPr>
            <a:r>
              <a:rPr lang="ru-RU" sz="2400" b="1" kern="50" dirty="0">
                <a:latin typeface="Constantia" panose="02030602050306030303" pitchFamily="18" charset="0"/>
                <a:ea typeface="Lucida Sans Unicode" panose="020B0602030504020204" pitchFamily="34" charset="0"/>
              </a:rPr>
              <a:t>В</a:t>
            </a:r>
            <a:r>
              <a:rPr lang="ru-RU" sz="2400" b="1" kern="50" dirty="0">
                <a:effectLst/>
                <a:latin typeface="Constantia" panose="02030602050306030303" pitchFamily="18" charset="0"/>
                <a:ea typeface="Lucida Sans Unicode" panose="020B0602030504020204" pitchFamily="34" charset="0"/>
              </a:rPr>
              <a:t>оспитанники  дошкольных образовательных организаций, их семьи, воспитатели, педагоги</a:t>
            </a:r>
            <a:endParaRPr lang="ru-RU" sz="2400" kern="50" dirty="0">
              <a:effectLst/>
              <a:latin typeface="Constantia" panose="02030602050306030303" pitchFamily="18" charset="0"/>
              <a:ea typeface="Lucida Sans Unicode" panose="020B0602030504020204" pitchFamily="34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r>
              <a:rPr lang="ru-RU" sz="2400" kern="50" dirty="0">
                <a:effectLst/>
                <a:latin typeface="Constantia" panose="02030602050306030303" pitchFamily="18" charset="0"/>
                <a:ea typeface="Lucida Sans Unicode" panose="020B0602030504020204" pitchFamily="34" charset="0"/>
              </a:rPr>
              <a:t> </a:t>
            </a:r>
          </a:p>
          <a:p>
            <a:pPr marL="0" lvl="0" indent="0" algn="just">
              <a:lnSpc>
                <a:spcPct val="100000"/>
              </a:lnSpc>
              <a:spcBef>
                <a:spcPts val="1200"/>
              </a:spcBef>
              <a:buClr>
                <a:srgbClr val="695D46"/>
              </a:buClr>
              <a:buSzPts val="1800"/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466AE53-C84F-45C5-9371-85E3B143D25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9220" y="260648"/>
            <a:ext cx="844193" cy="80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87195"/>
      </p:ext>
    </p:extLst>
  </p:cSld>
  <p:clrMapOvr>
    <a:masterClrMapping/>
  </p:clrMapOvr>
  <p:transition spd="slow" advClick="0" advTm="15000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44D335-0848-401C-ABC9-64B66390449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62573" y="188640"/>
            <a:ext cx="1087179" cy="1034219"/>
          </a:xfrm>
          <a:prstGeom prst="rect">
            <a:avLst/>
          </a:prstGeom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CDCC9E6A-C842-483D-A1A0-D187C6593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287338"/>
            <a:ext cx="6845300" cy="1341437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</a:rPr>
              <a:t>Цель проекта: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Calibri" pitchFamily="34" charset="0"/>
                <a:cs typeface="Times New Roman" pitchFamily="18" charset="0"/>
              </a:rPr>
              <a:t>Сохранение и развитие русской народной художественной культуры и творчества в регионе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 panose="02030602050306030303" pitchFamily="18" charset="0"/>
              <a:cs typeface="Arial" pitchFamily="34" charset="0"/>
            </a:endParaRPr>
          </a:p>
        </p:txBody>
      </p:sp>
      <p:sp>
        <p:nvSpPr>
          <p:cNvPr id="8" name="Объект 1">
            <a:extLst>
              <a:ext uri="{FF2B5EF4-FFF2-40B4-BE49-F238E27FC236}">
                <a16:creationId xmlns:a16="http://schemas.microsoft.com/office/drawing/2014/main" id="{E0969649-754D-41E6-BEB8-B570ED7EFC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200" b="1" dirty="0">
                <a:solidFill>
                  <a:schemeClr val="tx1"/>
                </a:solidFill>
                <a:latin typeface="Constantia" panose="02030602050306030303" pitchFamily="18" charset="0"/>
              </a:rPr>
              <a:t>Задачи: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tx1"/>
                </a:solidFill>
                <a:latin typeface="Constantia" panose="02030602050306030303" pitchFamily="18" charset="0"/>
              </a:rPr>
              <a:t>пробудить у подрастающего поколения интерес к русскому фольклору, народному художественному творчеству;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tx1"/>
                </a:solidFill>
                <a:latin typeface="Constantia" panose="02030602050306030303" pitchFamily="18" charset="0"/>
              </a:rPr>
              <a:t>развивать познавательные, хореографические и декоративно – прикладные навыки;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tx1"/>
                </a:solidFill>
                <a:latin typeface="Constantia" panose="02030602050306030303" pitchFamily="18" charset="0"/>
              </a:rPr>
              <a:t>создать условия для развития индивидуального творческого потенциала на основе совместной деятельности;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tx1"/>
                </a:solidFill>
                <a:latin typeface="Constantia" panose="02030602050306030303" pitchFamily="18" charset="0"/>
              </a:rPr>
              <a:t>разнообразить досуг детей и молодежи и </a:t>
            </a:r>
            <a:r>
              <a:rPr lang="ru-RU" sz="2200" dirty="0">
                <a:solidFill>
                  <a:schemeClr val="tx1"/>
                </a:solidFill>
                <a:latin typeface="Constantia" panose="02030602050306030303" pitchFamily="18" charset="0"/>
                <a:cs typeface="Times New Roman" pitchFamily="18" charset="0"/>
              </a:rPr>
              <a:t>ознакомить их с традиционными русскими народными праздниками, их происхождением, назначением, и обычаями.</a:t>
            </a:r>
          </a:p>
          <a:p>
            <a:pPr lvl="0"/>
            <a:endParaRPr lang="ru-RU" sz="2200" dirty="0"/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235866"/>
      </p:ext>
    </p:extLst>
  </p:cSld>
  <p:clrMapOvr>
    <a:masterClrMapping/>
  </p:clrMapOvr>
  <p:transition spd="slow" advClick="0" advTm="15000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0DD6AC-5CA5-4F44-9B60-FD9A89D19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5"/>
            <a:ext cx="6629360" cy="69412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Constantia" panose="02030602050306030303" pitchFamily="18" charset="0"/>
              </a:rPr>
              <a:t>Актуальность проекта</a:t>
            </a:r>
          </a:p>
        </p:txBody>
      </p:sp>
      <p:sp>
        <p:nvSpPr>
          <p:cNvPr id="4" name="Объект 1">
            <a:extLst>
              <a:ext uri="{FF2B5EF4-FFF2-40B4-BE49-F238E27FC236}">
                <a16:creationId xmlns:a16="http://schemas.microsoft.com/office/drawing/2014/main" id="{15645A05-1486-48AF-B092-55BB743D93A6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latin typeface="Constantia" panose="02030602050306030303" pitchFamily="18" charset="0"/>
              </a:rPr>
              <a:t>определяется тем, что она полностью подчиняется </a:t>
            </a:r>
            <a:r>
              <a:rPr lang="ru-RU" sz="2800" b="1" dirty="0">
                <a:latin typeface="Constantia" panose="02030602050306030303" pitchFamily="18" charset="0"/>
              </a:rPr>
              <a:t>цели государственной культурной политики - формирование гармонично развитой личности и укрепление единства российского общества посредством приоритетного культурного и гуманитарного развития</a:t>
            </a:r>
            <a:r>
              <a:rPr lang="ru-RU" sz="2800" dirty="0">
                <a:latin typeface="Constantia" panose="02030602050306030303" pitchFamily="18" charset="0"/>
              </a:rPr>
              <a:t>. </a:t>
            </a:r>
          </a:p>
          <a:p>
            <a:pPr marL="0" indent="0">
              <a:buNone/>
            </a:pPr>
            <a:r>
              <a:rPr lang="ru-RU" sz="1600" dirty="0">
                <a:latin typeface="Constantia" panose="02030602050306030303" pitchFamily="18" charset="0"/>
              </a:rPr>
              <a:t>(Указ Президента РФ от 24 декабря 2014 г. N 808 "Об утверждении Основ государственной культурной политики, с изменениями и дополнениями от25 января 2023 г.")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873A01-58CA-4A4E-AEFE-EB623450322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62573" y="188640"/>
            <a:ext cx="1087179" cy="1034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469982"/>
      </p:ext>
    </p:extLst>
  </p:cSld>
  <p:clrMapOvr>
    <a:masterClrMapping/>
  </p:clrMapOvr>
  <p:transition spd="slow" advClick="0" advTm="15000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564" y="260649"/>
            <a:ext cx="7164796" cy="93610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600" dirty="0">
                <a:latin typeface="Constantia" panose="02030602050306030303" pitchFamily="18" charset="0"/>
              </a:rPr>
              <a:t>Этап анкетирования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494698"/>
            <a:ext cx="7740860" cy="353943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dirty="0">
                <a:latin typeface="Constantia" panose="02030602050306030303" pitchFamily="18" charset="0"/>
              </a:rPr>
              <a:t>Используя коммуникационные приемы, на основании интернет-опроса в </a:t>
            </a:r>
            <a:r>
              <a:rPr lang="en-US" sz="3200" dirty="0">
                <a:latin typeface="Constantia" panose="02030602050306030303" pitchFamily="18" charset="0"/>
              </a:rPr>
              <a:t>google</a:t>
            </a:r>
            <a:r>
              <a:rPr lang="ru-RU" sz="3200" dirty="0">
                <a:latin typeface="Constantia" panose="02030602050306030303" pitchFamily="18" charset="0"/>
              </a:rPr>
              <a:t> форме,  мы определили целевую аудиторию и выявили потребность основных целевых групп в освоении культурных ценностей и самореализации через творчество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66AE53-C84F-45C5-9371-85E3B143D25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5850" y="260648"/>
            <a:ext cx="844193" cy="80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245094"/>
      </p:ext>
    </p:extLst>
  </p:cSld>
  <p:clrMapOvr>
    <a:masterClrMapping/>
  </p:clrMapOvr>
  <p:transition spd="slow" advClick="0" advTm="15000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57A796-9FEC-430A-8A25-FC45604FB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476672"/>
            <a:ext cx="7056784" cy="576064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EF6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Коммуникационные исследования</a:t>
            </a:r>
            <a:br>
              <a:rPr lang="ru-RU" sz="3600" dirty="0"/>
            </a:br>
            <a:endParaRPr lang="ru-RU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18132255-275B-4A1B-A9D5-1221B95E2C1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39" y="5070192"/>
            <a:ext cx="2752258" cy="15120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C38E93B8-5274-4B90-93D9-FFA23E9CD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349" y="3051763"/>
            <a:ext cx="3564000" cy="17820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CFC5E47C-5287-481A-BF8C-DFCC8EAEA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63" y="1063718"/>
            <a:ext cx="3060558" cy="17280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7BCEC59F-7A8F-42BF-A938-A52AC1B0E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586" y="5067936"/>
            <a:ext cx="2657211" cy="15120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EA0A9FE1-A977-4CF1-8DC8-B312A7BC2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063718"/>
            <a:ext cx="2895421" cy="17280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9E7C30DB-87C8-4590-BBC6-B542879BD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086479"/>
            <a:ext cx="2903042" cy="17280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7CC2056-62AE-46E0-AC04-EBFF7CD3C882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59220" y="260648"/>
            <a:ext cx="844193" cy="803070"/>
          </a:xfrm>
          <a:prstGeom prst="rect">
            <a:avLst/>
          </a:prstGeom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AE602A5C-9889-4349-9D6B-7FAB7D03B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511" y="5047776"/>
            <a:ext cx="2780127" cy="15120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8280956"/>
      </p:ext>
    </p:extLst>
  </p:cSld>
  <p:clrMapOvr>
    <a:masterClrMapping/>
  </p:clrMapOvr>
  <p:transition spd="slow" advClick="0" advTm="15000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08" y="548680"/>
            <a:ext cx="6952312" cy="94320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Определение целевой аудитории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1693674"/>
            <a:ext cx="7704856" cy="3967574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marL="0" lvl="0" indent="0">
              <a:buNone/>
            </a:pPr>
            <a:r>
              <a:rPr lang="ru-RU" sz="2800" dirty="0">
                <a:solidFill>
                  <a:schemeClr val="tx1"/>
                </a:solidFill>
                <a:latin typeface="Constantia" panose="02030602050306030303" pitchFamily="18" charset="0"/>
              </a:rPr>
              <a:t>Основная целевая аудитория:</a:t>
            </a:r>
          </a:p>
          <a:p>
            <a:pPr marL="0" lvl="0" indent="0">
              <a:buNone/>
            </a:pPr>
            <a:r>
              <a:rPr lang="ru-RU" sz="2800" dirty="0">
                <a:solidFill>
                  <a:schemeClr val="tx1"/>
                </a:solidFill>
                <a:latin typeface="Constantia" panose="02030602050306030303" pitchFamily="18" charset="0"/>
              </a:rPr>
              <a:t>дети старшего дошкольного возраста </a:t>
            </a:r>
            <a:endParaRPr lang="ru-RU" sz="2800" dirty="0">
              <a:solidFill>
                <a:srgbClr val="000000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6B4214-7011-46FE-848D-62CFC45E43B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5850" y="260648"/>
            <a:ext cx="844193" cy="80307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9CAF7D-75BB-4CF2-B047-1848A3ED1D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1000"/>
                    </a14:imgEffect>
                    <a14:imgEffect>
                      <a14:saturation sat="114000"/>
                    </a14:imgEffect>
                    <a14:imgEffect>
                      <a14:brightnessContrast bright="22000" contrast="2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08104" y="1693674"/>
            <a:ext cx="2664296" cy="382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150600"/>
      </p:ext>
    </p:extLst>
  </p:cSld>
  <p:clrMapOvr>
    <a:masterClrMapping/>
  </p:clrMapOvr>
  <p:transition spd="slow" advClick="0" advTm="15000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4CCAE6EF-51E2-4451-9D3D-230E0350A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65126"/>
            <a:ext cx="8263830" cy="72231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>
                <a:latin typeface="Constantia" panose="02030602050306030303" pitchFamily="18" charset="0"/>
              </a:rPr>
              <a:t>Этап разработки логотипа, слогана, плаката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9BC3D0-2810-40F1-A61F-CE6C221A9A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0768"/>
            <a:ext cx="7886700" cy="4836195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graphicFrame>
        <p:nvGraphicFramePr>
          <p:cNvPr id="12" name="Содержимое 11">
            <a:extLst>
              <a:ext uri="{FF2B5EF4-FFF2-40B4-BE49-F238E27FC236}">
                <a16:creationId xmlns:a16="http://schemas.microsoft.com/office/drawing/2014/main" id="{7B86769F-420E-48BF-BC65-11A011BF0688}"/>
              </a:ext>
            </a:extLst>
          </p:cNvPr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688970670"/>
              </p:ext>
            </p:extLst>
          </p:nvPr>
        </p:nvGraphicFramePr>
        <p:xfrm>
          <a:off x="4979148" y="1488874"/>
          <a:ext cx="3536202" cy="500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Acrobat Document" r:id="rId2" imgW="6894360" imgH="9767160" progId="AcroExch.Document.7">
                  <p:embed/>
                </p:oleObj>
              </mc:Choice>
              <mc:Fallback>
                <p:oleObj name="Acrobat Document" r:id="rId2" imgW="6894360" imgH="9767160" progId="AcroExch.Document.7">
                  <p:embed/>
                  <p:pic>
                    <p:nvPicPr>
                      <p:cNvPr id="0" name="Содержимое 1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9148" y="1488874"/>
                        <a:ext cx="3536202" cy="500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E86306-A9B2-45F0-A2E9-9457E891D9D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1628800"/>
            <a:ext cx="1997785" cy="1908000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C26D757-0A07-4DCD-B325-F6C33E68158E}"/>
              </a:ext>
            </a:extLst>
          </p:cNvPr>
          <p:cNvSpPr/>
          <p:nvPr/>
        </p:nvSpPr>
        <p:spPr>
          <a:xfrm>
            <a:off x="826909" y="4219661"/>
            <a:ext cx="3583310" cy="127444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/>
                </a:solidFill>
                <a:latin typeface="Gabriola" panose="04040605051002020D02" pitchFamily="82" charset="0"/>
              </a:rPr>
              <a:t>Всякая душа празднику рада</a:t>
            </a:r>
            <a:r>
              <a:rPr lang="ru-RU" sz="2400" b="1" dirty="0">
                <a:solidFill>
                  <a:schemeClr val="accent2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1716369"/>
      </p:ext>
    </p:extLst>
  </p:cSld>
  <p:clrMapOvr>
    <a:masterClrMapping/>
  </p:clrMapOvr>
  <p:transition spd="slow" advClick="0" advTm="15000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14282" y="357166"/>
            <a:ext cx="8429684" cy="6143668"/>
          </a:xfrm>
          <a:solidFill>
            <a:srgbClr val="FFFFCC"/>
          </a:solidFill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b="1" u="sng" dirty="0">
                <a:latin typeface="Constantia" pitchFamily="18" charset="0"/>
              </a:rPr>
              <a:t>Срок реализации проекта:</a:t>
            </a:r>
          </a:p>
          <a:p>
            <a:pPr algn="just">
              <a:buNone/>
            </a:pPr>
            <a:r>
              <a:rPr lang="ru-RU" dirty="0">
                <a:latin typeface="Constantia" pitchFamily="18" charset="0"/>
              </a:rPr>
              <a:t>в течение учебного года: сентябрь – июнь. Студенты колледжа проводят мероприятие, согласно плану. Продолжительность мероприятий – 30 минут.</a:t>
            </a:r>
          </a:p>
          <a:p>
            <a:pPr algn="ctr">
              <a:buNone/>
            </a:pPr>
            <a:r>
              <a:rPr lang="ru-RU" b="1" u="sng" dirty="0">
                <a:latin typeface="Constantia" pitchFamily="18" charset="0"/>
              </a:rPr>
              <a:t>Формы реализации проекта:</a:t>
            </a:r>
          </a:p>
          <a:p>
            <a:pPr algn="just">
              <a:buNone/>
            </a:pPr>
            <a:r>
              <a:rPr lang="ru-RU" dirty="0">
                <a:latin typeface="Constantia" pitchFamily="18" charset="0"/>
              </a:rPr>
              <a:t>Основные виды деятельности обучающихся: работа группой; малые подгруппы (мастер – классы по ДПИ); игры; творческая мастерская.</a:t>
            </a:r>
          </a:p>
          <a:p>
            <a:pPr algn="ctr">
              <a:buNone/>
            </a:pPr>
            <a:r>
              <a:rPr lang="ru-RU" b="1" u="sng" dirty="0">
                <a:latin typeface="Constantia" pitchFamily="18" charset="0"/>
              </a:rPr>
              <a:t>Перспективное планирование </a:t>
            </a:r>
          </a:p>
          <a:p>
            <a:pPr algn="ctr">
              <a:buNone/>
            </a:pPr>
            <a:r>
              <a:rPr lang="ru-RU" b="1" dirty="0">
                <a:latin typeface="Constantia" pitchFamily="18" charset="0"/>
              </a:rPr>
              <a:t>Мероприятия, запланированные для реализации проекта:</a:t>
            </a:r>
          </a:p>
          <a:p>
            <a:r>
              <a:rPr lang="ru-RU" dirty="0">
                <a:latin typeface="Constantia" pitchFamily="18" charset="0"/>
              </a:rPr>
              <a:t>Мастер – класс росписи по дереву; </a:t>
            </a:r>
          </a:p>
          <a:p>
            <a:r>
              <a:rPr lang="ru-RU" dirty="0">
                <a:latin typeface="Constantia" pitchFamily="18" charset="0"/>
              </a:rPr>
              <a:t>Мастер – класс «Маски для ряженья»;</a:t>
            </a:r>
          </a:p>
          <a:p>
            <a:r>
              <a:rPr lang="ru-RU" dirty="0">
                <a:latin typeface="Constantia" pitchFamily="18" charset="0"/>
              </a:rPr>
              <a:t>Мастер – класс «Изготовление тряпичной куклы»;</a:t>
            </a:r>
          </a:p>
          <a:p>
            <a:r>
              <a:rPr lang="ru-RU" dirty="0">
                <a:latin typeface="Constantia" pitchFamily="18" charset="0"/>
              </a:rPr>
              <a:t> Мастер-класс по народному танцу; </a:t>
            </a:r>
          </a:p>
          <a:p>
            <a:r>
              <a:rPr lang="ru-RU" dirty="0">
                <a:latin typeface="Constantia" pitchFamily="18" charset="0"/>
              </a:rPr>
              <a:t>Мастер-класс росписи по ткани «Троицкий венок».</a:t>
            </a:r>
          </a:p>
          <a:p>
            <a:pPr algn="just">
              <a:buNone/>
            </a:pPr>
            <a:r>
              <a:rPr lang="ru-RU" b="1" dirty="0">
                <a:latin typeface="Constantia" pitchFamily="18" charset="0"/>
              </a:rPr>
              <a:t>Фольклорные праздники: </a:t>
            </a:r>
          </a:p>
          <a:p>
            <a:pPr algn="just"/>
            <a:r>
              <a:rPr lang="ru-RU" dirty="0">
                <a:latin typeface="Constantia" pitchFamily="18" charset="0"/>
              </a:rPr>
              <a:t>«</a:t>
            </a:r>
            <a:r>
              <a:rPr lang="ru-RU" dirty="0" err="1">
                <a:latin typeface="Constantia" pitchFamily="18" charset="0"/>
              </a:rPr>
              <a:t>Капустки</a:t>
            </a:r>
            <a:r>
              <a:rPr lang="ru-RU" dirty="0">
                <a:latin typeface="Constantia" pitchFamily="18" charset="0"/>
              </a:rPr>
              <a:t>»;</a:t>
            </a:r>
          </a:p>
          <a:p>
            <a:pPr algn="just"/>
            <a:r>
              <a:rPr lang="ru-RU" dirty="0">
                <a:latin typeface="Constantia" pitchFamily="18" charset="0"/>
              </a:rPr>
              <a:t> «Пришла Коляда, отворяй ворота»;</a:t>
            </a:r>
          </a:p>
          <a:p>
            <a:pPr algn="just"/>
            <a:r>
              <a:rPr lang="ru-RU" dirty="0">
                <a:latin typeface="Constantia" pitchFamily="18" charset="0"/>
              </a:rPr>
              <a:t>«Сороки – встречаем весну!»;</a:t>
            </a:r>
          </a:p>
          <a:p>
            <a:pPr algn="just"/>
            <a:r>
              <a:rPr lang="ru-RU" dirty="0">
                <a:latin typeface="Constantia" pitchFamily="18" charset="0"/>
              </a:rPr>
              <a:t> «Семик». </a:t>
            </a:r>
          </a:p>
          <a:p>
            <a:pPr algn="just">
              <a:buNone/>
            </a:pPr>
            <a:endParaRPr lang="ru-RU" dirty="0">
              <a:latin typeface="Constantia" pitchFamily="18" charset="0"/>
            </a:endParaRPr>
          </a:p>
          <a:p>
            <a:pPr>
              <a:buNone/>
            </a:pPr>
            <a:r>
              <a:rPr lang="ru-RU" dirty="0">
                <a:latin typeface="Constantia" pitchFamily="18" charset="0"/>
              </a:rPr>
              <a:t>Тематика творческо-исследовательских проектов, способствует изучению, сохранению и популяризации культурного наследия, в частности, русского фольклора.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06B4214-7011-46FE-848D-62CFC45E43B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0660" y="0"/>
            <a:ext cx="643340" cy="6120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DB0015-27B6-415A-9FA7-2A46E9D34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199385"/>
            <a:ext cx="7361688" cy="637328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Constantia" panose="02030602050306030303" pitchFamily="18" charset="0"/>
              </a:rPr>
              <a:t>План работы</a:t>
            </a:r>
          </a:p>
        </p:txBody>
      </p: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02085359-09B9-45CE-A410-150CAFC905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8495194"/>
              </p:ext>
            </p:extLst>
          </p:nvPr>
        </p:nvGraphicFramePr>
        <p:xfrm>
          <a:off x="564860" y="908720"/>
          <a:ext cx="7535532" cy="5514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8558">
                  <a:extLst>
                    <a:ext uri="{9D8B030D-6E8A-4147-A177-3AD203B41FA5}">
                      <a16:colId xmlns:a16="http://schemas.microsoft.com/office/drawing/2014/main" val="692211107"/>
                    </a:ext>
                  </a:extLst>
                </a:gridCol>
                <a:gridCol w="3545546">
                  <a:extLst>
                    <a:ext uri="{9D8B030D-6E8A-4147-A177-3AD203B41FA5}">
                      <a16:colId xmlns:a16="http://schemas.microsoft.com/office/drawing/2014/main" val="823323093"/>
                    </a:ext>
                  </a:extLst>
                </a:gridCol>
                <a:gridCol w="2511428">
                  <a:extLst>
                    <a:ext uri="{9D8B030D-6E8A-4147-A177-3AD203B41FA5}">
                      <a16:colId xmlns:a16="http://schemas.microsoft.com/office/drawing/2014/main" val="239931099"/>
                    </a:ext>
                  </a:extLst>
                </a:gridCol>
              </a:tblGrid>
              <a:tr h="41961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проведения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мероприятия/ тема мероприятия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Ответственный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53369"/>
                  </a:ext>
                </a:extLst>
              </a:tr>
              <a:tr h="419613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Анкетирование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Широкова Н.А.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НХТ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7524383"/>
                  </a:ext>
                </a:extLst>
              </a:tr>
              <a:tr h="4196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Разработка логотипа, плаката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Широкова Н.А.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 и НХТ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3658843"/>
                  </a:ext>
                </a:extLst>
              </a:tr>
              <a:tr h="4196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Октябрь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Праздник «Капустки»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Широкова Н.А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 и НХТ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0430449"/>
                  </a:ext>
                </a:extLst>
              </a:tr>
              <a:tr h="4196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Ноябрь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 – класс росписи по дереву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Якимова А.М.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3842735"/>
                  </a:ext>
                </a:extLst>
              </a:tr>
              <a:tr h="365943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Декабрь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Праздник «Пришла Коляда, отворяй ворота»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Широкова Н.А.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 и НХТ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3802214"/>
                  </a:ext>
                </a:extLst>
              </a:tr>
              <a:tr h="4196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 – класс «Маски для ряженья»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Якимова А.М.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7152122"/>
                  </a:ext>
                </a:extLst>
              </a:tr>
              <a:tr h="4196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Январь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 – класс «Изготовление тряпичной  куклы»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Широкова Н.А.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Плаксина Е.А.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526713"/>
                  </a:ext>
                </a:extLst>
              </a:tr>
              <a:tr h="4196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Праздник «Сороки - встречаем весну»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Широкова Н.А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 и НХТ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8472054"/>
                  </a:ext>
                </a:extLst>
              </a:tr>
              <a:tr h="4196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Апрель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по народному танцу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Плаксина Е.А.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НХТ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6481547"/>
                  </a:ext>
                </a:extLst>
              </a:tr>
              <a:tr h="4196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Май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Праздник «Семик»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Широкова Н.А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 и НХТ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9708726"/>
                  </a:ext>
                </a:extLst>
              </a:tr>
              <a:tr h="419613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Июнь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Мастер-класс росписи по ткани «Троицкий венок»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Якимова А.М.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студенты гр. ДПИ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5876759"/>
                  </a:ext>
                </a:extLst>
              </a:tr>
              <a:tr h="471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Круглый стол по подведению итогов. </a:t>
                      </a:r>
                      <a:r>
                        <a:rPr lang="ru-RU" sz="1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Подготовка отчета о проделанной работе. Планирование работы на новый учебный год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Все участники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00283891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A99E6C6-C814-4E78-9D29-18DC27E26ED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82351" y="199385"/>
            <a:ext cx="844193" cy="80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27544"/>
      </p:ext>
    </p:extLst>
  </p:cSld>
  <p:clrMapOvr>
    <a:masterClrMapping/>
  </p:clrMapOvr>
  <p:transition spd="slow" advClick="0" advTm="15000"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313F87-4DDF-40DC-8ED4-ACD8720F8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786" y="260648"/>
            <a:ext cx="7098582" cy="882336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dirty="0">
                <a:latin typeface="Constantia" panose="02030602050306030303" pitchFamily="18" charset="0"/>
              </a:rPr>
              <a:t>Этап подготовки и реализации мероприятий</a:t>
            </a:r>
            <a:br>
              <a:rPr lang="ru-RU" sz="2400" dirty="0">
                <a:latin typeface="Constantia" panose="02030602050306030303" pitchFamily="18" charset="0"/>
              </a:rPr>
            </a:br>
            <a:endParaRPr lang="ru-RU" sz="2400" dirty="0">
              <a:latin typeface="Constantia" panose="02030602050306030303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2B9F1E-D21A-4B0D-A42B-73B4F53E9F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14422"/>
            <a:ext cx="7886700" cy="4962541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ru-RU" dirty="0">
                <a:latin typeface="Constantia" panose="02030602050306030303" pitchFamily="18" charset="0"/>
              </a:rPr>
              <a:t>Формирование рабочей группы по подготовке праздника (10 человек),собирается и прослушивается аутентичный материал, разрабатывается сценарий проводятся репетиции (ответственные - студенты специальности НХТ)</a:t>
            </a:r>
          </a:p>
          <a:p>
            <a:pPr marL="0" indent="0"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ru-RU" dirty="0">
                <a:latin typeface="Constantia" panose="02030602050306030303" pitchFamily="18" charset="0"/>
              </a:rPr>
              <a:t>Подготовка аудитории, декораций, костюмов, фонограммы (ответственные - студенты специальностей НХТ,   ДПИ)</a:t>
            </a:r>
          </a:p>
          <a:p>
            <a:pPr marL="0" indent="0" algn="just">
              <a:buFont typeface="Wingdings" pitchFamily="2" charset="2"/>
              <a:buChar char="§"/>
            </a:pPr>
            <a:r>
              <a:rPr lang="ru-RU" dirty="0">
                <a:latin typeface="Constantia" panose="02030602050306030303" pitchFamily="18" charset="0"/>
              </a:rPr>
              <a:t>Подготовка к проведению мастер-класса по ДПИ: подготовить мастерскую ДПИ, раздаточный материал на 20 человек. (ответственные - студенты специальности ДПИ)</a:t>
            </a:r>
          </a:p>
          <a:p>
            <a:pPr marL="0" indent="0" algn="just">
              <a:spcBef>
                <a:spcPts val="0"/>
              </a:spcBef>
              <a:buFont typeface="Wingdings" pitchFamily="2" charset="2"/>
              <a:buChar char="§"/>
            </a:pPr>
            <a:endParaRPr lang="ru-RU" dirty="0">
              <a:latin typeface="Constantia" panose="02030602050306030303" pitchFamily="18" charset="0"/>
            </a:endParaRPr>
          </a:p>
          <a:p>
            <a:pPr marL="0" indent="0" algn="just">
              <a:spcBef>
                <a:spcPts val="0"/>
              </a:spcBef>
              <a:buFont typeface="Wingdings" pitchFamily="2" charset="2"/>
              <a:buChar char="§"/>
            </a:pPr>
            <a:r>
              <a:rPr lang="ru-RU" dirty="0">
                <a:latin typeface="Constantia" panose="02030602050306030303" pitchFamily="18" charset="0"/>
              </a:rPr>
              <a:t>Проведение народного праздника  для детей подготовительной группы детского сада (20 человек, включая педагогов, воспитателей). Проводят студенты специальности НХТ 10 человек и руководитель проекта Н.А.Широкова</a:t>
            </a:r>
          </a:p>
          <a:p>
            <a:pPr marL="0" indent="0"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ru-RU" dirty="0">
                <a:latin typeface="Constantia" panose="02030602050306030303" pitchFamily="18" charset="0"/>
              </a:rPr>
              <a:t>Организация мастер-класса ДПИ (20 человек, включая педагогов, воспитателей). Проводит преподаватель специальности Декоративно-прикладное искусство и народные промыслы А.М. Якимова (база – мастерские ДПИ </a:t>
            </a:r>
            <a:r>
              <a:rPr lang="ru-RU" dirty="0" err="1">
                <a:latin typeface="Constantia" panose="02030602050306030303" pitchFamily="18" charset="0"/>
              </a:rPr>
              <a:t>КТиХО</a:t>
            </a:r>
            <a:r>
              <a:rPr lang="ru-RU" dirty="0">
                <a:latin typeface="Constantia" panose="02030602050306030303" pitchFamily="18" charset="0"/>
              </a:rPr>
              <a:t>)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7C5372D-7243-42A2-889F-4AF5AF513CF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82351" y="199385"/>
            <a:ext cx="844193" cy="80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770481"/>
      </p:ext>
    </p:extLst>
  </p:cSld>
  <p:clrMapOvr>
    <a:masterClrMapping/>
  </p:clrMapOvr>
  <p:transition spd="slow" advClick="0" advTm="15000"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3F4DF7-BF33-4E09-AA09-FBEA874F7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356" y="214290"/>
            <a:ext cx="5081520" cy="714379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800" dirty="0">
                <a:latin typeface="Constantia" panose="02030602050306030303" pitchFamily="18" charset="0"/>
              </a:rPr>
              <a:t>Этап реализации мероприятий</a:t>
            </a:r>
            <a:br>
              <a:rPr lang="ru-RU" sz="2800" dirty="0">
                <a:latin typeface="Constantia" panose="02030602050306030303" pitchFamily="18" charset="0"/>
              </a:rPr>
            </a:br>
            <a:endParaRPr lang="ru-RU" sz="2800" dirty="0">
              <a:latin typeface="Constantia" panose="02030602050306030303" pitchFamily="18" charset="0"/>
            </a:endParaRP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A91D8735-CECD-4D45-B811-6E0C34B7E4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214422"/>
            <a:ext cx="3473378" cy="2088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8DEF0BE-522B-43F1-B2A1-2AF7A345D03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1214422"/>
            <a:ext cx="2848931" cy="2088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6BC3D5A-26F2-4429-A796-66F04BDAB9E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72462" y="214290"/>
            <a:ext cx="844193" cy="803070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4500570"/>
            <a:ext cx="2701675" cy="1800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500438"/>
            <a:ext cx="2701675" cy="1800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60" y="3643314"/>
            <a:ext cx="2701675" cy="1800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133359088"/>
      </p:ext>
    </p:extLst>
  </p:cSld>
  <p:clrMapOvr>
    <a:masterClrMapping/>
  </p:clrMapOvr>
  <p:transition spd="slow" advClick="0" advTm="15000"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Заголовок 20">
            <a:extLst>
              <a:ext uri="{FF2B5EF4-FFF2-40B4-BE49-F238E27FC236}">
                <a16:creationId xmlns:a16="http://schemas.microsoft.com/office/drawing/2014/main" id="{ECBF4693-4FE8-44D2-A191-FE7C606D6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329566"/>
            <a:ext cx="7488832" cy="968693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>
                <a:latin typeface="Constantia" panose="02030602050306030303" pitchFamily="18" charset="0"/>
              </a:rPr>
              <a:t>Этап реализации мероприятий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DB673AD-824C-423B-9223-4B8ECE371EC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86631" y="329566"/>
            <a:ext cx="841321" cy="804742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5E2EA6BF-30EF-4B5D-BA5D-8E1DFCB7886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48427" y="1506375"/>
            <a:ext cx="1780063" cy="2376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F261A1-F26B-456F-9404-D455C16F2F2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3895" y="1642703"/>
            <a:ext cx="2485940" cy="1872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1510AF2-EFB1-416E-B501-B948E8BD043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3786190"/>
            <a:ext cx="1995827" cy="2664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EB314EB1-9108-43F7-B184-230012868A4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50593" y="3722819"/>
            <a:ext cx="1995822" cy="2664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9BE41996-90D5-46EB-8C31-D708D6F0931D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43240" y="4143380"/>
            <a:ext cx="2979680" cy="2304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472" y="1643050"/>
            <a:ext cx="2697877" cy="1800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2842010"/>
      </p:ext>
    </p:extLst>
  </p:cSld>
  <p:clrMapOvr>
    <a:masterClrMapping/>
  </p:clrMapOvr>
  <p:transition spd="slow" advClick="0" advTm="15000"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>
            <a:spLocks noGrp="1"/>
          </p:cNvSpPr>
          <p:nvPr>
            <p:ph type="title"/>
          </p:nvPr>
        </p:nvSpPr>
        <p:spPr>
          <a:xfrm>
            <a:off x="755576" y="365126"/>
            <a:ext cx="6768752" cy="8492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kern="50" dirty="0">
                <a:effectLst/>
                <a:latin typeface="Constantia" pitchFamily="18" charset="0"/>
                <a:ea typeface="Lucida Sans Unicode" panose="020B0602030504020204" pitchFamily="34" charset="0"/>
              </a:rPr>
              <a:t>Результаты работы 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CD9B8EEF-6EC8-4F1E-B067-F4BD2D525B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4007930"/>
              </p:ext>
            </p:extLst>
          </p:nvPr>
        </p:nvGraphicFramePr>
        <p:xfrm>
          <a:off x="785786" y="1500174"/>
          <a:ext cx="7886700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66AE53-C84F-45C5-9371-85E3B143D25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45314" y="188640"/>
            <a:ext cx="908344" cy="8640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1E1C2B-C3FE-43AE-8928-D37EDD99F53A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49936" y="188640"/>
            <a:ext cx="908344" cy="864096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6500858" cy="57150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3200" dirty="0">
                <a:latin typeface="Constantia" pitchFamily="18" charset="0"/>
              </a:rPr>
              <a:t>	Дальнейшее развитие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214422"/>
            <a:ext cx="7886700" cy="4962541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 algn="just">
              <a:buNone/>
            </a:pPr>
            <a:r>
              <a:rPr lang="ru-RU" sz="2400" dirty="0">
                <a:latin typeface="Constantia" pitchFamily="18" charset="0"/>
              </a:rPr>
              <a:t>В дальнейшем мы планируем проводить мероприятия, концерты, мастер-классы на различных площадках, организовать сотрудничество с творческими фольклорными коллективами г.о.Тольятти, комплексными центром социального обслуживания населения, участвовать в благотворительных акциях для  поддерживания положительного  социального имиджа нашего колледжа.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66AE53-C84F-45C5-9371-85E3B143D25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56376" y="188639"/>
            <a:ext cx="897282" cy="85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892671"/>
      </p:ext>
    </p:extLst>
  </p:cSld>
  <p:clrMapOvr>
    <a:masterClrMapping/>
  </p:clrMapOvr>
  <p:transition spd="slow" advClick="0" advTm="15000"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5FDD8C-6834-4660-B466-A1ACDC5CA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14291"/>
            <a:ext cx="2800342" cy="64294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Constantia" pitchFamily="18" charset="0"/>
              </a:rPr>
              <a:t>Вывод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65C771-8B2B-496B-AF66-92699B7D0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000108"/>
            <a:ext cx="8047806" cy="5492765"/>
          </a:xfrm>
        </p:spPr>
        <p:txBody>
          <a:bodyPr>
            <a:noAutofit/>
          </a:bodyPr>
          <a:lstStyle/>
          <a:p>
            <a:pPr marL="0" indent="432000" algn="just">
              <a:buNone/>
            </a:pPr>
            <a:r>
              <a:rPr lang="ru-RU" sz="2000" dirty="0">
                <a:latin typeface="Constantia" panose="02030602050306030303" pitchFamily="18" charset="0"/>
              </a:rPr>
              <a:t>Опыт нашей совместной работы показал, что творческие проекты - наиболее эффективная форма организации  практической и самостоятельной работы обучающихся. Именно учебно-исследовательская работа способствует формированию интереса к познавательной, творческой и практической деятельности, повышает учебную мотивацию,  создает условия для социального и профессионального роста, формирования логического, научного мышления,  развития интереса к выбранной профессии, позволяет развить творческие и личностные качества будущих   специалистов.</a:t>
            </a:r>
          </a:p>
          <a:p>
            <a:pPr marL="0" indent="432000" algn="just">
              <a:buNone/>
            </a:pPr>
            <a:r>
              <a:rPr lang="ru-RU" sz="2000" dirty="0">
                <a:latin typeface="Constantia" panose="02030602050306030303" pitchFamily="18" charset="0"/>
              </a:rPr>
              <a:t>Профессиональная компетентность заключается в способности успешно действовать на основе практического опыта, умения и знаний при решении задач профессионального рода, принимать эффективные решения при осуществлении профессиональной деятельности, а также определяет социальную значимость будущего специалиста, его востребованность, мобильность и готовность к инновационной профессиональной деятельности. Все это возможно только при активном вовлечении обучающихся в творческую и  исследовательскую работу.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71E1C2B-C3FE-43AE-8928-D37EDD99F53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9936" y="188640"/>
            <a:ext cx="908344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96762"/>
      </p:ext>
    </p:extLst>
  </p:cSld>
  <p:clrMapOvr>
    <a:masterClrMapping/>
  </p:clrMapOvr>
  <p:transition spd="slow" advClick="0" advTm="15000"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6B0710-35FA-4911-A834-63D6E81FD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808" y="369248"/>
            <a:ext cx="7137216" cy="61148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000" dirty="0">
                <a:latin typeface="Constantia" panose="02030602050306030303" pitchFamily="18" charset="0"/>
              </a:rPr>
              <a:t>Список  литературы: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44FBE4-4C59-4993-B468-8CD0D9F3A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7224" y="1142984"/>
            <a:ext cx="7812000" cy="534576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Послание Президента Российской Федерации Федеральному Собранию Российской Федерации от 01.12.2016. «Послание Президента Российской Федерации Федеральному Собранию».</a:t>
            </a: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Указ Президента РФ от 24 декабря 2014 г. N 808 "Об утверждении Основ государственной культурной политики"</a:t>
            </a: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Приказ Минобрнауки России от 17.10.2013 N 1155 (ред. от 21.01.2019) "Об утверждении федерального государственного образовательного стандарта дошкольного образования»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u="sng" dirty="0">
                <a:latin typeface="Constantia" panose="02030602050306030303" pitchFamily="18" charset="0"/>
              </a:rPr>
              <a:t>Сайты: </a:t>
            </a: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Министерство образования и науки Самарской области – Официальный сайт</a:t>
            </a:r>
          </a:p>
          <a:p>
            <a:pPr lvl="0" algn="just">
              <a:lnSpc>
                <a:spcPct val="120000"/>
              </a:lnSpc>
              <a:buNone/>
            </a:pPr>
            <a:r>
              <a:rPr lang="ru-RU" sz="5600" dirty="0">
                <a:latin typeface="Constantia" panose="02030602050306030303" pitchFamily="18" charset="0"/>
              </a:rPr>
              <a:t>–</a:t>
            </a:r>
            <a:r>
              <a:rPr lang="ru-RU" sz="5600" u="sng" dirty="0">
                <a:latin typeface="Constantia" panose="02030602050306030303" pitchFamily="18" charset="0"/>
                <a:hlinkClick r:id="rId2"/>
              </a:rPr>
              <a:t>http://educat.samregion.ru</a:t>
            </a:r>
            <a:endParaRPr lang="ru-RU" sz="5600" dirty="0">
              <a:latin typeface="Constantia" panose="020306020503060303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Министерство культуры Самарской области. ГБУК Агентство социокультурных технологий Официальный сайт </a:t>
            </a:r>
            <a:r>
              <a:rPr lang="ru-RU" sz="5600" u="sng" dirty="0">
                <a:latin typeface="Constantia" panose="02030602050306030303" pitchFamily="18" charset="0"/>
                <a:hlinkClick r:id="rId3"/>
              </a:rPr>
              <a:t>http://Ast63.ru</a:t>
            </a:r>
            <a:endParaRPr lang="ru-RU" sz="5600" dirty="0">
              <a:latin typeface="Constantia" panose="020306020503060303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Всероссийский музей декоративно-прикладного и народного  искусства </a:t>
            </a:r>
            <a:r>
              <a:rPr lang="ru-RU" sz="5600" u="sng" dirty="0">
                <a:latin typeface="Constantia" panose="02030602050306030303" pitchFamily="18" charset="0"/>
                <a:hlinkClick r:id="rId4"/>
              </a:rPr>
              <a:t>https://vmdpni.ru/</a:t>
            </a:r>
            <a:endParaRPr lang="ru-RU" sz="5600" dirty="0">
              <a:latin typeface="Constantia" panose="020306020503060303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Государственный Российский  дом народного творчества им. </a:t>
            </a:r>
            <a:r>
              <a:rPr lang="ru-RU" sz="5600" dirty="0" err="1">
                <a:latin typeface="Constantia" panose="02030602050306030303" pitchFamily="18" charset="0"/>
              </a:rPr>
              <a:t>В.Д.Поленова</a:t>
            </a:r>
            <a:r>
              <a:rPr lang="ru-RU" sz="5600" dirty="0">
                <a:latin typeface="Constantia" panose="02030602050306030303" pitchFamily="18" charset="0"/>
              </a:rPr>
              <a:t> </a:t>
            </a:r>
            <a:r>
              <a:rPr lang="ru-RU" sz="5600" u="sng" dirty="0">
                <a:latin typeface="Constantia" panose="02030602050306030303" pitchFamily="18" charset="0"/>
                <a:hlinkClick r:id="rId5"/>
              </a:rPr>
              <a:t>http://www.folkcentr.ru/</a:t>
            </a:r>
            <a:endParaRPr lang="ru-RU" sz="5600" dirty="0">
              <a:latin typeface="Constantia" panose="020306020503060303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5600" dirty="0" err="1">
                <a:latin typeface="Constantia" panose="02030602050306030303" pitchFamily="18" charset="0"/>
              </a:rPr>
              <a:t>Культура.РФ</a:t>
            </a:r>
            <a:r>
              <a:rPr lang="ru-RU" sz="5600" dirty="0">
                <a:latin typeface="Constantia" panose="02030602050306030303" pitchFamily="18" charset="0"/>
              </a:rPr>
              <a:t>. Портал культурного наследия, традиций народов России </a:t>
            </a:r>
            <a:r>
              <a:rPr lang="ru-RU" sz="5600" dirty="0">
                <a:latin typeface="Constantia" panose="02030602050306030303" pitchFamily="18" charset="0"/>
                <a:hlinkClick r:id="rId6"/>
              </a:rPr>
              <a:t>https://www.culture.ru/</a:t>
            </a:r>
            <a:endParaRPr lang="ru-RU" sz="5600" dirty="0">
              <a:latin typeface="Constantia" panose="020306020503060303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Российский этнографический музей </a:t>
            </a:r>
            <a:r>
              <a:rPr lang="ru-RU" sz="5600" u="sng" dirty="0">
                <a:latin typeface="Constantia" panose="02030602050306030303" pitchFamily="18" charset="0"/>
                <a:hlinkClick r:id="rId7"/>
              </a:rPr>
              <a:t>http://www.ethnomuseum.ru/</a:t>
            </a:r>
            <a:endParaRPr lang="ru-RU" sz="5600" dirty="0">
              <a:latin typeface="Constantia" panose="02030602050306030303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5600" dirty="0">
                <a:latin typeface="Constantia" panose="02030602050306030303" pitchFamily="18" charset="0"/>
              </a:rPr>
              <a:t>Сайт журнала «Русская традиционная культура» </a:t>
            </a:r>
            <a:r>
              <a:rPr lang="ru-RU" sz="5600" u="sng" dirty="0">
                <a:latin typeface="Constantia" panose="02030602050306030303" pitchFamily="18" charset="0"/>
                <a:hlinkClick r:id="rId8"/>
              </a:rPr>
              <a:t>http://www.ru.narod.ru/crf</a:t>
            </a:r>
            <a:endParaRPr lang="ru-RU" sz="5600" dirty="0">
              <a:latin typeface="Constantia" panose="02030602050306030303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71E1C2B-C3FE-43AE-8928-D37EDD99F53A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949936" y="188640"/>
            <a:ext cx="908344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397085"/>
      </p:ext>
    </p:extLst>
  </p:cSld>
  <p:clrMapOvr>
    <a:masterClrMapping/>
  </p:clrMapOvr>
  <p:transition spd="slow" advClick="0" advTm="15000">
    <p:wipe dir="d"/>
  </p:transition>
</p:sld>
</file>

<file path=ppt/theme/theme1.xml><?xml version="1.0" encoding="utf-8"?>
<a:theme xmlns:a="http://schemas.openxmlformats.org/drawingml/2006/main" name="Тема Office">
  <a:themeElements>
    <a:clrScheme name="Оранжевый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1239</TotalTime>
  <Words>1762</Words>
  <Application>Microsoft Office PowerPoint</Application>
  <PresentationFormat>Экран (4:3)</PresentationFormat>
  <Paragraphs>168</Paragraphs>
  <Slides>20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Arial</vt:lpstr>
      <vt:lpstr>Calibri</vt:lpstr>
      <vt:lpstr>Calibri Light</vt:lpstr>
      <vt:lpstr>Constantia</vt:lpstr>
      <vt:lpstr>Gabriola</vt:lpstr>
      <vt:lpstr>Times New Roman</vt:lpstr>
      <vt:lpstr>Wingdings</vt:lpstr>
      <vt:lpstr>Тема Office</vt:lpstr>
      <vt:lpstr>Acrobat Document</vt:lpstr>
      <vt:lpstr>ГАПОУ СО «Колледж технического и художественного образования г. Тольятти»</vt:lpstr>
      <vt:lpstr>Основные положения</vt:lpstr>
      <vt:lpstr>Презентация PowerPoint</vt:lpstr>
      <vt:lpstr>Участники проекта </vt:lpstr>
      <vt:lpstr>Участники проекта </vt:lpstr>
      <vt:lpstr>Цель проекта:  Сохранение и развитие русской народной художественной культуры и творчества в регионе</vt:lpstr>
      <vt:lpstr>Актуальность проекта</vt:lpstr>
      <vt:lpstr>Этап анкетирования</vt:lpstr>
      <vt:lpstr>Коммуникационные исследования </vt:lpstr>
      <vt:lpstr>Определение целевой аудитории</vt:lpstr>
      <vt:lpstr>Этап разработки логотипа, слогана, плаката</vt:lpstr>
      <vt:lpstr>Презентация PowerPoint</vt:lpstr>
      <vt:lpstr>План работы</vt:lpstr>
      <vt:lpstr>Этап подготовки и реализации мероприятий </vt:lpstr>
      <vt:lpstr>Этап реализации мероприятий </vt:lpstr>
      <vt:lpstr>Этап реализации мероприятий</vt:lpstr>
      <vt:lpstr>Результаты работы </vt:lpstr>
      <vt:lpstr> Дальнейшее развитие</vt:lpstr>
      <vt:lpstr>Вывод :</vt:lpstr>
      <vt:lpstr>Список  литературы: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student</dc:creator>
  <cp:lastModifiedBy>User</cp:lastModifiedBy>
  <cp:revision>93</cp:revision>
  <dcterms:created xsi:type="dcterms:W3CDTF">2021-11-23T05:28:30Z</dcterms:created>
  <dcterms:modified xsi:type="dcterms:W3CDTF">2024-08-30T06:06:43Z</dcterms:modified>
</cp:coreProperties>
</file>