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8" r:id="rId3"/>
    <p:sldId id="259" r:id="rId4"/>
    <p:sldId id="260" r:id="rId5"/>
    <p:sldId id="271" r:id="rId6"/>
    <p:sldId id="261" r:id="rId7"/>
    <p:sldId id="263" r:id="rId8"/>
    <p:sldId id="269" r:id="rId9"/>
    <p:sldId id="270" r:id="rId10"/>
    <p:sldId id="262" r:id="rId11"/>
    <p:sldId id="267" r:id="rId12"/>
    <p:sldId id="268" r:id="rId13"/>
    <p:sldId id="257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01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20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FACCD-F712-42D8-8AD5-4DABD85D3F69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2259C-1C92-4E47-8E7C-CC5B8048E8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17D1-E2B4-4C55-893A-1D0BC2E89A00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D3008-2175-4926-B82E-78293D95E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7E3AF-02ED-4702-B8F6-29539D23C9FF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9BB89-5367-48B0-A0FB-85C30786D0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2FA52-DEDE-463A-8620-A2FC834173C9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144F6-B6AB-4CD3-ADFB-75CD756E65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7D767-8AC1-4ABC-AC80-062C8BD25D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F0D02-D92E-48D7-9FA6-9758F8954EEE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CDE8E-3408-4D21-BB92-B204786F3550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2B02-625F-4028-8987-12741C7DCD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E3300-C8CF-479B-87EE-D026F1A35ADC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12750-9BA6-49AD-A0D4-AD0AAC4CB3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094E9-D272-4F2F-BB09-2279E94E5176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B18C4-7024-466A-8937-784B539696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8DB84-6E57-4B82-8747-F5DD92588D69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1A05B-2009-41F1-A765-7FC1707137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8605B-CCAF-4C56-B33E-42F73E8A135E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6118A-AA26-4C81-AA88-F458726A05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71572-95E8-489D-A667-E7A69F27C9FB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3F727-4C41-478C-80C7-7301D24321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CA68566-06F2-4FBD-82FA-8B23AC8E7420}" type="datetimeFigureOut">
              <a:rPr lang="ru-RU"/>
              <a:pPr>
                <a:defRPr/>
              </a:pPr>
              <a:t>15.03.2016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FC0E2E4-3CEB-4D6C-9FC6-20A59AAE4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4" r:id="rId1"/>
    <p:sldLayoutId id="2147483803" r:id="rId2"/>
    <p:sldLayoutId id="2147483805" r:id="rId3"/>
    <p:sldLayoutId id="2147483802" r:id="rId4"/>
    <p:sldLayoutId id="2147483806" r:id="rId5"/>
    <p:sldLayoutId id="2147483801" r:id="rId6"/>
    <p:sldLayoutId id="2147483800" r:id="rId7"/>
    <p:sldLayoutId id="2147483799" r:id="rId8"/>
    <p:sldLayoutId id="2147483798" r:id="rId9"/>
    <p:sldLayoutId id="2147483797" r:id="rId10"/>
    <p:sldLayoutId id="21474837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Encyclopedia_of_the_Holocaust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5013325"/>
            <a:ext cx="8305800" cy="1295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Подготовила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Федосова Н.А.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8064" y="1340768"/>
            <a:ext cx="3414910" cy="220432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6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ХОЛОКОСТ.</a:t>
            </a:r>
            <a:br>
              <a:rPr lang="ru-RU" sz="4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Чтобы помнить и не забывать!</a:t>
            </a:r>
            <a:endParaRPr lang="ru-RU" sz="40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2" descr="F:\освенцим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4681537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5623" y="332656"/>
            <a:ext cx="8229601" cy="144016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b="1" smtClean="0">
                <a:solidFill>
                  <a:schemeClr val="bg1"/>
                </a:solidFill>
              </a:rPr>
              <a:t>Геноцид</a:t>
            </a:r>
            <a:r>
              <a:rPr lang="ru-RU" sz="1800" smtClean="0">
                <a:solidFill>
                  <a:schemeClr val="bg1"/>
                </a:solidFill>
              </a:rPr>
              <a:t> — это преступление, относящееся к группе лиц, объединенных одним признаком, отличающих их от других членов  общества; таким признаком, как правило, является национальность, этнос, цвет кожи, исповедуемая религия и другие атрибуты личности человека; преследуется в соответствии с законодательством.</a:t>
            </a:r>
            <a:br>
              <a:rPr lang="ru-RU" sz="1800" smtClean="0">
                <a:solidFill>
                  <a:schemeClr val="bg1"/>
                </a:solidFill>
              </a:rPr>
            </a:br>
            <a:endParaRPr lang="ru-RU" sz="1800"/>
          </a:p>
        </p:txBody>
      </p:sp>
      <p:sp>
        <p:nvSpPr>
          <p:cNvPr id="14338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700213"/>
            <a:ext cx="4059238" cy="4032250"/>
          </a:xfrm>
        </p:spPr>
        <p:txBody>
          <a:bodyPr/>
          <a:lstStyle/>
          <a:p>
            <a:pPr eaLnBrk="1" hangingPunct="1"/>
            <a:r>
              <a:rPr lang="ru-RU" sz="1800" b="1" smtClean="0">
                <a:solidFill>
                  <a:srgbClr val="E50106"/>
                </a:solidFill>
              </a:rPr>
              <a:t>Фашизм</a:t>
            </a:r>
            <a:r>
              <a:rPr lang="ru-RU" sz="1800" smtClean="0">
                <a:solidFill>
                  <a:srgbClr val="E50106"/>
                </a:solidFill>
              </a:rPr>
              <a:t> </a:t>
            </a:r>
            <a:r>
              <a:rPr lang="ru-RU" sz="1800" smtClean="0">
                <a:solidFill>
                  <a:schemeClr val="bg1"/>
                </a:solidFill>
              </a:rPr>
              <a:t>- (лат. - пучок, связка) - открытая террористическая диктатура , направленная на подавление всех демократических свобод и прогрессивных общественных движений. Для фашизма характерны расизм , шовинизм , насилие, культ вождя, тотальная власть государства, человеконенавистничество, милитаризация , агрессия , антисемитизм .</a:t>
            </a: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1600" smtClean="0">
                <a:solidFill>
                  <a:schemeClr val="bg1"/>
                </a:solidFill>
              </a:rPr>
              <a:t> </a:t>
            </a:r>
          </a:p>
          <a:p>
            <a:pPr algn="r" eaLnBrk="1" hangingPunct="1"/>
            <a:endParaRPr lang="ru-RU" sz="1600" smtClean="0">
              <a:solidFill>
                <a:schemeClr val="bg1"/>
              </a:solidFill>
            </a:endParaRPr>
          </a:p>
        </p:txBody>
      </p:sp>
      <p:sp>
        <p:nvSpPr>
          <p:cNvPr id="14339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4059238" cy="4395787"/>
          </a:xfrm>
        </p:spPr>
        <p:txBody>
          <a:bodyPr/>
          <a:lstStyle/>
          <a:p>
            <a:pPr eaLnBrk="1" hangingPunct="1"/>
            <a:r>
              <a:rPr lang="ru-RU" sz="1800" smtClean="0">
                <a:solidFill>
                  <a:srgbClr val="C00000"/>
                </a:solidFill>
                <a:latin typeface="Times New Roman" pitchFamily="18" charset="0"/>
              </a:rPr>
              <a:t>Холокост </a:t>
            </a:r>
            <a:r>
              <a:rPr lang="ru-RU" sz="1800" smtClean="0">
                <a:solidFill>
                  <a:schemeClr val="bg1"/>
                </a:solidFill>
                <a:latin typeface="Times New Roman" pitchFamily="18" charset="0"/>
              </a:rPr>
              <a:t>(от греческого Holocaust) — всесожжение, уничтожение огнем. Это общепринятый термин для обозначения геноцида евреев нацистами и их пособниками в 1933—1945 гг</a:t>
            </a:r>
          </a:p>
          <a:p>
            <a:pPr eaLnBrk="1" hangingPunct="1">
              <a:buFont typeface="Wingdings 2" pitchFamily="18" charset="2"/>
              <a:buNone/>
            </a:pPr>
            <a:endParaRPr lang="ru-RU" sz="1800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1" hangingPunct="1"/>
            <a:r>
              <a:rPr lang="ru-RU" sz="1800" b="1" smtClean="0">
                <a:solidFill>
                  <a:srgbClr val="E50106"/>
                </a:solidFill>
                <a:latin typeface="Times New Roman" pitchFamily="18" charset="0"/>
              </a:rPr>
              <a:t>Антисемити́зм</a:t>
            </a:r>
            <a:r>
              <a:rPr lang="ru-RU" sz="1800" smtClean="0">
                <a:solidFill>
                  <a:schemeClr val="bg1"/>
                </a:solidFill>
                <a:latin typeface="Times New Roman" pitchFamily="18" charset="0"/>
              </a:rPr>
              <a:t>  (нем. Antisemitismus) — одна из форм национальной нетерпимости, выражающаяся во враждебном отношении к евреям как этнической или религиозной группе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663" y="6350"/>
            <a:ext cx="8229600" cy="1219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smtClean="0">
                <a:solidFill>
                  <a:srgbClr val="C00000"/>
                </a:solidFill>
              </a:rPr>
              <a:t>Зарождение  антисимизма  в  Германии</a:t>
            </a:r>
            <a:endParaRPr lang="ru-RU" sz="3600">
              <a:solidFill>
                <a:srgbClr val="C00000"/>
              </a:solidFill>
            </a:endParaRPr>
          </a:p>
        </p:txBody>
      </p:sp>
      <p:sp>
        <p:nvSpPr>
          <p:cNvPr id="15362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ru-RU" sz="1400" smtClean="0"/>
              <a:t>В апреле 1933 г. была инспирирована общегерманская антиеврейская акция. Нацисты пикетировали магазины, адвокатские бюро, врачебные кабинеты, принадлежавшие евреям.</a:t>
            </a:r>
            <a:br>
              <a:rPr lang="ru-RU" sz="1400" smtClean="0"/>
            </a:br>
            <a:r>
              <a:rPr lang="ru-RU" sz="1400" smtClean="0"/>
              <a:t>В сентябре 1935 г. на съезде нацистской партии были приняты Нюрнбергские законы. Таким образом нацисты реализовали первый этап «решения еврейского вопроса»: они лишили евреев всех гражданских прав.</a:t>
            </a:r>
          </a:p>
          <a:p>
            <a:pPr eaLnBrk="1" hangingPunct="1"/>
            <a:r>
              <a:rPr lang="ru-RU" sz="1400" smtClean="0"/>
              <a:t>В 1938 г. детям, отличающимся «неполноценными расовыми признаками», было запрещено посещать немецкие школы.</a:t>
            </a:r>
            <a:br>
              <a:rPr lang="ru-RU" sz="1400" smtClean="0"/>
            </a:br>
            <a:r>
              <a:rPr lang="ru-RU" sz="1400" smtClean="0"/>
              <a:t>Постепенно нацисты перешли от ограничения прав евреев к их вытеснению из общественной, политической и экономической жизни Германии.</a:t>
            </a:r>
            <a:br>
              <a:rPr lang="ru-RU" sz="1400" smtClean="0"/>
            </a:br>
            <a:endParaRPr lang="ru-RU" sz="1400" smtClean="0"/>
          </a:p>
        </p:txBody>
      </p:sp>
      <p:pic>
        <p:nvPicPr>
          <p:cNvPr id="15363" name="Picture 2" descr="C:\Users\DOOM\Desktop\4-2.gi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484313"/>
            <a:ext cx="4248150" cy="2449512"/>
          </a:xfrm>
        </p:spPr>
      </p:pic>
      <p:pic>
        <p:nvPicPr>
          <p:cNvPr id="15364" name="Picture 3" descr="C:\Users\DOOM\Desktop\4-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76700"/>
            <a:ext cx="42481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i="1" smtClean="0">
                <a:solidFill>
                  <a:srgbClr val="C00000"/>
                </a:solidFill>
              </a:rPr>
              <a:t>Ночь разбитых стекол</a:t>
            </a:r>
            <a:endParaRPr lang="ru-RU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В ночь на 10 ноября произошел еврейский погром, вошедший в историю как</a:t>
            </a:r>
            <a:r>
              <a:rPr lang="ru-RU" i="1" dirty="0" smtClean="0"/>
              <a:t> Хрустальная ночь (Ночь разбитых стекол</a:t>
            </a:r>
            <a:r>
              <a:rPr lang="ru-RU" dirty="0" smtClean="0"/>
              <a:t>).</a:t>
            </a:r>
            <a:br>
              <a:rPr lang="ru-RU" dirty="0" smtClean="0"/>
            </a:br>
            <a:r>
              <a:rPr lang="ru-RU" dirty="0" smtClean="0"/>
              <a:t>Тогда погибло около 100 евреев, были разрушены все синагоги в Германии, разграблены более 7000 еврейских магазинов. 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6387" name="Picture 2" descr="F:\освенцим\4.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27538" y="1557338"/>
            <a:ext cx="4279900" cy="41751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0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7411" name="Picture 2" descr="F:\освенцим\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404813"/>
            <a:ext cx="8193088" cy="604837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</a:rPr>
              <a:t>Лагеря      смерти </a:t>
            </a:r>
            <a:endParaRPr lang="ru-RU">
              <a:solidFill>
                <a:srgbClr val="C00000"/>
              </a:solidFill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3035300" cy="4572000"/>
          </a:xfrm>
        </p:spPr>
        <p:txBody>
          <a:bodyPr/>
          <a:lstStyle/>
          <a:p>
            <a:pPr eaLnBrk="1" hangingPunct="1"/>
            <a:r>
              <a:rPr lang="ru-RU" smtClean="0"/>
              <a:t>Треблинка,</a:t>
            </a:r>
          </a:p>
          <a:p>
            <a:pPr eaLnBrk="1" hangingPunct="1"/>
            <a:r>
              <a:rPr lang="ru-RU" smtClean="0"/>
              <a:t> </a:t>
            </a:r>
            <a:r>
              <a:rPr lang="ru-RU" smtClean="0">
                <a:latin typeface="Arial" charset="0"/>
              </a:rPr>
              <a:t>Дахау</a:t>
            </a:r>
            <a:r>
              <a:rPr lang="ru-RU" smtClean="0"/>
              <a:t>,</a:t>
            </a:r>
          </a:p>
          <a:p>
            <a:pPr eaLnBrk="1" hangingPunct="1"/>
            <a:r>
              <a:rPr lang="ru-RU" smtClean="0"/>
              <a:t> Собиб</a:t>
            </a:r>
            <a:r>
              <a:rPr lang="ru-RU" smtClean="0">
                <a:latin typeface="Arial" charset="0"/>
              </a:rPr>
              <a:t>о</a:t>
            </a:r>
            <a:r>
              <a:rPr lang="ru-RU" smtClean="0"/>
              <a:t>р, </a:t>
            </a:r>
          </a:p>
          <a:p>
            <a:pPr eaLnBrk="1" hangingPunct="1"/>
            <a:r>
              <a:rPr lang="ru-RU" smtClean="0"/>
              <a:t>Майданек, </a:t>
            </a:r>
          </a:p>
          <a:p>
            <a:pPr eaLnBrk="1" hangingPunct="1"/>
            <a:r>
              <a:rPr lang="ru-RU" smtClean="0"/>
              <a:t>Освенцим </a:t>
            </a:r>
          </a:p>
          <a:p>
            <a:pPr eaLnBrk="1" hangingPunct="1"/>
            <a:r>
              <a:rPr lang="ru-RU" smtClean="0"/>
              <a:t> </a:t>
            </a:r>
            <a:r>
              <a:rPr lang="ru-RU" smtClean="0">
                <a:latin typeface="Arial" charset="0"/>
              </a:rPr>
              <a:t>Бухенвальд </a:t>
            </a:r>
            <a:r>
              <a:rPr lang="ru-RU" smtClean="0"/>
              <a:t>). </a:t>
            </a:r>
          </a:p>
        </p:txBody>
      </p:sp>
      <p:pic>
        <p:nvPicPr>
          <p:cNvPr id="18435" name="Picture 3" descr="C:\Users\DOOM\Desktop\4-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563938" y="1557338"/>
            <a:ext cx="5143500" cy="43195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ln>
                  <a:noFill/>
                </a:ln>
                <a:effectLst/>
                <a:latin typeface="Arial" charset="0"/>
              </a:rPr>
              <a:t>                  </a:t>
            </a:r>
            <a:r>
              <a:rPr lang="ru-RU" smtClean="0">
                <a:ln>
                  <a:noFill/>
                </a:ln>
                <a:solidFill>
                  <a:srgbClr val="E50106"/>
                </a:solidFill>
                <a:effectLst/>
                <a:latin typeface="Arial" charset="0"/>
              </a:rPr>
              <a:t>Освенцим</a:t>
            </a:r>
            <a:r>
              <a:rPr lang="ru-RU" smtClean="0">
                <a:ln>
                  <a:noFill/>
                </a:ln>
                <a:effectLst/>
                <a:latin typeface="Arial" charset="0"/>
              </a:rPr>
              <a:t> </a:t>
            </a:r>
          </a:p>
        </p:txBody>
      </p:sp>
      <p:sp>
        <p:nvSpPr>
          <p:cNvPr id="19458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ru-RU" smtClean="0"/>
              <a:t>Наиболее «производительным» был лагерь в Освенциме, где было уничтожено свыше миллиона человек. </a:t>
            </a:r>
            <a:endParaRPr lang="ru-RU" smtClean="0">
              <a:latin typeface="Arial" charset="0"/>
            </a:endParaRPr>
          </a:p>
          <a:p>
            <a:pPr eaLnBrk="1" hangingPunct="1"/>
            <a:r>
              <a:rPr lang="ru-RU" smtClean="0"/>
              <a:t>9/10 всех жертв составили евреи.</a:t>
            </a:r>
          </a:p>
        </p:txBody>
      </p:sp>
      <p:sp>
        <p:nvSpPr>
          <p:cNvPr id="19459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1462088"/>
            <a:ext cx="4535488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E50106"/>
                </a:solidFill>
              </a:rPr>
              <a:t>Опыты        </a:t>
            </a:r>
            <a:r>
              <a:rPr lang="ru-RU" err="1" smtClean="0">
                <a:solidFill>
                  <a:srgbClr val="E50106"/>
                </a:solidFill>
              </a:rPr>
              <a:t>Менгеля</a:t>
            </a:r>
            <a:r>
              <a:rPr lang="ru-RU" smtClean="0">
                <a:solidFill>
                  <a:srgbClr val="E50106"/>
                </a:solidFill>
              </a:rPr>
              <a:t> </a:t>
            </a:r>
            <a:endParaRPr lang="ru-RU">
              <a:solidFill>
                <a:srgbClr val="E50106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>Дети подвергались экспериментам в разных лагерях, особенно в Освенциме, где активно работал Йозеф </a:t>
            </a:r>
            <a:r>
              <a:rPr lang="ru-RU" dirty="0" err="1" smtClean="0">
                <a:solidFill>
                  <a:schemeClr val="bg1"/>
                </a:solidFill>
              </a:rPr>
              <a:t>Менгеле</a:t>
            </a:r>
            <a:r>
              <a:rPr lang="ru-RU" dirty="0" smtClean="0">
                <a:solidFill>
                  <a:schemeClr val="bg1"/>
                </a:solidFill>
              </a:rPr>
              <a:t>. Тех, кого исследовал </a:t>
            </a:r>
            <a:r>
              <a:rPr lang="ru-RU" dirty="0" err="1" smtClean="0">
                <a:solidFill>
                  <a:schemeClr val="bg1"/>
                </a:solidFill>
              </a:rPr>
              <a:t>Менгеле</a:t>
            </a:r>
            <a:r>
              <a:rPr lang="ru-RU" dirty="0" smtClean="0">
                <a:solidFill>
                  <a:schemeClr val="bg1"/>
                </a:solidFill>
              </a:rPr>
              <a:t>, лучше кормили, их помещали в более приемлемые условия, временно им не грозили газовые камеры. Для объектов экспериментов он открыл детский сад для еврейских и цыганских детей до 6 лет. При посещении «своего» ребёнка он представлялся «дядей </a:t>
            </a:r>
            <a:r>
              <a:rPr lang="ru-RU" dirty="0" err="1" smtClean="0">
                <a:solidFill>
                  <a:schemeClr val="bg1"/>
                </a:solidFill>
              </a:rPr>
              <a:t>Менгеле</a:t>
            </a:r>
            <a:r>
              <a:rPr lang="ru-RU" dirty="0" smtClean="0">
                <a:solidFill>
                  <a:schemeClr val="bg1"/>
                </a:solidFill>
              </a:rPr>
              <a:t>», предлагал сладости. Но он был лично ответственен за гибель неизвестного числа жертв, которых убил с помощью смертельной инъекции, расстрелов, избиений и мучительных экспериментов. Сын </a:t>
            </a:r>
            <a:r>
              <a:rPr lang="ru-RU" dirty="0" err="1" smtClean="0">
                <a:solidFill>
                  <a:schemeClr val="bg1"/>
                </a:solidFill>
              </a:rPr>
              <a:t>Менгеле</a:t>
            </a:r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dirty="0" err="1" smtClean="0">
                <a:solidFill>
                  <a:schemeClr val="bg1"/>
                </a:solidFill>
              </a:rPr>
              <a:t>Рольф</a:t>
            </a:r>
            <a:r>
              <a:rPr lang="ru-RU" dirty="0" smtClean="0">
                <a:solidFill>
                  <a:schemeClr val="bg1"/>
                </a:solidFill>
              </a:rPr>
              <a:t> сказал, что отец позже не раскаялся в своих военных преступлениях</a:t>
            </a:r>
            <a:r>
              <a:rPr lang="ru-RU" baseline="30000" dirty="0" smtClean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20483" name="Picture 3" descr="C:\Users\DOOM\Desktop\5-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1628775"/>
            <a:ext cx="3960813" cy="453707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0" name="Rectangle 10"/>
          <p:cNvSpPr>
            <a:spLocks noGrp="1"/>
          </p:cNvSpPr>
          <p:nvPr>
            <p:ph type="body" idx="1"/>
          </p:nvPr>
        </p:nvSpPr>
        <p:spPr>
          <a:xfrm>
            <a:off x="457200" y="3140968"/>
            <a:ext cx="4040188" cy="360040"/>
          </a:xfrm>
        </p:spPr>
        <p:txBody>
          <a:bodyPr/>
          <a:lstStyle/>
          <a:p>
            <a:pPr>
              <a:defRPr/>
            </a:pPr>
            <a:r>
              <a:rPr lang="ru-RU" sz="2200" dirty="0" smtClean="0">
                <a:solidFill>
                  <a:srgbClr val="E50106"/>
                </a:solidFill>
              </a:rPr>
              <a:t>Треблинка</a:t>
            </a:r>
            <a:r>
              <a:rPr lang="ru-RU" sz="2200" dirty="0" smtClean="0"/>
              <a:t>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3057528"/>
          </a:xfrm>
        </p:spPr>
        <p:txBody>
          <a:bodyPr/>
          <a:lstStyle/>
          <a:p>
            <a:pPr>
              <a:defRPr/>
            </a:pPr>
            <a:r>
              <a:rPr lang="ru-RU" sz="2400" dirty="0" smtClean="0">
                <a:solidFill>
                  <a:srgbClr val="E50106"/>
                </a:solidFill>
              </a:rPr>
              <a:t>                                               Дахау        </a:t>
            </a:r>
            <a:r>
              <a:rPr lang="ru-RU" sz="2000" dirty="0" smtClean="0">
                <a:solidFill>
                  <a:srgbClr val="E50106"/>
                </a:solidFill>
              </a:rPr>
              <a:t>                                                  </a:t>
            </a:r>
            <a:r>
              <a:rPr lang="ru-RU" sz="2400" dirty="0" smtClean="0">
                <a:solidFill>
                  <a:srgbClr val="E50106"/>
                </a:solidFill>
              </a:rPr>
              <a:t>Майданек   </a:t>
            </a:r>
            <a:r>
              <a:rPr lang="ru-RU" sz="2400" dirty="0" smtClean="0"/>
              <a:t> </a:t>
            </a:r>
            <a:r>
              <a:rPr lang="ru-RU" sz="2000" dirty="0" smtClean="0"/>
              <a:t>                                                                          </a:t>
            </a:r>
            <a:endParaRPr lang="ru-RU" sz="2000" dirty="0"/>
          </a:p>
        </p:txBody>
      </p:sp>
      <p:sp>
        <p:nvSpPr>
          <p:cNvPr id="30731" name="Rectangle 11"/>
          <p:cNvSpPr>
            <a:spLocks noGrp="1"/>
          </p:cNvSpPr>
          <p:nvPr>
            <p:ph type="body" idx="3"/>
          </p:nvPr>
        </p:nvSpPr>
        <p:spPr>
          <a:xfrm>
            <a:off x="4648200" y="3212976"/>
            <a:ext cx="4040188" cy="360040"/>
          </a:xfrm>
          <a:noFill/>
        </p:spPr>
        <p:txBody>
          <a:bodyPr/>
          <a:lstStyle/>
          <a:p>
            <a:pPr>
              <a:defRPr/>
            </a:pPr>
            <a:r>
              <a:rPr lang="ru-RU" sz="2200" dirty="0" smtClean="0">
                <a:solidFill>
                  <a:srgbClr val="E50106"/>
                </a:solidFill>
              </a:rPr>
              <a:t>Бухенвальд </a:t>
            </a:r>
          </a:p>
        </p:txBody>
      </p:sp>
      <p:pic>
        <p:nvPicPr>
          <p:cNvPr id="21510" name="Picture 2" descr="F:\освенцим\5.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3573463"/>
            <a:ext cx="4038600" cy="2951162"/>
          </a:xfrm>
        </p:spPr>
      </p:pic>
      <p:pic>
        <p:nvPicPr>
          <p:cNvPr id="21511" name="Picture 3" descr="F:\освенцим\2.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649788" y="3573463"/>
            <a:ext cx="4038600" cy="2951162"/>
          </a:xfrm>
        </p:spPr>
      </p:pic>
      <p:pic>
        <p:nvPicPr>
          <p:cNvPr id="21512" name="Picture 4" descr="F:\освенцим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40322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5" descr="F:\освенцим\4.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04813"/>
            <a:ext cx="4176713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</a:rPr>
              <a:t>Уничтожение </a:t>
            </a:r>
            <a:endParaRPr lang="ru-RU">
              <a:solidFill>
                <a:srgbClr val="C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В этих лагерях уничтожение людей проводилось на индустриальной основе. Оборудовали газовые камеры и печи для сжигания трупов.</a:t>
            </a:r>
            <a:br>
              <a:rPr lang="ru-RU" dirty="0" smtClean="0"/>
            </a:br>
            <a:r>
              <a:rPr lang="ru-RU" dirty="0" smtClean="0"/>
              <a:t>Прибывающие на железнодорожные станции лагерей смерти под предлогом прохождения санитарной обработки направлялись в «душевые». В помещение подавался газ «Циклон В» — и через 5 минут все люди умирали.</a:t>
            </a:r>
            <a:endParaRPr lang="ru-RU" dirty="0"/>
          </a:p>
        </p:txBody>
      </p:sp>
      <p:pic>
        <p:nvPicPr>
          <p:cNvPr id="22531" name="Picture 2" descr="C:\Users\DOOM\Desktop\4-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412875"/>
            <a:ext cx="4059238" cy="44640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0000"/>
                </a:solidFill>
                <a:hlinkClick r:id="rId2" tooltip="en:Encyclopedia of the Holocaust"/>
              </a:rPr>
              <a:t>«Энциклопедия   Холокоста»</a:t>
            </a:r>
            <a:endParaRPr lang="ru-RU">
              <a:solidFill>
                <a:srgbClr val="FF0000"/>
              </a:solidFill>
            </a:endParaRPr>
          </a:p>
        </p:txBody>
      </p:sp>
      <p:sp>
        <p:nvSpPr>
          <p:cNvPr id="23554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330700" cy="4572000"/>
          </a:xfrm>
        </p:spPr>
        <p:txBody>
          <a:bodyPr/>
          <a:lstStyle/>
          <a:p>
            <a:pPr eaLnBrk="1" hangingPunct="1"/>
            <a:r>
              <a:rPr lang="ru-RU" sz="2200" smtClean="0"/>
              <a:t>погибло  3 млн миллионов польских евреев,</a:t>
            </a:r>
          </a:p>
          <a:p>
            <a:pPr eaLnBrk="1" hangingPunct="1"/>
            <a:r>
              <a:rPr lang="ru-RU" sz="2200" smtClean="0"/>
              <a:t> 1,2 миллиона советских евреев), из них:</a:t>
            </a:r>
          </a:p>
          <a:p>
            <a:pPr eaLnBrk="1" hangingPunct="1"/>
            <a:r>
              <a:rPr lang="ru-RU" sz="2200" smtClean="0"/>
              <a:t> 140 тысяч евреев Литвы</a:t>
            </a:r>
          </a:p>
          <a:p>
            <a:pPr eaLnBrk="1" hangingPunct="1"/>
            <a:r>
              <a:rPr lang="ru-RU" sz="2200" smtClean="0"/>
              <a:t> 70 тысяч евреев Латвии</a:t>
            </a:r>
          </a:p>
          <a:p>
            <a:pPr eaLnBrk="1" hangingPunct="1"/>
            <a:r>
              <a:rPr lang="ru-RU" sz="2200" smtClean="0"/>
              <a:t> 560 тысяч евреев Венгрии,</a:t>
            </a:r>
          </a:p>
          <a:p>
            <a:pPr eaLnBrk="1" hangingPunct="1"/>
            <a:r>
              <a:rPr lang="ru-RU" sz="2200" smtClean="0"/>
              <a:t> 280 тысяч — Румынии,</a:t>
            </a:r>
          </a:p>
          <a:p>
            <a:pPr eaLnBrk="1" hangingPunct="1"/>
            <a:r>
              <a:rPr lang="ru-RU" sz="2200" smtClean="0"/>
              <a:t> 140 тысяч — </a:t>
            </a:r>
            <a:r>
              <a:rPr lang="ru-RU" sz="2200" u="sng" smtClean="0"/>
              <a:t>Германии</a:t>
            </a:r>
            <a:r>
              <a:rPr lang="ru-RU" sz="2200" smtClean="0"/>
              <a:t>,</a:t>
            </a:r>
          </a:p>
          <a:p>
            <a:pPr eaLnBrk="1" hangingPunct="1"/>
            <a:r>
              <a:rPr lang="ru-RU" sz="2200" smtClean="0"/>
              <a:t> 100 тысяч — Голландии, </a:t>
            </a:r>
          </a:p>
          <a:p>
            <a:pPr eaLnBrk="1" hangingPunct="1"/>
            <a:endParaRPr lang="ru-RU" smtClean="0"/>
          </a:p>
        </p:txBody>
      </p:sp>
      <p:sp>
        <p:nvSpPr>
          <p:cNvPr id="23555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ru-RU" sz="2000" smtClean="0"/>
              <a:t>80 тысяч евреев Франции, </a:t>
            </a:r>
          </a:p>
          <a:p>
            <a:pPr eaLnBrk="1" hangingPunct="1"/>
            <a:r>
              <a:rPr lang="ru-RU" sz="2000" smtClean="0"/>
              <a:t>80 тысяч —Чехии, </a:t>
            </a:r>
          </a:p>
          <a:p>
            <a:pPr eaLnBrk="1" hangingPunct="1"/>
            <a:r>
              <a:rPr lang="ru-RU" sz="2000" smtClean="0"/>
              <a:t>70 тысяч — Словакии, </a:t>
            </a:r>
          </a:p>
          <a:p>
            <a:pPr eaLnBrk="1" hangingPunct="1"/>
            <a:r>
              <a:rPr lang="ru-RU" sz="2000" smtClean="0"/>
              <a:t>65 тысяч — Греции, </a:t>
            </a:r>
          </a:p>
          <a:p>
            <a:pPr eaLnBrk="1" hangingPunct="1"/>
            <a:r>
              <a:rPr lang="ru-RU" sz="2000" smtClean="0"/>
              <a:t>60 тысяч — Югославии. </a:t>
            </a:r>
          </a:p>
          <a:p>
            <a:pPr eaLnBrk="1" hangingPunct="1"/>
            <a:r>
              <a:rPr lang="ru-RU" sz="2000" smtClean="0"/>
              <a:t>В Белоруссии    было уничтожено более 800 тысяч евреев.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E50106"/>
                </a:solidFill>
              </a:rPr>
              <a:t>Итоги холокоста </a:t>
            </a:r>
            <a:endParaRPr lang="ru-RU">
              <a:solidFill>
                <a:srgbClr val="E50106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.В 1941—1945 гг. нацисты истребили 6 000 000 евреев из оккупированных стран Европы.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Около 3 000 000 советских евреев стали жертвами Холокоста. Уцелели лишь бежавшие в партизанские отряды, укрывавшиеся под чужими документами либо спрятанные местными жителями.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24579" name="Picture 2" descr="F:\освенцим\6..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484313"/>
            <a:ext cx="4059238" cy="446563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bg1"/>
                </a:solidFill>
              </a:rPr>
              <a:t>2000 г.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u="sng" dirty="0" smtClean="0">
                <a:solidFill>
                  <a:schemeClr val="bg1"/>
                </a:solidFill>
              </a:rPr>
              <a:t>Декларация Стокгольмского международного форума по Холокосту.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2002 г.</a:t>
            </a:r>
            <a:r>
              <a:rPr lang="ru-RU" dirty="0" smtClean="0">
                <a:solidFill>
                  <a:schemeClr val="bg1"/>
                </a:solidFill>
              </a:rPr>
              <a:t> Министры образования государств-участников Совета Европы приняли резолюцию о том, что во всех школах их стран следует проводить «День памяти», призванный почтить память жертв Холокоста.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bg1"/>
                </a:solidFill>
              </a:rPr>
              <a:t> 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dirty="0" smtClean="0">
                <a:solidFill>
                  <a:schemeClr val="bg1"/>
                </a:solidFill>
              </a:rPr>
              <a:t>2004 г.</a:t>
            </a:r>
            <a:r>
              <a:rPr lang="ru-RU" dirty="0" smtClean="0">
                <a:solidFill>
                  <a:schemeClr val="bg1"/>
                </a:solidFill>
              </a:rPr>
              <a:t> Государства-участники ОБСЕ приняли на себя обязательство чтить память жертв Холокоста в рамках Решения, принятого в заключение Конференции по антисемитизму, прошедшей в Берлине.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2005 г.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u="sng" dirty="0" smtClean="0">
                <a:solidFill>
                  <a:schemeClr val="bg1"/>
                </a:solidFill>
              </a:rPr>
              <a:t>На шестидесятом заседании Генеральной Ассамблеи ООН приняла решение о том, что 27 января станет Международным днем памяти жертв Холокоста.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t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2007 г.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u="sng" dirty="0" smtClean="0">
                <a:solidFill>
                  <a:schemeClr val="bg1"/>
                </a:solidFill>
              </a:rPr>
              <a:t>На шестьдесят первой сессии Генеральной Ассамблеи ООН принята резолюция, осуждающая любое отрицание Холокоста.</a:t>
            </a:r>
            <a:endParaRPr lang="ru-RU" b="1" i="1" dirty="0" smtClean="0">
              <a:solidFill>
                <a:schemeClr val="bg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>
                <a:solidFill>
                  <a:schemeClr val="bg1"/>
                </a:solidFill>
              </a:rPr>
              <a:t> 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 </a:t>
            </a:r>
            <a:r>
              <a:rPr lang="ru-RU" smtClean="0">
                <a:solidFill>
                  <a:srgbClr val="C00000"/>
                </a:solidFill>
              </a:rPr>
              <a:t>Международные акты о Холокосте</a:t>
            </a:r>
            <a:endParaRPr lang="ru-RU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b="1" smtClean="0">
                <a:solidFill>
                  <a:schemeClr val="bg1"/>
                </a:solidFill>
              </a:rPr>
              <a:t>В Венгрии</a:t>
            </a:r>
            <a:r>
              <a:rPr lang="ru-RU" sz="1800" smtClean="0">
                <a:solidFill>
                  <a:schemeClr val="bg1"/>
                </a:solidFill>
              </a:rPr>
              <a:t> День памяти отмечается </a:t>
            </a:r>
            <a:r>
              <a:rPr lang="ru-RU" sz="1800" u="sng" smtClean="0">
                <a:solidFill>
                  <a:schemeClr val="bg1"/>
                </a:solidFill>
              </a:rPr>
              <a:t>16 апреля</a:t>
            </a:r>
            <a:r>
              <a:rPr lang="ru-RU" sz="1800" smtClean="0">
                <a:solidFill>
                  <a:schemeClr val="bg1"/>
                </a:solidFill>
              </a:rPr>
              <a:t>. </a:t>
            </a: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b="1" smtClean="0">
                <a:solidFill>
                  <a:schemeClr val="bg1"/>
                </a:solidFill>
              </a:rPr>
              <a:t>В Израиле</a:t>
            </a:r>
            <a:r>
              <a:rPr lang="ru-RU" sz="1800" smtClean="0">
                <a:solidFill>
                  <a:schemeClr val="bg1"/>
                </a:solidFill>
              </a:rPr>
              <a:t> День Катастрофы и Героизма</a:t>
            </a:r>
            <a:r>
              <a:rPr lang="ru-RU" sz="1800" u="sng" smtClean="0">
                <a:solidFill>
                  <a:schemeClr val="bg1"/>
                </a:solidFill>
                <a:latin typeface="Arial" charset="0"/>
              </a:rPr>
              <a:t>  </a:t>
            </a:r>
            <a:r>
              <a:rPr lang="ru-RU" sz="1800" smtClean="0">
                <a:solidFill>
                  <a:schemeClr val="bg1"/>
                </a:solidFill>
              </a:rPr>
              <a:t>(</a:t>
            </a:r>
            <a:r>
              <a:rPr lang="ru-RU" sz="1800" u="sng" smtClean="0">
                <a:solidFill>
                  <a:schemeClr val="bg1"/>
                </a:solidFill>
              </a:rPr>
              <a:t>Йом Ха-Шоа</a:t>
            </a:r>
            <a:r>
              <a:rPr lang="ru-RU" sz="1800" smtClean="0">
                <a:solidFill>
                  <a:schemeClr val="bg1"/>
                </a:solidFill>
              </a:rPr>
              <a:t>) отмечается по </a:t>
            </a:r>
            <a:r>
              <a:rPr lang="ru-RU" sz="1800" u="sng" smtClean="0">
                <a:solidFill>
                  <a:schemeClr val="bg1"/>
                </a:solidFill>
              </a:rPr>
              <a:t>еврейскому календарю</a:t>
            </a:r>
            <a:r>
              <a:rPr lang="ru-RU" sz="1800" smtClean="0">
                <a:solidFill>
                  <a:schemeClr val="bg1"/>
                </a:solidFill>
              </a:rPr>
              <a:t> 27 </a:t>
            </a:r>
            <a:r>
              <a:rPr lang="ru-RU" sz="1800" u="sng" smtClean="0">
                <a:solidFill>
                  <a:schemeClr val="bg1"/>
                </a:solidFill>
              </a:rPr>
              <a:t>нисана</a:t>
            </a: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.</a:t>
            </a:r>
            <a:r>
              <a:rPr lang="ru-RU" sz="1800" smtClean="0">
                <a:solidFill>
                  <a:schemeClr val="bg1"/>
                </a:solidFill>
              </a:rPr>
              <a:t> В </a:t>
            </a:r>
            <a:r>
              <a:rPr lang="ru-RU" sz="1800" u="sng" smtClean="0">
                <a:solidFill>
                  <a:schemeClr val="bg1"/>
                </a:solidFill>
              </a:rPr>
              <a:t>григорианском календаре</a:t>
            </a:r>
            <a:r>
              <a:rPr lang="ru-RU" sz="1800" smtClean="0">
                <a:solidFill>
                  <a:schemeClr val="bg1"/>
                </a:solidFill>
              </a:rPr>
              <a:t> эта дата может соответствовать промежутку между 7 апреля и 7 мая. </a:t>
            </a: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b="1" smtClean="0">
                <a:solidFill>
                  <a:schemeClr val="bg1"/>
                </a:solidFill>
              </a:rPr>
              <a:t>В Латвии</a:t>
            </a:r>
            <a:r>
              <a:rPr lang="ru-RU" sz="1800" smtClean="0">
                <a:solidFill>
                  <a:schemeClr val="bg1"/>
                </a:solidFill>
              </a:rPr>
              <a:t> День памяти жертв геноцида еврейского народа отмечается </a:t>
            </a:r>
            <a:r>
              <a:rPr lang="ru-RU" sz="1800" u="sng" smtClean="0">
                <a:solidFill>
                  <a:schemeClr val="bg1"/>
                </a:solidFill>
              </a:rPr>
              <a:t>4 июля</a:t>
            </a:r>
            <a:r>
              <a:rPr lang="ru-RU" sz="1800" smtClean="0">
                <a:solidFill>
                  <a:schemeClr val="bg1"/>
                </a:solidFill>
              </a:rPr>
              <a:t>. </a:t>
            </a: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b="1" smtClean="0">
                <a:solidFill>
                  <a:schemeClr val="bg1"/>
                </a:solidFill>
              </a:rPr>
              <a:t>В Румынии</a:t>
            </a:r>
            <a:r>
              <a:rPr lang="ru-RU" sz="1800" smtClean="0">
                <a:solidFill>
                  <a:schemeClr val="bg1"/>
                </a:solidFill>
              </a:rPr>
              <a:t> День памяти жертв холокоста отмечается 9 октября</a:t>
            </a: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smtClean="0">
                <a:solidFill>
                  <a:schemeClr val="bg1"/>
                </a:solidFill>
              </a:rPr>
              <a:t> </a:t>
            </a:r>
            <a:r>
              <a:rPr lang="ru-RU" sz="1800" b="1" u="sng" smtClean="0">
                <a:solidFill>
                  <a:schemeClr val="bg1"/>
                </a:solidFill>
              </a:rPr>
              <a:t>Германия</a:t>
            </a:r>
            <a:r>
              <a:rPr lang="ru-RU" sz="1800" b="1" smtClean="0">
                <a:solidFill>
                  <a:schemeClr val="bg1"/>
                </a:solidFill>
              </a:rPr>
              <a:t> </a:t>
            </a:r>
            <a:r>
              <a:rPr lang="ru-RU" sz="1800" smtClean="0">
                <a:solidFill>
                  <a:schemeClr val="bg1"/>
                </a:solidFill>
              </a:rPr>
              <a:t>отмечает день памяти жертв Холокоста 27 января — как всемирный. В 2011 году этот день был впервые посвящён цыганским жертвам геноцида, и в нём принял участие федеральный президент </a:t>
            </a:r>
            <a:r>
              <a:rPr lang="ru-RU" sz="1800" u="sng" smtClean="0">
                <a:solidFill>
                  <a:schemeClr val="bg1"/>
                </a:solidFill>
              </a:rPr>
              <a:t>Кристиан Вульф</a:t>
            </a:r>
            <a:r>
              <a:rPr lang="ru-RU" sz="1800" u="sng" smtClean="0">
                <a:solidFill>
                  <a:schemeClr val="bg1"/>
                </a:solidFill>
                <a:latin typeface="Arial" charset="0"/>
              </a:rPr>
              <a:t> </a:t>
            </a:r>
            <a:endParaRPr lang="ru-RU" sz="1800" b="1" i="1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bg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25462" y="128587"/>
            <a:ext cx="8229601" cy="1219201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smtClean="0">
                <a:solidFill>
                  <a:srgbClr val="E50106"/>
                </a:solidFill>
              </a:rPr>
              <a:t>День памяти жертв холокоста в различных странах</a:t>
            </a:r>
            <a:endParaRPr lang="ru-RU" b="1" i="1">
              <a:solidFill>
                <a:srgbClr val="E5010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</a:rPr>
              <a:t>Холокост – величайшая трагедия еврейского народа. Пострадали многие ни в чем неповинные люди, и мы должны помнить об этом, т.к. сегодня ещё страдают и даже погибают люди от того, что они другой национальности, религии. Антисемитизм, ксенофобия не изжили себя и возникают ещё неофашистские организации, пропагандирующие национализм, насилие.</a:t>
            </a:r>
            <a:endParaRPr lang="ru-RU" b="1" i="1" smtClean="0">
              <a:solidFill>
                <a:schemeClr val="bg1"/>
              </a:solidFill>
            </a:endParaRPr>
          </a:p>
          <a:p>
            <a:pPr eaLnBrk="1" hangingPunct="1"/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E50106"/>
                </a:solidFill>
              </a:rPr>
              <a:t>Вывод</a:t>
            </a:r>
            <a:endParaRPr lang="ru-RU">
              <a:solidFill>
                <a:srgbClr val="E50106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</a:rPr>
              <a:t>Минута    молчания </a:t>
            </a:r>
            <a:endParaRPr lang="ru-RU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День памяти жертв Холокоста</a:t>
            </a:r>
            <a:br>
              <a:rPr lang="ru-RU" dirty="0" smtClean="0"/>
            </a:br>
            <a:r>
              <a:rPr lang="ru-RU" dirty="0" smtClean="0"/>
              <a:t>Помянем минутой молчания.</a:t>
            </a:r>
            <a:br>
              <a:rPr lang="ru-RU" dirty="0" smtClean="0"/>
            </a:br>
            <a:r>
              <a:rPr lang="ru-RU" dirty="0" smtClean="0"/>
              <a:t>Во все времена жить непросто,</a:t>
            </a:r>
            <a:br>
              <a:rPr lang="ru-RU" dirty="0" smtClean="0"/>
            </a:br>
            <a:r>
              <a:rPr lang="ru-RU" dirty="0" smtClean="0"/>
              <a:t>Но то было время отчаянья.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крики невинно павших</a:t>
            </a:r>
            <a:br>
              <a:rPr lang="ru-RU" dirty="0" smtClean="0"/>
            </a:br>
            <a:r>
              <a:rPr lang="ru-RU" dirty="0" smtClean="0"/>
              <a:t>Проносятся к нам сквозь года,</a:t>
            </a:r>
            <a:br>
              <a:rPr lang="ru-RU" dirty="0" smtClean="0"/>
            </a:br>
            <a:r>
              <a:rPr lang="ru-RU" dirty="0" smtClean="0"/>
              <a:t>Смерть ни за что принявших...</a:t>
            </a:r>
            <a:br>
              <a:rPr lang="ru-RU" dirty="0" smtClean="0"/>
            </a:br>
            <a:r>
              <a:rPr lang="ru-RU" dirty="0" smtClean="0"/>
              <a:t>Пусть с миром живет их душа.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Помолимся, чтобы зло</a:t>
            </a:r>
            <a:br>
              <a:rPr lang="ru-RU" dirty="0" smtClean="0"/>
            </a:br>
            <a:r>
              <a:rPr lang="ru-RU" dirty="0" smtClean="0"/>
              <a:t>Навеки искоренилось.</a:t>
            </a:r>
            <a:br>
              <a:rPr lang="ru-RU" dirty="0" smtClean="0"/>
            </a:br>
            <a:r>
              <a:rPr lang="ru-RU" dirty="0" smtClean="0"/>
              <a:t>Пускай миром правит добро,</a:t>
            </a:r>
            <a:br>
              <a:rPr lang="ru-RU" dirty="0" smtClean="0"/>
            </a:br>
            <a:r>
              <a:rPr lang="ru-RU" dirty="0" smtClean="0"/>
              <a:t>Достоинство и справедливость.</a:t>
            </a:r>
            <a:br>
              <a:rPr lang="ru-RU" dirty="0" smtClean="0"/>
            </a:b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28675" name="Picture 3" descr="hello_html_m63aa0d3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1484313"/>
            <a:ext cx="4248150" cy="468153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278</TotalTime>
  <Words>176</Words>
  <Application>Microsoft Office PowerPoint</Application>
  <PresentationFormat>Экран (4:3)</PresentationFormat>
  <Paragraphs>72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Constantia</vt:lpstr>
      <vt:lpstr>Times New Roman</vt:lpstr>
      <vt:lpstr>Wingdings 2</vt:lpstr>
      <vt:lpstr>Бумажная</vt:lpstr>
      <vt:lpstr> ХОЛОКОСТ.  Чтобы помнить и не забывать!</vt:lpstr>
      <vt:lpstr>Геноцид — это преступление, относящееся к группе лиц, объединенных одним признаком, отличающих их от других членов  общества; таким признаком, как правило, является национальность, этнос, цвет кожи, исповедуемая религия и другие атрибуты личности человека; преследуется в соответствии с законодательством. </vt:lpstr>
      <vt:lpstr>Зарождение  антисимизма  в  Германии</vt:lpstr>
      <vt:lpstr>Ночь разбитых стекол</vt:lpstr>
      <vt:lpstr>Презентация PowerPoint</vt:lpstr>
      <vt:lpstr>Лагеря      смерти </vt:lpstr>
      <vt:lpstr>                  Освенцим </vt:lpstr>
      <vt:lpstr>Опыты        Менгеля </vt:lpstr>
      <vt:lpstr>                                               Дахау                                                          Майданек                                                                              </vt:lpstr>
      <vt:lpstr>Уничтожение </vt:lpstr>
      <vt:lpstr>«Энциклопедия   Холокоста»</vt:lpstr>
      <vt:lpstr>Итоги холокоста </vt:lpstr>
      <vt:lpstr> Международные акты о Холокосте</vt:lpstr>
      <vt:lpstr>День памяти жертв холокоста в различных странах</vt:lpstr>
      <vt:lpstr>Вывод</vt:lpstr>
      <vt:lpstr>Минута    молчания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Память о холокосте</dc:title>
  <dc:creator>DOOM</dc:creator>
  <cp:lastModifiedBy>6Int</cp:lastModifiedBy>
  <cp:revision>28</cp:revision>
  <dcterms:created xsi:type="dcterms:W3CDTF">2016-01-25T18:32:37Z</dcterms:created>
  <dcterms:modified xsi:type="dcterms:W3CDTF">2016-03-15T14:22:11Z</dcterms:modified>
</cp:coreProperties>
</file>