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9DC046-DC8A-4ACC-B7E8-0F8536E36382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5EF452-06CE-4DA5-8373-EBDC050756B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272C23D-FEAE-443A-9C50-8C22D514AFCD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DB16A5A-71BE-470B-9A32-F7E59B84309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1CC5BC-64AB-4BD2-96BA-2EFCA9449296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7C531E4-A940-46D2-BAC1-21ED0D136DB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42E174-D105-45F2-A538-79E4585CF30F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C9B742-AC13-4968-8F28-85B0459D897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6216C5-BBC2-4531-8E5A-65C4971468EF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B2AB98-8FFA-420B-AA9A-7A6F2C2966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DDFC2C1-2546-4E0C-8741-B7B7EE430F24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BCE40C-7606-4FC4-8DAE-E6F7F832A35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5E53636-7F28-4CC4-8765-81DA0B5ADAFD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CB56098-A299-4962-B1F8-E0FDF072F5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640275C-8E89-491F-9D97-469639EAD029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6637BFB-E219-4A96-9549-7A30A737570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0B5646C-D78F-441C-B78A-B6D20600CEFC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7222C75-3238-4AE0-8F61-271491778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F662ABD-12FE-4F44-91D8-8CFCD271B449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6D37484-8075-4DC0-B76D-6C87A881D87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375BF87-5F60-4E75-8B97-58B5BB04D82D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CE81CA-3520-4811-9137-51190331DBC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CFF45C3-27E1-4CC1-9A4B-C52F8309BC60}" type="datetimeFigureOut">
              <a:rPr lang="en-US" smtClean="0"/>
              <a:pPr>
                <a:defRPr/>
              </a:pPr>
              <a:t>5/24/2022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278FCB67-A8FD-460A-BE48-56EB3CA131F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815344" cy="2304256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/>
              <a:t>Экстремизм и терроризм. Меры противодействия</a:t>
            </a:r>
            <a:endParaRPr lang="ru-RU"/>
          </a:p>
        </p:txBody>
      </p:sp>
      <p:sp>
        <p:nvSpPr>
          <p:cNvPr id="717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5949280"/>
            <a:ext cx="2951162" cy="45720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для студентов 1 курсов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1051560"/>
          </a:xfrm>
        </p:spPr>
        <p:txBody>
          <a:bodyPr/>
          <a:lstStyle/>
          <a:p>
            <a:r>
              <a:rPr lang="ru-RU" sz="2400" b="1" dirty="0" smtClean="0"/>
              <a:t>Содержание: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183880" cy="4187952"/>
          </a:xfrm>
        </p:spPr>
        <p:txBody>
          <a:bodyPr/>
          <a:lstStyle/>
          <a:p>
            <a:pPr>
              <a:buFont typeface="Franklin Gothic Book" pitchFamily="34" charset="0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Понятие терроризм и экстремизм.</a:t>
            </a:r>
          </a:p>
          <a:p>
            <a:pPr>
              <a:buFont typeface="Franklin Gothic Book" pitchFamily="34" charset="0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Общественная опасность терроризма и примеры экстремизма.</a:t>
            </a:r>
          </a:p>
          <a:p>
            <a:pPr>
              <a:buFont typeface="Franklin Gothic Book" pitchFamily="34" charset="0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Причины терроризма  и экстремизма. </a:t>
            </a:r>
          </a:p>
          <a:p>
            <a:pPr>
              <a:buFont typeface="Franklin Gothic Book" pitchFamily="34" charset="0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Противодействие  терроризму и экстремизму. </a:t>
            </a:r>
          </a:p>
          <a:p>
            <a:pPr>
              <a:buFont typeface="Franklin Gothic Book" pitchFamily="34" charset="0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Уровни террористической опасности.</a:t>
            </a:r>
          </a:p>
          <a:p>
            <a:pPr>
              <a:buFont typeface="Wingdings 2" pitchFamily="18" charset="2"/>
              <a:buNone/>
            </a:pPr>
            <a:endParaRPr lang="ru-RU" sz="18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</p:spPr>
        <p:txBody>
          <a:bodyPr/>
          <a:lstStyle/>
          <a:p>
            <a:r>
              <a:rPr lang="ru-RU" sz="2400" b="1" dirty="0" smtClean="0"/>
              <a:t>Цели: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539552" y="1916832"/>
            <a:ext cx="8183880" cy="4187952"/>
          </a:xfrm>
        </p:spPr>
        <p:txBody>
          <a:bodyPr/>
          <a:lstStyle/>
          <a:p>
            <a:pPr marL="0" indent="361950" algn="just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Образовательные: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выяснить причины возникновения терроризма и экстремизма; кто составляет его социальную базу; ответить на вопрос, почему радикальные экстремистские идеи получили широкое распространение.</a:t>
            </a:r>
          </a:p>
          <a:p>
            <a:pPr marL="0" indent="361950" algn="just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Развивающие: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развивать умение ораторского искусства через выступления, подготовленные учащимися; прививать навыки самостоятельной работы; учить детей анализировать события, делать выводы, уметь убедительно и аргументировано доказать свою точку зрения.</a:t>
            </a:r>
          </a:p>
          <a:p>
            <a:pPr marL="0" indent="361950" algn="just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Воспитательные: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формировать уважение к культуре других народов, толерантность, патриотизм; воспитывать чувство неприятия к насилию, терроризму и экстремизму.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Понятие терроризм и экстремизм.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611560" y="1412776"/>
            <a:ext cx="8183880" cy="4187952"/>
          </a:xfrm>
        </p:spPr>
        <p:txBody>
          <a:bodyPr/>
          <a:lstStyle/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конце 20-го и начале 21-го века в жизнь молодой России вошли такие уродливые явления– терроризм и экстремизм. Средства массовой информации пестрят заголовками, напоминающими сводки с полей сражений.</a:t>
            </a:r>
          </a:p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самом деле так оно и есть: терроризм уже давно объявил войну  миру. Понятия теракт, террорист - смертник, пояс шахида, захват заложников и т.д. стали неотъемлемой частью современного мира. Часто жертвами терроризма становятся невинные люди, среди которых есть и дети.</a:t>
            </a:r>
          </a:p>
          <a:p>
            <a:pPr marL="0" indent="361950" algn="just">
              <a:buFont typeface="Wingdings 2" pitchFamily="18" charset="2"/>
              <a:buNone/>
            </a:pPr>
            <a:endParaRPr lang="ru-RU" sz="1800" dirty="0" smtClean="0"/>
          </a:p>
        </p:txBody>
      </p:sp>
      <p:pic>
        <p:nvPicPr>
          <p:cNvPr id="10244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4292600"/>
            <a:ext cx="4521200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83880" cy="1051560"/>
          </a:xfrm>
        </p:spPr>
        <p:txBody>
          <a:bodyPr/>
          <a:lstStyle/>
          <a:p>
            <a:pPr algn="just"/>
            <a:r>
              <a:rPr lang="ru-RU" sz="2400" b="1" dirty="0" smtClean="0"/>
              <a:t>Терроризм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556792"/>
            <a:ext cx="7540625" cy="4886325"/>
          </a:xfrm>
        </p:spPr>
        <p:txBody>
          <a:bodyPr>
            <a:normAutofit/>
          </a:bodyPr>
          <a:lstStyle/>
          <a:p>
            <a:pPr marL="20638" indent="341313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(от латинского TERROR - страх, ужас) – насильственные действия преступных лиц с целью  подрыва существующей власти, осложнения международных отношений, политических и экономических вымогательств у государств и корпораций.</a:t>
            </a:r>
          </a:p>
          <a:p>
            <a:pPr marL="20638" indent="341313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Терроризм превратился в одну из наиболее опасных по своим масштабам, непредсказуемости и последствиям общественно - политических проблем.</a:t>
            </a:r>
          </a:p>
          <a:p>
            <a:pPr marL="20638" indent="341313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Сегодня терроризм - это не только диверсанты-одиночки, угонщики самолетов и шахиды-камикадзе.</a:t>
            </a:r>
          </a:p>
          <a:p>
            <a:pPr marL="20638" indent="341313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Современный терроризм – это мощные разветвленные и хорошо организованные структуры.</a:t>
            </a:r>
          </a:p>
          <a:p>
            <a:pPr marL="20638" indent="341313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настоящее время в мире насчитывается около 500 нелегальных террористических организаций. 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Экстремистская деятельность (экстремизм)</a:t>
            </a:r>
            <a:endParaRPr lang="ru-RU" sz="24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187952"/>
          </a:xfrm>
        </p:spPr>
        <p:txBody>
          <a:bodyPr>
            <a:normAutofit/>
          </a:bodyPr>
          <a:lstStyle/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насильственное изменение основ конституционного строя и нарушение целостности Российской Федерации;</a:t>
            </a: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публичное оправдание терроризма и иная террористическая деятельность;</a:t>
            </a: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возбуждение социальной, расовой, национальной или религиозной розни;</a:t>
            </a: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пропаганда исключительности, превосходства либо неполноценности человека по признаку его социальной, расовой, национальной, религиозной или языковой принадлежности или отношения к религии;</a:t>
            </a: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нарушение прав, свобод и законных интересов человека и гражданина в зависимости от его социальной, расовой, национальной, религиозной или языковой принадлежности или отношения к религии.</a:t>
            </a: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1950"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Это определение экстремизму было дано в Федеральном законе от 25 июля 2002 г. № 114 –ФЗ «О противодействии экстремистской деятельности».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83880" cy="1051560"/>
          </a:xfrm>
        </p:spPr>
        <p:txBody>
          <a:bodyPr/>
          <a:lstStyle/>
          <a:p>
            <a:pPr algn="ctr"/>
            <a:r>
              <a:rPr lang="ru-RU" sz="2400" b="1" smtClean="0"/>
              <a:t>Общественная опасность терроризма и примеры экстремизма.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683568" y="1556792"/>
            <a:ext cx="7467600" cy="4525963"/>
          </a:xfrm>
        </p:spPr>
        <p:txBody>
          <a:bodyPr>
            <a:normAutofit fontScale="92500" lnSpcReduction="20000"/>
          </a:bodyPr>
          <a:lstStyle/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Самые громкие террористические акты последнего десятилетия:</a:t>
            </a:r>
          </a:p>
          <a:p>
            <a:pPr marL="0" indent="361950" algn="just">
              <a:buFont typeface="Wingdings 2" pitchFamily="18" charset="2"/>
              <a:buAutoNum type="arabicParenR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11 сентября 2001 года;</a:t>
            </a:r>
          </a:p>
          <a:p>
            <a:pPr marL="0" indent="361950" algn="just">
              <a:buFont typeface="Wingdings 2" pitchFamily="18" charset="2"/>
              <a:buAutoNum type="arabicParenR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"Норд - Ост" - 23-26 октября 2002 года;</a:t>
            </a:r>
          </a:p>
          <a:p>
            <a:pPr marL="0" indent="361950" algn="just">
              <a:buFont typeface="Wingdings 2" pitchFamily="18" charset="2"/>
              <a:buAutoNum type="arabicParenR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Взрыв дискотеки на острове 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- 12 октября 2002 года;</a:t>
            </a:r>
          </a:p>
          <a:p>
            <a:pPr marL="0" indent="361950" algn="just">
              <a:buFont typeface="Wingdings 2" pitchFamily="18" charset="2"/>
              <a:buAutoNum type="arabicParenR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Захват больницы в Буденновске - 9 января 1996 года;</a:t>
            </a:r>
          </a:p>
          <a:p>
            <a:pPr marL="0" indent="361950" algn="just">
              <a:buFont typeface="Wingdings 2" pitchFamily="18" charset="2"/>
              <a:buAutoNum type="arabicParenR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Взрывы жилых домов в Москве на улице Гурьянова и Каширском шоссе  (9, 13 сентября 1999 года);</a:t>
            </a:r>
          </a:p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Волна кровавого терроризма захлестнула мир в конце ХХ, начале ХХ1 столетия. События 11 сентября, взрывы жилых домов в Москве, массовый захват заложников в театральном центре на Дубровке, прямая агрессия международных террористических организаций. продолжающаяся уже долгие годы контр- террористическая операция в Чечне, где каждый день гибнут наши солдаты... Бессмысленность, безумие кровавого террора - это путь в ад, независимо от вероисповедания. Терроризм  -это всегда оружие слабого, угнетенного, неспособного действовать военными методами. Он будет существовать пока будет насилие. Пока на нем можно зарабатывать огромные деньги. Но у терроризма однозначно нет будущего. У него 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только кровавое настоящее...</a:t>
            </a:r>
            <a:endParaRPr lang="ru-RU" sz="18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Общественная опасность терроризма и примеры экстремизма.</a:t>
            </a:r>
            <a:endParaRPr lang="ru-RU" sz="2400" dirty="0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67544" y="2492896"/>
            <a:ext cx="8183880" cy="4187952"/>
          </a:xfrm>
        </p:spPr>
        <p:txBody>
          <a:bodyPr/>
          <a:lstStyle/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рубеже ХХ-ХХI в. терроризм проявил себя на высоко организованном международном уровне.</a:t>
            </a:r>
          </a:p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Масштабные теракты произошли во многих странах: в США – 11 сентября 2001 г. (атаки на Всемирный торговый центр и Пентагон, унесшие жизни 2749 и 184 человек соответственно), в Испании – в марте 2004 г. (серия взрывов в пригородных электричках Мадрида, в результате которых погиб 191 и ранены более 1900 человек), в Великобритании – в июле 2005 г. (взрывы в Лондоне, 56 погибших и свыше 800 раненых), теракты в Ираке и Афганистане и т.д.</a:t>
            </a:r>
          </a:p>
          <a:p>
            <a:pPr marL="0" indent="361950"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83880" cy="1051560"/>
          </a:xfrm>
        </p:spPr>
        <p:txBody>
          <a:bodyPr/>
          <a:lstStyle/>
          <a:p>
            <a:r>
              <a:rPr lang="ru-RU" sz="2400" b="1" dirty="0" smtClean="0"/>
              <a:t>Пример экстремизма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539552" y="1916832"/>
            <a:ext cx="8183880" cy="4187952"/>
          </a:xfrm>
        </p:spPr>
        <p:txBody>
          <a:bodyPr/>
          <a:lstStyle/>
          <a:p>
            <a:pPr marL="0" indent="361950"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Примером национального экстремизма является движение скинхедов.</a:t>
            </a:r>
          </a:p>
          <a:p>
            <a:pPr marL="0" indent="361950"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Это одно из самых распространенных националистических движений, которое зародилось в Англии в 60-е годы. Дословный перевод названия этого течения обозначает – «бритая голова». Первыми представителями этого движения были молодые люди из рабочих кварталов Лондона, представители тяжелого физического труда, которые первоначально выступали за запрет использования дешевой рабочей силы из стран третьего мира. А в 70 – е годы скинхеды уже выступали с идеей «расовой чистоты» и «отъема рабочих мест у понаехавших эмигрантов». </a:t>
            </a:r>
          </a:p>
          <a:p>
            <a:pPr marL="0" indent="361950"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Это движение очень быстро получило поддержку в других странах мира. С середины 90-х годов Россию охватило движение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скинов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», которое существует по сегодняшний день . </a:t>
            </a:r>
          </a:p>
          <a:p>
            <a:pPr marL="0" indent="361950"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Национальный экстремизм выступает под лозунгами защиты «своего народа», его экономических интересов, культурных ценностей, как правило, в ущерб представителей других национальностей, проживающих на этой же территории.</a:t>
            </a:r>
            <a:endParaRPr lang="ru-RU" sz="18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ПРОТИВОДЕЙСТВИЕ  ТЕРРОРИЗМУ  И  ЭКСТРЕМИЗМУ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060848"/>
            <a:ext cx="8183880" cy="4187952"/>
          </a:xfrm>
        </p:spPr>
        <p:txBody>
          <a:bodyPr>
            <a:normAutofit/>
          </a:bodyPr>
          <a:lstStyle/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это деятельность органов государственной власти и органов местного самоуправления по предупреждению терроризма и экстремизма, в том числе по выявлению и последующему устранению причин и условий, способствующих совершению преступлений террористического характера и экстремистской направленности (профилактика); выявлению лиц, склонных к их совершению, пресечению террористической и экстремистской деятельности конкретных лиц и организаций, раскрытию и расследованию преступлений и правонарушений, связанных с ними; а также минимизации и (или) ликвидации последствий их проявления.</a:t>
            </a:r>
            <a:endParaRPr lang="ru-RU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ПРОТИВОДЕЙСТВИЕ  ТЕРРОРИЗМУ  И  ЭКСТРЕМИЗМУ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183880" cy="4187952"/>
          </a:xfrm>
        </p:spPr>
        <p:txBody>
          <a:bodyPr>
            <a:normAutofit fontScale="25000" lnSpcReduction="20000"/>
          </a:bodyPr>
          <a:lstStyle/>
          <a:p>
            <a:pPr marL="0" indent="361950" algn="just" fontAlgn="auto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Одним из основных и важнейших направлений противодействия экстремизму в Российской Федерации является его профилактика, т.е. предупредительная работа по противодействию экстремистским проявлениям. В соответствии со ст. 3 Федерального закона от 25 июля 2002 г. № 114 –ФЗ «О противодействии экстремистской деятельности» основными направлениями противодействия этой деятельности являются:</a:t>
            </a:r>
          </a:p>
          <a:p>
            <a:pPr marL="0" indent="361950" algn="just" fontAlgn="auto">
              <a:lnSpc>
                <a:spcPct val="120000"/>
              </a:lnSpc>
              <a:spcAft>
                <a:spcPts val="0"/>
              </a:spcAft>
              <a:buFont typeface="Wingdings 2"/>
              <a:buAutoNum type="arabicParenR"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принятие профилактических мер, направленных на предупреждение экстремистской деятельности;</a:t>
            </a:r>
          </a:p>
          <a:p>
            <a:pPr marL="0" indent="361950" algn="just" fontAlgn="auto">
              <a:lnSpc>
                <a:spcPct val="120000"/>
              </a:lnSpc>
              <a:spcAft>
                <a:spcPts val="0"/>
              </a:spcAft>
              <a:buFont typeface="Wingdings 2"/>
              <a:buAutoNum type="arabicParenR"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выявление, предупреждение и пресечение экстремистской деятельности общественных и религиозных объединений, иных организаций, физических лиц.</a:t>
            </a:r>
          </a:p>
          <a:p>
            <a:pPr marL="0" indent="361950" algn="just" fontAlgn="auto">
              <a:lnSpc>
                <a:spcPct val="120000"/>
              </a:lnSpc>
              <a:spcAft>
                <a:spcPts val="0"/>
              </a:spcAft>
              <a:buFont typeface="Wingdings 2"/>
              <a:buAutoNum type="arabicParenR"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Проведение комплексных мероприятий по формированию правовой культуры в молодежной среде.</a:t>
            </a:r>
          </a:p>
          <a:p>
            <a:pPr marL="0" indent="361950" algn="just" fontAlgn="auto">
              <a:lnSpc>
                <a:spcPct val="120000"/>
              </a:lnSpc>
              <a:spcAft>
                <a:spcPts val="0"/>
              </a:spcAft>
              <a:buFont typeface="Wingdings 2"/>
              <a:buAutoNum type="arabicParenR"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Воспитание у молодежи толерантного мировоззрения, терпимого отношения ко всем людям, вне зависимости от их национальности, религии, социального, имущественного положения и иных обстоятельств. </a:t>
            </a:r>
          </a:p>
          <a:p>
            <a:pPr marL="0" indent="361950" algn="just" fontAlgn="auto">
              <a:lnSpc>
                <a:spcPct val="120000"/>
              </a:lnSpc>
              <a:spcAft>
                <a:spcPts val="0"/>
              </a:spcAft>
              <a:buFont typeface="Wingdings 2"/>
              <a:buAutoNum type="arabicParenR"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Увеличение количества занимающихся в отделениях доп. образования</a:t>
            </a:r>
          </a:p>
          <a:p>
            <a:pPr marL="0" indent="361950" fontAlgn="auto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endParaRPr lang="ru-RU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Уровни террористической опасности</a:t>
            </a:r>
            <a:endParaRPr lang="ru-RU" sz="2400" dirty="0" smtClean="0"/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467544" y="1124744"/>
            <a:ext cx="8183880" cy="4187952"/>
          </a:xfrm>
        </p:spPr>
        <p:txBody>
          <a:bodyPr/>
          <a:lstStyle/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 целях своевременного информирования населения о возникновении угрозы террористического акта могут устанавливаться уровни террористической опасности.</a:t>
            </a:r>
          </a:p>
          <a:p>
            <a:pPr marL="0" indent="361950"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Уровень террористической опасности устанавливается решением председателя антитеррористической комиссии в субъекте Российской Федерации, которое подлежит незамедлительному обнародованию в средствах массовой информации.</a:t>
            </a:r>
          </a:p>
        </p:txBody>
      </p:sp>
      <p:pic>
        <p:nvPicPr>
          <p:cNvPr id="18436" name="Picture 3" descr="C:\Users\User\Desktop\urovni-opasnos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284984"/>
            <a:ext cx="498157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Повышенный «СИНИЙ» уровень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569325" cy="4824412"/>
          </a:xfrm>
        </p:spPr>
        <p:txBody>
          <a:bodyPr>
            <a:normAutofit fontScale="25000" lnSpcReduction="20000"/>
          </a:bodyPr>
          <a:lstStyle/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устанавливается при наличии требующей подтверждения информации о реальной возможности совершения террористического акта. При установлении «синего» уровня террористической опасности, рекомендуется: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1. При нахождении на улице, в местах массового пребывания людей, общественном транспорте обращать внимание на: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 внешний вид окружающих (одежда не соответствует времени года либо создается впечатление, что под ней находится какой-то посторонний предмет);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 странности в поведении окружающих (проявление нервозности, напряженного состояния, постоянное оглядывание по сторонам, неразборчивое бормотание, попытки избежать встречи с сотрудниками правоохранительных органов);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- брошенные автомобили, подозрительные предметы (мешки, сумки, рюкзаки, чемоданы, пакеты, из которых могут быть видны электрические провода, электрические приборы и т.п.).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2. Обо всех подозрительных ситуациях незамедлительно сообщать сотрудникам правоохранительных органов.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3. Оказывать содействие правоохранительным органам.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4. Относиться с пониманием и терпением к повышенному вниманию правоохранительных органов.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5. Не принимать от незнакомых людей свертки, коробки, сумки, рюкзаки, чемоданы и другие сомнительные предметы даже на временное хранение, а также для транспортировки. При обнаружении подозрительных предметов не приближаться к ним, не трогать, не вскрывать и не передвигать.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6. Разъяснить в семье пожилым людям и детям, что любой предмет, найденный на улице или в подъезде, может представлять опасность для их жизни.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7. Быть в курсе происходящих событий (следить за новостями по телевидению, радио, сети «Интернет»). Председателем ATK в субъекте РФ по должности является высшее должностное лицо субъекта РФ.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Высокий «ЖЕЛТЫЙ» уровень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24744"/>
            <a:ext cx="7467600" cy="5068888"/>
          </a:xfrm>
        </p:spPr>
        <p:txBody>
          <a:bodyPr>
            <a:normAutofit fontScale="25000" lnSpcReduction="20000"/>
          </a:bodyPr>
          <a:lstStyle/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устанавливается при наличии подтвержденной информации о реальной возможности совершения террористического акта. Наряду с действиями, осуществляемыми при установлении «синего» уровня террористической опасности, рекомендуется: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1. Воздержаться, по возможности, от посещения мест массового пребывания людей.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2. При нахождении на улице (в общественном транспорте) иметь при себе документы, удостоверяющие личность. Предоставлять их для проверки по первому требованию сотрудников правоохранительных органов.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3. При нахождении в общественных зданиях (торговых центрах, вокзалах, аэропортах и т.п.) обращать внимание на расположение запасных выходов и указателей путей эвакуации при пожаре.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4. Обращать внимание на появление незнакомых людей и автомобилей на прилегающих к жилым домам территориях.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5. Воздержаться от передвижения с крупногабаритными сумками, рюкзаками, чемоданами.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6. Обсудить в семье план действий в случае возникновения чрезвычайной ситуации: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определить место, где вы сможете встретиться с членами вашей семьи в экстренной ситуации;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удостовериться, что у всех членов семьи есть номера телефонов других членов семьи, родственников и экстренных служб.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183880" cy="1051560"/>
          </a:xfrm>
        </p:spPr>
        <p:txBody>
          <a:bodyPr/>
          <a:lstStyle/>
          <a:p>
            <a:pPr algn="ctr"/>
            <a:r>
              <a:rPr lang="ru-RU" sz="2400" b="1" dirty="0" smtClean="0"/>
              <a:t>Критический «КРАСНЫЙ» уровень</a:t>
            </a:r>
            <a:endParaRPr lang="ru-RU" sz="24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1650" y="908720"/>
            <a:ext cx="8642350" cy="4525962"/>
          </a:xfrm>
        </p:spPr>
        <p:txBody>
          <a:bodyPr>
            <a:normAutofit fontScale="25000" lnSpcReduction="20000"/>
          </a:bodyPr>
          <a:lstStyle/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устанавливается при наличии информации о совершенном террористическом акте либо о совершении действий, создающих непосредственную угрозу террористического акта. Наряду с действиями, осуществляемыми при установлении «синего» и «желтого» уровней террористической опасности, рекомендуется: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1. Организовать дежурство жильцов вашего дома, которые будут регулярно обходить здание, подъезды, обращая особое внимание на появление незнакомых лиц и автомобилей, разгрузку ящиков и мешков.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2. Отказаться от посещения мест массового пребывания людей, отложить поездки по территории, на которой установлен уровень террористической опасности, ограничить время пребывания детей на улице.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3. Подготовиться к возможной эвакуации: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подготовить набор предметов первой необходимости, деньги и документы;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подготовить запас медицинских средств, необходимых для оказания первой медицинской помощи;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заготовить трехдневный запас воды и предметов питания для членов семьи.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4. Оказавшись вблизи или в месте проведения террористического акта, следует как можно скорее покинуть его без паники, избегать проявлений любопытства, при выходе из эпицентра постараться помочь пострадавшим покинуть опасную зону, не подбирать предметы и вещи, не проводить видео и фотосъемку.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5. Держать постоянно включенными телевизор, радиоприемник или радиоточку.</a:t>
            </a:r>
          </a:p>
          <a:p>
            <a:pPr marL="420624" indent="-384048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6. Не допускать распространения непроверенной информации о совершении действий, создающих непосредственную угрозу террористического акта.</a:t>
            </a:r>
          </a:p>
          <a:p>
            <a:pPr marL="0" indent="361950" algn="just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74</TotalTime>
  <Words>798</Words>
  <Application>Microsoft Office PowerPoint</Application>
  <PresentationFormat>Экран (4:3)</PresentationFormat>
  <Paragraphs>92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Franklin Gothic Book</vt:lpstr>
      <vt:lpstr>Wingdings 2</vt:lpstr>
      <vt:lpstr>Calibri</vt:lpstr>
      <vt:lpstr>Times New Roman</vt:lpstr>
      <vt:lpstr>Аспект</vt:lpstr>
      <vt:lpstr>Экстремизм и терроризм. Меры противодействия</vt:lpstr>
      <vt:lpstr>Содержание:</vt:lpstr>
      <vt:lpstr>Цели:</vt:lpstr>
      <vt:lpstr>Понятие терроризм и экстремизм.</vt:lpstr>
      <vt:lpstr>Терроризм</vt:lpstr>
      <vt:lpstr>Экстремистская деятельность (экстремизм)</vt:lpstr>
      <vt:lpstr>Общественная опасность терроризма и примеры экстремизма.</vt:lpstr>
      <vt:lpstr>Общественная опасность терроризма и примеры экстремизма.</vt:lpstr>
      <vt:lpstr>Пример экстремизма</vt:lpstr>
      <vt:lpstr>ПРОТИВОДЕЙСТВИЕ  ТЕРРОРИЗМУ  И  ЭКСТРЕМИЗМУ</vt:lpstr>
      <vt:lpstr>ПРОТИВОДЕЙСТВИЕ  ТЕРРОРИЗМУ  И  ЭКСТРЕМИЗМУ</vt:lpstr>
      <vt:lpstr>Уровни террористической опасности</vt:lpstr>
      <vt:lpstr>Повышенный «СИНИЙ» уровень</vt:lpstr>
      <vt:lpstr>Высокий «ЖЕЛТЫЙ» уровень</vt:lpstr>
      <vt:lpstr>Критический «КРАСНЫЙ» уровень</vt:lpstr>
      <vt:lpstr>Спасибо за внимание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Экстремизм и терроризм. Меры противодействия</dc:title>
  <dc:creator>User</dc:creator>
  <cp:lastModifiedBy>User</cp:lastModifiedBy>
  <cp:revision>12</cp:revision>
  <dcterms:created xsi:type="dcterms:W3CDTF">2022-05-16T03:30:03Z</dcterms:created>
  <dcterms:modified xsi:type="dcterms:W3CDTF">2022-05-24T10:04:19Z</dcterms:modified>
</cp:coreProperties>
</file>