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3" r:id="rId2"/>
    <p:sldId id="282" r:id="rId3"/>
    <p:sldId id="285" r:id="rId4"/>
    <p:sldId id="256" r:id="rId5"/>
    <p:sldId id="257" r:id="rId6"/>
    <p:sldId id="286" r:id="rId7"/>
    <p:sldId id="287" r:id="rId8"/>
    <p:sldId id="290" r:id="rId9"/>
    <p:sldId id="292" r:id="rId10"/>
    <p:sldId id="291" r:id="rId11"/>
    <p:sldId id="289" r:id="rId12"/>
    <p:sldId id="267" r:id="rId13"/>
    <p:sldId id="268" r:id="rId14"/>
    <p:sldId id="269" r:id="rId15"/>
    <p:sldId id="293" r:id="rId16"/>
    <p:sldId id="271" r:id="rId17"/>
    <p:sldId id="25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9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7B5C2-7A47-4176-8346-05D1009604A0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1E81B-7D6C-49E0-964D-261164A24A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752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1E81B-7D6C-49E0-964D-261164A24A1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474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пт 24.02.17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4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m2-tub-ru.yandex.net/i?id=f8561354b81cfb5b4c3f5fb8efa44517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784976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11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studfiles.ru/html/2706/709/html__dgAvJCXhj.AXyx/htmlconvd-8wfAcD_html_3d945f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45"/>
            <a:ext cx="78843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81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4246" y="620889"/>
            <a:ext cx="865224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4400" b="1" u="sng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зменение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в какой-либо сфере жизни, не затрагивающее функциональных основ, или </a:t>
            </a:r>
            <a:r>
              <a:rPr lang="ru-RU" sz="4400" b="1" u="sng" dirty="0">
                <a:latin typeface="Times New Roman" pitchFamily="18" charset="0"/>
                <a:cs typeface="Times New Roman" pitchFamily="18" charset="0"/>
              </a:rPr>
              <a:t>преобразование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, вводимое законодательным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путем- ……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516216" y="3501008"/>
            <a:ext cx="230425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Реформа 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13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obho.ru/uploads/images/s/h/k/shkolnij_fon_dlja_prezentatsii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4" descr="list01_1024"/>
          <p:cNvSpPr>
            <a:spLocks noChangeArrowheads="1" noChangeShapeType="1" noTextEdit="1"/>
          </p:cNvSpPr>
          <p:nvPr/>
        </p:nvSpPr>
        <p:spPr bwMode="auto">
          <a:xfrm>
            <a:off x="1691679" y="548680"/>
            <a:ext cx="6480721" cy="1791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Реформы Петра  </a:t>
            </a:r>
            <a:r>
              <a:rPr lang="en-US" sz="36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36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blipFill dpi="0" rotWithShape="0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29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" y="766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1" y="404664"/>
            <a:ext cx="88924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Реформа государственного управления. 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Указ о единонаследии. Табель о рангах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Областная реформа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Реформа городского управления 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Церковная реформа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88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59" y="404663"/>
            <a:ext cx="823893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Реформа государственного управления.(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стр. 129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Указ о единонаследии. Табель о рангах.( 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стр. 130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Областная реформа (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стр. 130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Реформа городского управления (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стр. 131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algn="ctr">
              <a:buAutoNum type="arabicPeriod"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Церковная реформа ( </a:t>
            </a:r>
            <a:r>
              <a:rPr lang="ru-RU" sz="4400" b="1" u="sng" dirty="0" smtClean="0">
                <a:latin typeface="Times New Roman" pitchFamily="18" charset="0"/>
                <a:cs typeface="Times New Roman" pitchFamily="18" charset="0"/>
              </a:rPr>
              <a:t>стр. 131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8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291309"/>
              </p:ext>
            </p:extLst>
          </p:nvPr>
        </p:nvGraphicFramePr>
        <p:xfrm>
          <a:off x="179511" y="332658"/>
          <a:ext cx="8784978" cy="6644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326"/>
                <a:gridCol w="2928326"/>
                <a:gridCol w="2928326"/>
              </a:tblGrid>
              <a:tr h="6480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Реформа, дата.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Содержание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реформы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Значение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реформы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321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Реформа государственного управления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(1711, 1718-1720 гг.)</a:t>
                      </a:r>
                      <a:endParaRPr lang="ru-RU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Управление улучшилось, усилился контроль, четкое определение функций органов власти, коллективное принятие решений. </a:t>
                      </a:r>
                      <a:endParaRPr lang="ru-RU" sz="1600" dirty="0"/>
                    </a:p>
                  </a:txBody>
                  <a:tcPr/>
                </a:tc>
              </a:tr>
              <a:tr h="1032114">
                <a:tc>
                  <a:txBody>
                    <a:bodyPr/>
                    <a:lstStyle/>
                    <a:p>
                      <a:r>
                        <a:rPr lang="ru-RU" dirty="0" smtClean="0"/>
                        <a:t>Указ о единонаследии. (1714г).Табель о рангах. (1722г.)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Появилось единое дворянское сословие;</a:t>
                      </a:r>
                    </a:p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Единая система чинов, продвижение по службе не зависит от происхождения</a:t>
                      </a:r>
                      <a:endParaRPr lang="ru-RU" sz="1600" dirty="0"/>
                    </a:p>
                  </a:txBody>
                  <a:tcPr/>
                </a:tc>
              </a:tr>
              <a:tr h="1032114">
                <a:tc>
                  <a:txBody>
                    <a:bodyPr/>
                    <a:lstStyle/>
                    <a:p>
                      <a:r>
                        <a:rPr lang="ru-RU" dirty="0" smtClean="0"/>
                        <a:t>Областная (1708</a:t>
                      </a:r>
                      <a:r>
                        <a:rPr lang="ru-RU" baseline="0" dirty="0" smtClean="0"/>
                        <a:t>г.</a:t>
                      </a:r>
                      <a:r>
                        <a:rPr lang="ru-RU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Усиление местной власти </a:t>
                      </a:r>
                      <a:endParaRPr lang="ru-RU" sz="1600" dirty="0"/>
                    </a:p>
                  </a:txBody>
                  <a:tcPr/>
                </a:tc>
              </a:tr>
              <a:tr h="1032114">
                <a:tc>
                  <a:txBody>
                    <a:bodyPr/>
                    <a:lstStyle/>
                    <a:p>
                      <a:r>
                        <a:rPr lang="ru-RU" dirty="0" smtClean="0"/>
                        <a:t>Реформа городского управления (1720г.)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Способствовала экономическому подъему городов, поддержка государством состоятельных горожан. </a:t>
                      </a:r>
                      <a:endParaRPr lang="ru-RU" sz="1600" dirty="0"/>
                    </a:p>
                  </a:txBody>
                  <a:tcPr/>
                </a:tc>
              </a:tr>
              <a:tr h="1032114">
                <a:tc>
                  <a:txBody>
                    <a:bodyPr/>
                    <a:lstStyle/>
                    <a:p>
                      <a:r>
                        <a:rPr lang="ru-RU" dirty="0" smtClean="0"/>
                        <a:t>Церковная (1700-1701гг.,1721г.)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Церковь полностью подчинена светской власти и стала опорой российского абсолютизма.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470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6" y="-721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6956" y="31414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Правительствующий сенат- (1711 г).</a:t>
            </a:r>
            <a:endParaRPr lang="ru-RU" sz="2800" b="1" u="sng" dirty="0">
              <a:latin typeface="Segoe Script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25538"/>
            <a:ext cx="38544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4356100" y="1341438"/>
            <a:ext cx="4392613" cy="4464050"/>
          </a:xfrm>
          <a:prstGeom prst="verticalScroll">
            <a:avLst>
              <a:gd name="adj" fmla="val 9856"/>
            </a:avLst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Над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деятельностью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Сената</a:t>
            </a:r>
          </a:p>
          <a:p>
            <a:pPr algn="ctr"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был установлен </a:t>
            </a:r>
          </a:p>
          <a:p>
            <a:pPr algn="ctr">
              <a:defRPr/>
            </a:pP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контроль: в 1722 году был </a:t>
            </a:r>
          </a:p>
          <a:p>
            <a:pPr algn="ctr">
              <a:defRPr/>
            </a:pP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назначен </a:t>
            </a:r>
            <a:r>
              <a:rPr lang="ru-RU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генерал-прокурор</a:t>
            </a:r>
          </a:p>
          <a:p>
            <a:pPr algn="ctr">
              <a:defRPr/>
            </a:pP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(П. И. </a:t>
            </a:r>
            <a:r>
              <a:rPr lang="ru-RU" sz="24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Ягужинский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),</a:t>
            </a:r>
          </a:p>
          <a:p>
            <a:pPr algn="ctr">
              <a:defRPr/>
            </a:pP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е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го называли </a:t>
            </a:r>
          </a:p>
          <a:p>
            <a:pPr algn="ctr"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«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оком </a:t>
            </a: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государевым»</a:t>
            </a:r>
          </a:p>
          <a:p>
            <a:pPr algn="ctr"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 </a:t>
            </a:r>
            <a:r>
              <a:rPr lang="ru-RU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в Сенате.</a:t>
            </a:r>
          </a:p>
          <a:p>
            <a:pPr algn="ctr">
              <a:defRPr/>
            </a:pPr>
            <a:endParaRPr lang="ru-RU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38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79458" y="363788"/>
            <a:ext cx="87570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Указ единонаследии (1714г). Табель о рангах (1722 г).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http://3.bp.blogspot.com/-Xa7NVR5kgbA/TrqwJa1s67I/AAAAAAAAAMo/9ubWNJWPlCA/s1600/%25D0%25B2%25D0%25BE%25D0%25B5%25D0%25BD.%25D1%2587%25D0%25B8%25D0%25BD%25D0%25BE%25D0%25B2%25D0%25B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628800"/>
            <a:ext cx="3600399" cy="447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&amp;Tcy;&amp;acy;&amp;bcy;&amp;iecy;&amp;lcy;&amp;softcy; &amp;ocy; &amp;rcy;&amp;acy;&amp;ncy;&amp;gcy;&amp;acy;&amp;kh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52612"/>
            <a:ext cx="4752528" cy="444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07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18" y="404664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Областная реформа (1708 г).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004048" y="927884"/>
            <a:ext cx="3240360" cy="16370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Губерния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(губернатор)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5004048" y="2924944"/>
            <a:ext cx="3240360" cy="16370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Уезд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(воевода)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5017864" y="5013176"/>
            <a:ext cx="3240360" cy="16370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Провинция </a:t>
            </a:r>
          </a:p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(</a:t>
            </a:r>
            <a:r>
              <a:rPr lang="ru-RU" sz="2400" dirty="0" smtClean="0">
                <a:solidFill>
                  <a:schemeClr val="tx1"/>
                </a:solidFill>
              </a:rPr>
              <a:t>капитан</a:t>
            </a:r>
            <a:r>
              <a:rPr lang="ru-RU" sz="3200" dirty="0" smtClean="0">
                <a:solidFill>
                  <a:schemeClr val="tx1"/>
                </a:solidFill>
              </a:rPr>
              <a:t>- </a:t>
            </a:r>
            <a:r>
              <a:rPr lang="ru-RU" sz="2400" dirty="0" smtClean="0">
                <a:solidFill>
                  <a:schemeClr val="tx1"/>
                </a:solidFill>
              </a:rPr>
              <a:t>исправник)</a:t>
            </a:r>
            <a:endParaRPr lang="ru-RU" sz="24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>
            <a:stCxn id="8" idx="4"/>
          </p:cNvCxnSpPr>
          <p:nvPr/>
        </p:nvCxnSpPr>
        <p:spPr>
          <a:xfrm>
            <a:off x="6624228" y="2564904"/>
            <a:ext cx="0" cy="3600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>
            <a:off x="6638044" y="4561964"/>
            <a:ext cx="0" cy="3866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" name="Picture 2" descr="http://www.itogi.ru/7-days/img/362/RUSSIA-poslanie2-1h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" y="1931882"/>
            <a:ext cx="4571998" cy="3888432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76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18" y="476672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Реформа городского управления (1720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г).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955082" y="2060848"/>
            <a:ext cx="26642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Магистраты (бурмистры и ратманы)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5816" y="1268760"/>
            <a:ext cx="26642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Главный магистрат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36404" y="2888940"/>
            <a:ext cx="2223120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г</a:t>
            </a:r>
            <a:r>
              <a:rPr lang="ru-RU" b="1" dirty="0" smtClean="0">
                <a:solidFill>
                  <a:schemeClr val="tx1"/>
                </a:solidFill>
              </a:rPr>
              <a:t>орожане</a:t>
            </a:r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051720" y="4391024"/>
            <a:ext cx="288032" cy="3341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679243" y="3241228"/>
            <a:ext cx="396813" cy="62254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838958" y="3869247"/>
            <a:ext cx="2223120" cy="52177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«регулярные» (высшие)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247964" y="3863774"/>
            <a:ext cx="2223120" cy="5272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«подлые» (низшие)</a:t>
            </a:r>
            <a:r>
              <a:rPr lang="ru-RU" dirty="0" smtClean="0"/>
              <a:t>  </a:t>
            </a:r>
            <a:endParaRPr lang="ru-RU" dirty="0"/>
          </a:p>
        </p:txBody>
      </p:sp>
      <p:cxnSp>
        <p:nvCxnSpPr>
          <p:cNvPr id="27" name="Прямая со стрелкой 26"/>
          <p:cNvCxnSpPr/>
          <p:nvPr/>
        </p:nvCxnSpPr>
        <p:spPr>
          <a:xfrm flipH="1">
            <a:off x="3203848" y="3257181"/>
            <a:ext cx="504056" cy="61206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3579608" y="4391024"/>
            <a:ext cx="123732" cy="3341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888554" y="4725144"/>
            <a:ext cx="222312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 </a:t>
            </a:r>
            <a:r>
              <a:rPr lang="ru-RU" b="1" dirty="0" smtClean="0">
                <a:solidFill>
                  <a:schemeClr val="tx1"/>
                </a:solidFill>
              </a:rPr>
              <a:t>гильдия (богатые купцы, врачи, аптекари, художники)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175670" y="4725144"/>
            <a:ext cx="2223120" cy="11521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II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гильдия (ремесленники и торговцы)  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7166" y="188640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Церковная реформа (1721 г).</a:t>
            </a:r>
          </a:p>
          <a:p>
            <a:pPr algn="ctr"/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Святейший Правительствующий синод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https://im0-tub-ru.yandex.net/i?id=8be2dab05eb73b3211f516f2de8df4d2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4365104"/>
            <a:ext cx="3333750" cy="241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lh3.googleusercontent.com/-iWglzvZZj1U/UK3SM862KsI/AAAAAAAAHA0/h4atEfRNqpI/s800/img7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" y="1556792"/>
            <a:ext cx="5784577" cy="545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36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3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692696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6000" dirty="0"/>
              <a:t>Реформы  </a:t>
            </a:r>
            <a:r>
              <a:rPr lang="ru-RU" sz="6000" dirty="0" smtClean="0"/>
              <a:t>Петра </a:t>
            </a:r>
            <a:r>
              <a:rPr lang="en-US" sz="6000" dirty="0"/>
              <a:t>I</a:t>
            </a:r>
            <a:r>
              <a:rPr lang="ru-RU" sz="6000" dirty="0" smtClean="0"/>
              <a:t> значительно укрепили Российское государство, поставили его в ряд великих европейских держав.</a:t>
            </a:r>
            <a:endParaRPr lang="ru-RU" sz="6000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63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1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20830" y="116632"/>
            <a:ext cx="9164830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latin typeface="Segoe Script" pitchFamily="34" charset="0"/>
              </a:rPr>
              <a:t>     </a:t>
            </a:r>
            <a:r>
              <a:rPr lang="ru-RU" sz="2200" dirty="0" smtClean="0">
                <a:latin typeface="Segoe Script" pitchFamily="34" charset="0"/>
              </a:rPr>
              <a:t>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200" dirty="0" smtClean="0">
                <a:latin typeface="Segoe Script" pitchFamily="34" charset="0"/>
              </a:rPr>
              <a:t>.</a:t>
            </a:r>
            <a:r>
              <a:rPr lang="ru-RU" sz="2200" b="1" i="1" dirty="0" smtClean="0"/>
              <a:t>В результате издания </a:t>
            </a:r>
            <a:r>
              <a:rPr lang="ru-RU" sz="2200" b="1" i="1" dirty="0"/>
              <a:t>указа о единонаследии:</a:t>
            </a:r>
            <a:endParaRPr lang="ru-RU" sz="2200" dirty="0"/>
          </a:p>
          <a:p>
            <a:r>
              <a:rPr lang="ru-RU" sz="2200" dirty="0"/>
              <a:t>1. Поместья дворян приравнивались к боярским вотчинам</a:t>
            </a:r>
          </a:p>
          <a:p>
            <a:r>
              <a:rPr lang="ru-RU" sz="2200" dirty="0"/>
              <a:t>2. Боярство укрепило своё  привилегированное положение в обществе</a:t>
            </a:r>
          </a:p>
          <a:p>
            <a:r>
              <a:rPr lang="ru-RU" sz="2200" dirty="0"/>
              <a:t>3. Изменился принцип престолонаследия</a:t>
            </a:r>
          </a:p>
          <a:p>
            <a:r>
              <a:rPr lang="ru-RU" sz="2200" dirty="0"/>
              <a:t>4. Был введен порядок занятия должностей по </a:t>
            </a:r>
            <a:r>
              <a:rPr lang="ru-RU" sz="2200" dirty="0" smtClean="0"/>
              <a:t>знатности</a:t>
            </a:r>
            <a:endParaRPr lang="ru-RU" sz="2200" dirty="0"/>
          </a:p>
          <a:p>
            <a:pPr marL="895350" indent="-895350"/>
            <a:r>
              <a:rPr lang="ru-RU" b="1" dirty="0" smtClean="0"/>
              <a:t>                 </a:t>
            </a:r>
            <a:r>
              <a:rPr lang="ru-RU" sz="2000" b="1" dirty="0" smtClean="0"/>
              <a:t>2</a:t>
            </a:r>
            <a:r>
              <a:rPr lang="ru-RU" sz="2000" dirty="0" smtClean="0"/>
              <a:t>.</a:t>
            </a:r>
            <a:r>
              <a:rPr lang="ru-RU" sz="2000" b="1" dirty="0" smtClean="0"/>
              <a:t>Количество </a:t>
            </a:r>
            <a:r>
              <a:rPr lang="ru-RU" sz="2000" b="1" dirty="0"/>
              <a:t>губерний</a:t>
            </a:r>
            <a:r>
              <a:rPr lang="ru-RU" b="1" dirty="0"/>
              <a:t>, на которые была разделена территория России, </a:t>
            </a:r>
            <a:r>
              <a:rPr lang="ru-RU" sz="2000" b="1" dirty="0"/>
              <a:t>согласно губернской реформе 1708 г:</a:t>
            </a:r>
            <a:endParaRPr lang="ru-RU" sz="2000" dirty="0"/>
          </a:p>
          <a:p>
            <a:r>
              <a:rPr lang="ru-RU" sz="2000" dirty="0"/>
              <a:t>5. шесть</a:t>
            </a:r>
          </a:p>
          <a:p>
            <a:r>
              <a:rPr lang="ru-RU" sz="2000" dirty="0"/>
              <a:t>6. семь</a:t>
            </a:r>
          </a:p>
          <a:p>
            <a:r>
              <a:rPr lang="ru-RU" sz="2000" dirty="0"/>
              <a:t>7.  восемь</a:t>
            </a:r>
          </a:p>
          <a:p>
            <a:r>
              <a:rPr lang="ru-RU" sz="2000" dirty="0"/>
              <a:t>8.  десять</a:t>
            </a:r>
          </a:p>
          <a:p>
            <a:r>
              <a:rPr lang="ru-RU" b="1" dirty="0" smtClean="0"/>
              <a:t>                 </a:t>
            </a:r>
            <a:r>
              <a:rPr lang="ru-RU" sz="2000" b="1" dirty="0" smtClean="0"/>
              <a:t>3.Церковная </a:t>
            </a:r>
            <a:r>
              <a:rPr lang="ru-RU" sz="2000" b="1" dirty="0"/>
              <a:t>реформа Петра I привела к:</a:t>
            </a:r>
            <a:endParaRPr lang="ru-RU" sz="2000" dirty="0"/>
          </a:p>
          <a:p>
            <a:r>
              <a:rPr lang="ru-RU" sz="2000" dirty="0"/>
              <a:t>1. Введению патриаршества в России</a:t>
            </a:r>
          </a:p>
          <a:p>
            <a:r>
              <a:rPr lang="ru-RU" sz="2000" dirty="0"/>
              <a:t>2. Подчинению церкви государством</a:t>
            </a:r>
          </a:p>
          <a:p>
            <a:r>
              <a:rPr lang="ru-RU" sz="2000" dirty="0"/>
              <a:t>3.Запрещению в России всех религий, кроме православия</a:t>
            </a:r>
          </a:p>
          <a:p>
            <a:r>
              <a:rPr lang="ru-RU" sz="2000" dirty="0"/>
              <a:t>4.Прекращению преследования старообрядцев</a:t>
            </a:r>
          </a:p>
          <a:p>
            <a:r>
              <a:rPr lang="ru-RU" sz="2000" b="1" dirty="0" smtClean="0"/>
              <a:t>                4</a:t>
            </a:r>
            <a:r>
              <a:rPr lang="ru-RU" sz="2000" dirty="0"/>
              <a:t>. </a:t>
            </a:r>
            <a:r>
              <a:rPr lang="ru-RU" sz="2000" b="1" dirty="0"/>
              <a:t>Местные городские магистраты возглавляли:</a:t>
            </a:r>
            <a:endParaRPr lang="ru-RU" sz="2000" dirty="0"/>
          </a:p>
          <a:p>
            <a:r>
              <a:rPr lang="ru-RU" sz="2000" dirty="0"/>
              <a:t>1. Мэры и бурмистры</a:t>
            </a:r>
          </a:p>
          <a:p>
            <a:r>
              <a:rPr lang="ru-RU" sz="2000" dirty="0"/>
              <a:t>2. Ратманы и бурмистры</a:t>
            </a:r>
          </a:p>
          <a:p>
            <a:r>
              <a:rPr lang="ru-RU" sz="2000" dirty="0"/>
              <a:t>3. Ратманы и воеводы</a:t>
            </a:r>
          </a:p>
          <a:p>
            <a:r>
              <a:rPr lang="ru-RU" sz="2000" dirty="0"/>
              <a:t>4. Воеводы и магистры</a:t>
            </a:r>
          </a:p>
          <a:p>
            <a:endParaRPr lang="ru-RU" dirty="0"/>
          </a:p>
          <a:p>
            <a:pPr algn="ctr"/>
            <a:endParaRPr lang="ru-RU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6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260648"/>
            <a:ext cx="896448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 smtClean="0">
              <a:latin typeface="Segoe Script" pitchFamily="34" charset="0"/>
            </a:endParaRPr>
          </a:p>
          <a:p>
            <a:pPr algn="ctr"/>
            <a:endParaRPr lang="ru-RU" dirty="0">
              <a:latin typeface="Segoe Script" pitchFamily="34" charset="0"/>
            </a:endParaRPr>
          </a:p>
          <a:p>
            <a:pPr algn="ctr"/>
            <a:r>
              <a:rPr lang="ru-RU" sz="3600" dirty="0" smtClean="0">
                <a:latin typeface="Segoe Script" pitchFamily="34" charset="0"/>
              </a:rPr>
              <a:t>Правильные ответы:</a:t>
            </a:r>
          </a:p>
          <a:p>
            <a:pPr algn="ctr"/>
            <a:endParaRPr lang="ru-RU" dirty="0" smtClean="0">
              <a:latin typeface="Segoe Script" pitchFamily="34" charset="0"/>
            </a:endParaRPr>
          </a:p>
          <a:p>
            <a:pPr algn="ctr"/>
            <a:r>
              <a:rPr lang="ru-RU" dirty="0" smtClean="0">
                <a:latin typeface="Segoe Script" pitchFamily="34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 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  </a:t>
            </a:r>
          </a:p>
          <a:p>
            <a:pPr algn="ctr"/>
            <a:endParaRPr lang="ru-RU" dirty="0" smtClean="0">
              <a:latin typeface="Segoe Script" pitchFamily="34" charset="0"/>
            </a:endParaRPr>
          </a:p>
          <a:p>
            <a:pPr algn="ctr"/>
            <a:endParaRPr lang="ru-RU" dirty="0">
              <a:latin typeface="Segoe Script" pitchFamily="34" charset="0"/>
            </a:endParaRPr>
          </a:p>
          <a:p>
            <a:pPr algn="ctr"/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1696641"/>
            <a:ext cx="6480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8024" y="2201888"/>
            <a:ext cx="6480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7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67064" y="2688507"/>
            <a:ext cx="6480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59821" y="3195020"/>
            <a:ext cx="6480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1760" y="393305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год – Табель о рангах</a:t>
            </a:r>
            <a:endParaRPr lang="ru-RU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395536" y="4941168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0  ошибок- «5» </a:t>
            </a:r>
          </a:p>
          <a:p>
            <a:r>
              <a:rPr lang="ru-RU" sz="2400" b="1" dirty="0" smtClean="0"/>
              <a:t>1  ошибка- «4»</a:t>
            </a:r>
          </a:p>
          <a:p>
            <a:r>
              <a:rPr lang="ru-RU" sz="2400" b="1" dirty="0" smtClean="0"/>
              <a:t>2  ошибки - «3»</a:t>
            </a:r>
          </a:p>
          <a:p>
            <a:r>
              <a:rPr lang="ru-RU" sz="2400" b="1" dirty="0" smtClean="0"/>
              <a:t>3  ошибки – «2»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77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61 0.03746 L -0.41337 0.34158 " pathEditMode="relative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6.84551E-7 L -0.38195 0.267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0" y="1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87697E-6 L -0.34809 0.1970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00" y="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0611E-6 L -0.3158 0.1232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0" y="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10" grpId="0"/>
      <p:bldP spid="10" grpId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h1.hqtexture.com/75/7488/139353270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836712"/>
            <a:ext cx="8568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Segoe Script" pitchFamily="34" charset="0"/>
              </a:rPr>
              <a:t> </a:t>
            </a:r>
            <a:r>
              <a:rPr lang="ru-RU" sz="4400" dirty="0" smtClean="0"/>
              <a:t>Сегодня на уроке </a:t>
            </a:r>
            <a:r>
              <a:rPr lang="ru-RU" sz="4400" dirty="0"/>
              <a:t>я научился…</a:t>
            </a:r>
          </a:p>
          <a:p>
            <a:r>
              <a:rPr lang="ru-RU" sz="4400" dirty="0"/>
              <a:t>Мне было интересно..</a:t>
            </a:r>
          </a:p>
          <a:p>
            <a:r>
              <a:rPr lang="ru-RU" sz="4400" dirty="0"/>
              <a:t>Мне было трудно…</a:t>
            </a:r>
          </a:p>
          <a:p>
            <a:r>
              <a:rPr lang="ru-RU" sz="4400" dirty="0"/>
              <a:t>Я понял, что…</a:t>
            </a:r>
          </a:p>
          <a:p>
            <a:r>
              <a:rPr lang="ru-RU" sz="4400" smtClean="0"/>
              <a:t>Больше </a:t>
            </a:r>
            <a:r>
              <a:rPr lang="ru-RU" sz="4400" dirty="0"/>
              <a:t>всего мне </a:t>
            </a:r>
            <a:r>
              <a:rPr lang="ru-RU" sz="4400" dirty="0" smtClean="0"/>
              <a:t>понравилось…</a:t>
            </a:r>
            <a:endParaRPr lang="ru-RU" sz="4400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3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obho.ru/uploads/images/s/h/k/shkolnij_fon_dlja_prezentatsii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rdArt 4" descr="list01_1024"/>
          <p:cNvSpPr>
            <a:spLocks noChangeArrowheads="1" noChangeShapeType="1" noTextEdit="1"/>
          </p:cNvSpPr>
          <p:nvPr/>
        </p:nvSpPr>
        <p:spPr bwMode="auto">
          <a:xfrm rot="-1020000">
            <a:off x="875847" y="1240911"/>
            <a:ext cx="6480721" cy="1791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МОЛОДЦЫ! </a:t>
            </a:r>
            <a:endParaRPr lang="ru-RU" sz="3600" b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blipFill dpi="0" rotWithShape="0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748</TotalTime>
  <Words>398</Words>
  <Application>Microsoft Office PowerPoint</Application>
  <PresentationFormat>Экран (4:3)</PresentationFormat>
  <Paragraphs>104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Хозяин</dc:creator>
  <cp:lastModifiedBy>ТАТЬЯНА</cp:lastModifiedBy>
  <cp:revision>64</cp:revision>
  <dcterms:created xsi:type="dcterms:W3CDTF">2016-04-22T14:30:31Z</dcterms:created>
  <dcterms:modified xsi:type="dcterms:W3CDTF">2017-02-24T10:04:34Z</dcterms:modified>
</cp:coreProperties>
</file>