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72" r:id="rId1"/>
  </p:sldMasterIdLst>
  <p:notesMasterIdLst>
    <p:notesMasterId r:id="rId2"/>
  </p:notesMasterIdLst>
  <p:sldIdLst>
    <p:sldId id="256" r:id="rId3"/>
    <p:sldId id="257" r:id="rId4"/>
    <p:sldId id="258" r:id="rId5"/>
    <p:sldId id="259" r:id="rId6"/>
    <p:sldId id="260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9" r:id="rId15"/>
    <p:sldId id="278" r:id="rId16"/>
    <p:sldId id="270" r:id="rId17"/>
    <p:sldId id="271" r:id="rId18"/>
    <p:sldId id="272" r:id="rId19"/>
    <p:sldId id="273" r:id="rId20"/>
    <p:sldId id="274" r:id="rId21"/>
    <p:sldId id="275" r:id="rId22"/>
    <p:sldId id="277" r:id="rId23"/>
  </p:sldIdLst>
  <p:sldSz cx="12192000" cy="6858000"/>
  <p:notesSz cx="6858000" cy="9144000"/>
  <p:custDataLst>
    <p:tags r:id="rId24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-87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tags" Target="tags/tag1.xml" /><Relationship Id="rId25" Type="http://schemas.openxmlformats.org/officeDocument/2006/relationships/presProps" Target="presProps.xml" /><Relationship Id="rId26" Type="http://schemas.openxmlformats.org/officeDocument/2006/relationships/viewProps" Target="viewProps.xml" /><Relationship Id="rId27" Type="http://schemas.openxmlformats.org/officeDocument/2006/relationships/theme" Target="theme/theme1.xml" /><Relationship Id="rId28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56803A-B3D8-405D-8326-8245F1FA3BDC}" type="datetimeFigureOut">
              <a:rPr lang="ru-RU" smtClean="0"/>
              <a:t>08.12.2025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582E56-6BBA-483D-BEF8-F0B6714B5E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95934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582E56-6BBA-483D-BEF8-F0B6714B5E3D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8001421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</a:ln>
        </p:spPr>
        <p:txBody>
          <a:bodyPr/>
          <a:lstStyle/>
          <a:p/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A919B18-2FAA-4E08-9F6A-FAD660535497}" type="datetimeFigureOut">
              <a:rPr lang="ru-RU" smtClean="0"/>
              <a:t>08.12.2025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2161465-0FF9-4EA0-8EF6-4CF949DD2000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</p:spTree>
    <p:extLst>
      <p:ext uri="{BB962C8B-B14F-4D97-AF65-F5344CB8AC3E}">
        <p14:creationId xmlns:p14="http://schemas.microsoft.com/office/powerpoint/2010/main" val="3060787264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19B18-2FAA-4E08-9F6A-FAD660535497}" type="datetimeFigureOut">
              <a:rPr lang="ru-RU" smtClean="0"/>
              <a:t>08.12.2025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1465-0FF9-4EA0-8EF6-4CF949DD20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616060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19B18-2FAA-4E08-9F6A-FAD660535497}" type="datetimeFigureOut">
              <a:rPr lang="ru-RU" smtClean="0"/>
              <a:t>08.12.2025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1465-0FF9-4EA0-8EF6-4CF949DD20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5262646"/>
      </p:ext>
    </p:extLst>
  </p:cSld>
  <p:clrMapOvr>
    <a:masterClrMapping/>
  </p:clrMapOvr>
  <p:transition/>
  <p:timing/>
  <p:extLst mod="1">
    <p:ext uri="{DCECCB84-F9BA-43D5-87BE-67443E8EF086}">
      <p15:sldGuideLst xmlns:p15="http://schemas.microsoft.com/office/powerpoint/2012/main" xmlns="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19B18-2FAA-4E08-9F6A-FAD660535497}" type="datetimeFigureOut">
              <a:rPr lang="ru-RU" smtClean="0"/>
              <a:t>08.12.2025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1465-0FF9-4EA0-8EF6-4CF949DD20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8085646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  <p:txBody>
          <a:bodyPr/>
          <a:lstStyle/>
          <a:p/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AA919B18-2FAA-4E08-9F6A-FAD660535497}" type="datetimeFigureOut">
              <a:rPr lang="ru-RU" smtClean="0"/>
              <a:t>08.12.2025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92161465-0FF9-4EA0-8EF6-4CF949DD200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</p:spTree>
    <p:extLst>
      <p:ext uri="{BB962C8B-B14F-4D97-AF65-F5344CB8AC3E}">
        <p14:creationId xmlns:p14="http://schemas.microsoft.com/office/powerpoint/2010/main" val="2493938999"/>
      </p:ext>
    </p:extLst>
  </p:cSld>
  <p:clrMapOvr>
    <a:masterClrMapping/>
  </p:clrMapOvr>
  <p:transition/>
  <p:timing/>
  <p:extLst mod="1">
    <p:ext uri="{DCECCB84-F9BA-43D5-87BE-67443E8EF086}">
      <p15:sldGuideLst xmlns:p15="http://schemas.microsoft.com/office/powerpoint/2012/main" xmlns="">
        <p15:guide id="1" orient="horz" pos="696">
          <p15:clr>
            <a:srgbClr val="FBAE40"/>
          </p15:clr>
        </p15:guide>
      </p15:sldGuideLst>
    </p:ext>
  </p:extLst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AA919B18-2FAA-4E08-9F6A-FAD660535497}" type="datetimeFigureOut">
              <a:rPr lang="ru-RU" smtClean="0"/>
              <a:t>08.12.2025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2161465-0FF9-4EA0-8EF6-4CF949DD200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  <p:txBody>
          <a:bodyPr/>
          <a:lstStyle/>
          <a:p/>
        </p:txBody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</p:spTree>
    <p:extLst>
      <p:ext uri="{BB962C8B-B14F-4D97-AF65-F5344CB8AC3E}">
        <p14:creationId xmlns:p14="http://schemas.microsoft.com/office/powerpoint/2010/main" val="2941579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6" r:id="rId3"/>
    <p:sldLayoutId id="2147483679" r:id="rId4"/>
    <p:sldLayoutId id="2147483680" r:id="rId5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1.jpeg" /><Relationship Id="rId3" Type="http://schemas.openxmlformats.org/officeDocument/2006/relationships/image" Target="../media/image2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3.jpeg" /><Relationship Id="rId3" Type="http://schemas.openxmlformats.org/officeDocument/2006/relationships/image" Target="../media/image4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.jpeg" /><Relationship Id="rId3" Type="http://schemas.openxmlformats.org/officeDocument/2006/relationships/image" Target="../media/image6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7.jpeg" /><Relationship Id="rId3" Type="http://schemas.openxmlformats.org/officeDocument/2006/relationships/image" Target="../media/image8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9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jpeg" /><Relationship Id="rId3" Type="http://schemas.openxmlformats.org/officeDocument/2006/relationships/image" Target="../media/image11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2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4.jpeg" /><Relationship Id="rId3" Type="http://schemas.openxmlformats.org/officeDocument/2006/relationships/image" Target="../media/image15.jpeg" /><Relationship Id="rId4" Type="http://schemas.openxmlformats.org/officeDocument/2006/relationships/image" Target="../media/image16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notesSlide" Target="../notesSlides/notesSlide1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8522" y="2039814"/>
            <a:ext cx="10318418" cy="3523899"/>
          </a:xfrm>
        </p:spPr>
        <p:txBody>
          <a:bodyPr/>
          <a:lstStyle/>
          <a:p>
            <a:r>
              <a:rPr lang="ru-RU" sz="480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Исследовательская </a:t>
            </a:r>
            <a:r>
              <a:rPr lang="ru-RU" sz="4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                           </a:t>
            </a:r>
            <a:r>
              <a:rPr lang="ru-RU" sz="480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«Детские журналы»</a:t>
            </a:r>
            <a:br>
              <a:rPr lang="ru-RU"/>
            </a:b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4197" y="4217159"/>
            <a:ext cx="5783952" cy="2449726"/>
          </a:xfrm>
        </p:spPr>
        <p:txBody>
          <a:bodyPr>
            <a:normAutofit fontScale="92500" lnSpcReduction="10000"/>
          </a:bodyPr>
          <a:lstStyle/>
          <a:p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Выполнил: Корнеев Данил </a:t>
            </a:r>
            <a:endParaRPr 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: Берестова Яна Юрьевна</a:t>
            </a:r>
          </a:p>
          <a:p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361063" y="764275"/>
            <a:ext cx="78993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XVIV районный конкурс проектных работ младших школьников</a:t>
            </a:r>
          </a:p>
        </p:txBody>
      </p:sp>
    </p:spTree>
    <p:extLst>
      <p:ext uri="{BB962C8B-B14F-4D97-AF65-F5344CB8AC3E}">
        <p14:creationId xmlns:p14="http://schemas.microsoft.com/office/powerpoint/2010/main" val="1146194264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928467"/>
            <a:ext cx="10178322" cy="946049"/>
          </a:xfrm>
        </p:spPr>
        <p:txBody>
          <a:bodyPr/>
          <a:lstStyle/>
          <a:p>
            <a:pPr algn="ctr"/>
            <a:r>
              <a:rPr lang="ru-RU"/>
              <a:t> </a:t>
            </a:r>
            <a:r>
              <a:rPr lang="ru-RU" smtClean="0"/>
              <a:t>Актуальность: 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36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современные </a:t>
            </a:r>
            <a:r>
              <a:rPr lang="ru-RU" sz="36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читают гораздо меньше, чем читали наши родители, бабушки и дедушки. А с помощью  интересного  красочного  журнала ребята могут полюбить чтение. </a:t>
            </a:r>
          </a:p>
        </p:txBody>
      </p:sp>
    </p:spTree>
    <p:extLst>
      <p:ext uri="{BB962C8B-B14F-4D97-AF65-F5344CB8AC3E}">
        <p14:creationId xmlns:p14="http://schemas.microsoft.com/office/powerpoint/2010/main" val="1284871526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759655"/>
            <a:ext cx="10178322" cy="1114862"/>
          </a:xfrm>
        </p:spPr>
        <p:txBody>
          <a:bodyPr/>
          <a:lstStyle/>
          <a:p>
            <a:pPr algn="ctr"/>
            <a:r>
              <a:rPr lang="ru-RU" smtClean="0"/>
              <a:t>Гипотеза: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36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тение </a:t>
            </a:r>
            <a:r>
              <a:rPr lang="ru-RU" sz="36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детских журналов может быть не только средством </a:t>
            </a:r>
            <a:r>
              <a:rPr lang="ru-RU" sz="36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времяпровождения</a:t>
            </a:r>
            <a:r>
              <a:rPr lang="ru-RU" sz="36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но и способствовать расширению кругозора, развитию логики, внимания и творческих способностей.</a:t>
            </a:r>
          </a:p>
        </p:txBody>
      </p:sp>
    </p:spTree>
    <p:extLst>
      <p:ext uri="{BB962C8B-B14F-4D97-AF65-F5344CB8AC3E}">
        <p14:creationId xmlns:p14="http://schemas.microsoft.com/office/powerpoint/2010/main" val="400929779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773723"/>
            <a:ext cx="10178322" cy="1100794"/>
          </a:xfrm>
        </p:spPr>
        <p:txBody>
          <a:bodyPr/>
          <a:lstStyle/>
          <a:p>
            <a:pPr algn="ctr"/>
            <a:r>
              <a:rPr lang="ru-RU" smtClean="0"/>
              <a:t>Цель: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7" y="2286001"/>
            <a:ext cx="10762131" cy="4339882"/>
          </a:xfrm>
        </p:spPr>
        <p:txBody>
          <a:bodyPr>
            <a:normAutofit/>
          </a:bodyPr>
          <a:lstStyle/>
          <a:p>
            <a:r>
              <a:rPr lang="ru-RU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выяснить, какие журналы читают наши </a:t>
            </a:r>
            <a:r>
              <a:rPr lang="ru-RU" sz="32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ровесники.</a:t>
            </a:r>
          </a:p>
          <a:p>
            <a:pPr marL="3657600" lvl="8" indent="0">
              <a:buNone/>
            </a:pPr>
            <a:r>
              <a:rPr lang="ru-RU" sz="540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ЗАДАЧИ:</a:t>
            </a:r>
          </a:p>
          <a:p>
            <a:pPr lvl="0"/>
            <a:r>
              <a:rPr lang="ru-RU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32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роанализировать  </a:t>
            </a:r>
            <a:r>
              <a:rPr lang="ru-RU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современных популярных детских журналов. </a:t>
            </a:r>
          </a:p>
          <a:p>
            <a:pPr lvl="0"/>
            <a:r>
              <a:rPr lang="ru-RU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32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ровести </a:t>
            </a:r>
            <a:r>
              <a:rPr lang="ru-RU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  и сделать выводы. </a:t>
            </a:r>
          </a:p>
          <a:p>
            <a:pPr marL="3657600" lvl="8" indent="0">
              <a:buNone/>
            </a:pPr>
            <a:endParaRPr lang="ru-RU" sz="5400" smtClean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  <a:p>
            <a:pPr marL="3657600" lvl="8" indent="0" algn="just">
              <a:buNone/>
            </a:pPr>
            <a:endParaRPr lang="ru-RU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9751570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914399"/>
            <a:ext cx="10178322" cy="960117"/>
          </a:xfrm>
        </p:spPr>
        <p:txBody>
          <a:bodyPr/>
          <a:lstStyle/>
          <a:p>
            <a:pPr algn="ctr"/>
            <a:r>
              <a:rPr lang="ru-RU"/>
              <a:t>Предмет </a:t>
            </a:r>
            <a:r>
              <a:rPr lang="ru-RU" smtClean="0"/>
              <a:t>исследования: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1992573"/>
            <a:ext cx="10178322" cy="3887019"/>
          </a:xfrm>
        </p:spPr>
        <p:txBody>
          <a:bodyPr>
            <a:normAutofit/>
          </a:bodyPr>
          <a:lstStyle/>
          <a:p>
            <a:r>
              <a:rPr lang="ru-RU" smtClean="0"/>
              <a:t> </a:t>
            </a:r>
            <a:r>
              <a:rPr lang="ru-RU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журналы для младшего школьного возраста.</a:t>
            </a:r>
          </a:p>
          <a:p>
            <a:pPr marL="0" indent="0" algn="ctr">
              <a:buNone/>
            </a:pPr>
            <a:r>
              <a:rPr lang="ru-RU" sz="4800" smtClean="0">
                <a:solidFill>
                  <a:schemeClr val="tx1"/>
                </a:solidFill>
                <a:latin typeface="+mj-lt"/>
              </a:rPr>
              <a:t>МЕТОДЫ ИССЛЕДОВАНИЯ</a:t>
            </a:r>
            <a:endParaRPr lang="ru-RU" sz="4800">
              <a:solidFill>
                <a:schemeClr val="tx1"/>
              </a:solidFill>
              <a:latin typeface="+mj-lt"/>
            </a:endParaRPr>
          </a:p>
          <a:p>
            <a:r>
              <a:rPr lang="ru-RU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	И</a:t>
            </a:r>
            <a:r>
              <a:rPr lang="ru-RU" sz="28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зучение </a:t>
            </a:r>
            <a:r>
              <a:rPr lang="ru-RU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анализ содержания детских журналов.</a:t>
            </a:r>
          </a:p>
          <a:p>
            <a:r>
              <a:rPr lang="ru-RU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	Посещение  библиотеки и беседа с библиотекарем.</a:t>
            </a:r>
          </a:p>
          <a:p>
            <a:r>
              <a:rPr lang="ru-RU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	Анкетирование.</a:t>
            </a:r>
          </a:p>
          <a:p>
            <a:r>
              <a:rPr lang="ru-RU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	Обобщение и выводы.</a:t>
            </a:r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015077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77924" y="1466471"/>
            <a:ext cx="6038293" cy="499858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5555" y="457199"/>
            <a:ext cx="3856772" cy="4955167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37884" y="5800299"/>
            <a:ext cx="3092115" cy="514634"/>
          </a:xfrm>
        </p:spPr>
        <p:txBody>
          <a:bodyPr>
            <a:noAutofit/>
          </a:bodyPr>
          <a:lstStyle/>
          <a:p>
            <a:r>
              <a:rPr lang="ru-RU" sz="36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Н.И. Новиков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05469" y="559558"/>
            <a:ext cx="5710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3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ервый детский журнал </a:t>
            </a:r>
            <a:endParaRPr lang="ru-RU" sz="36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2983415"/>
      </p:ext>
    </p:ext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110485" y="382384"/>
            <a:ext cx="3586358" cy="6061451"/>
          </a:xfrm>
          <a:prstGeom prst="rect">
            <a:avLst/>
          </a:prstGeom>
        </p:spPr>
      </p:pic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2275260" y="382383"/>
            <a:ext cx="3511391" cy="6061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4504"/>
      </p:ext>
    </p:ext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51678" y="310166"/>
            <a:ext cx="4704265" cy="6032083"/>
          </a:xfrm>
          <a:prstGeom prst="rect">
            <a:avLst/>
          </a:prstGeom>
        </p:spPr>
      </p:pic>
      <p:pic>
        <p:nvPicPr>
          <p:cNvPr id="12" name="Объект 11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660107" y="465102"/>
            <a:ext cx="4490114" cy="5877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147896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8039" y="0"/>
            <a:ext cx="9155922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225667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9242" y="726448"/>
            <a:ext cx="9676263" cy="51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872151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mtClean="0"/>
              <a:t>Классификация детских журналов.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96287" y="2074460"/>
            <a:ext cx="5773003" cy="4585647"/>
          </a:xfrm>
        </p:spPr>
        <p:txBody>
          <a:bodyPr>
            <a:normAutofit lnSpcReduction="10000"/>
          </a:bodyPr>
          <a:lstStyle/>
          <a:p>
            <a:r>
              <a:rPr lang="ru-RU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возрастной категории</a:t>
            </a:r>
            <a:r>
              <a:rPr lang="ru-RU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ru-RU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журналы  для дошкольников;</a:t>
            </a:r>
          </a:p>
          <a:p>
            <a:pPr>
              <a:buFontTx/>
              <a:buChar char="-"/>
            </a:pPr>
            <a:r>
              <a:rPr lang="ru-RU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журналы </a:t>
            </a:r>
            <a:r>
              <a:rPr lang="ru-RU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младших школьников; </a:t>
            </a:r>
            <a:endParaRPr lang="ru-RU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журналы для  подростков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тематике: </a:t>
            </a:r>
          </a:p>
          <a:p>
            <a:pPr marL="0" indent="0">
              <a:buNone/>
            </a:pPr>
            <a:r>
              <a:rPr lang="ru-RU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литературные журналы</a:t>
            </a:r>
          </a:p>
          <a:p>
            <a:pPr marL="0" indent="0">
              <a:buNone/>
            </a:pPr>
            <a:r>
              <a:rPr lang="ru-RU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журналы о животных и природе </a:t>
            </a:r>
          </a:p>
          <a:p>
            <a:pPr marL="0" indent="0">
              <a:buNone/>
            </a:pPr>
            <a:r>
              <a:rPr lang="ru-RU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журналы об искусстве </a:t>
            </a:r>
          </a:p>
          <a:p>
            <a:pPr marL="0" indent="0">
              <a:buNone/>
            </a:pPr>
            <a:r>
              <a:rPr lang="ru-RU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журналы о путешествиях </a:t>
            </a:r>
          </a:p>
          <a:p>
            <a:pPr marL="0" indent="0">
              <a:buNone/>
            </a:pPr>
            <a:r>
              <a:rPr lang="ru-RU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научно-популярные журналы</a:t>
            </a:r>
          </a:p>
          <a:p>
            <a:pPr marL="0" indent="0">
              <a:buNone/>
            </a:pPr>
            <a:r>
              <a:rPr lang="ru-RU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комиксы, юмористические журналы </a:t>
            </a:r>
          </a:p>
          <a:p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6523630" y="3493827"/>
            <a:ext cx="466071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содержанию: </a:t>
            </a:r>
          </a:p>
          <a:p>
            <a:pPr>
              <a:lnSpc>
                <a:spcPct val="150000"/>
              </a:lnSpc>
            </a:pPr>
            <a:r>
              <a:rPr lang="ru-RU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развлекательные </a:t>
            </a:r>
          </a:p>
          <a:p>
            <a:pPr>
              <a:lnSpc>
                <a:spcPct val="150000"/>
              </a:lnSpc>
            </a:pPr>
            <a:r>
              <a:rPr lang="ru-RU" sz="200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игровые и развивающие журналы (познавательные) </a:t>
            </a:r>
            <a:endParaRPr lang="ru-RU" sz="200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7090198"/>
      </p:ext>
    </p:ext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smtClean="0"/>
              <a:t>Практическая часть</a:t>
            </a:r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4525" y="260721"/>
            <a:ext cx="3630303" cy="645387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2630" y="1631890"/>
            <a:ext cx="6197370" cy="3486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483871"/>
      </p:ext>
    </p:ext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rcRect l="942" t="21293" r="1" b="10845"/>
          <a:stretch>
            <a:fillRect/>
          </a:stretch>
        </p:blipFill>
        <p:spPr>
          <a:xfrm>
            <a:off x="3452883" y="130602"/>
            <a:ext cx="5308979" cy="6465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668205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51678" y="732665"/>
            <a:ext cx="9856806" cy="5544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24815"/>
      </p:ext>
    </p:ext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7893108"/>
              </p:ext>
            </p:extLst>
          </p:nvPr>
        </p:nvGraphicFramePr>
        <p:xfrm>
          <a:off x="2032000" y="423082"/>
          <a:ext cx="8128000" cy="3040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480019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mtClean="0"/>
                        <a:t>Вопрос 1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mtClean="0"/>
                        <a:t>Твой любимый журнал?</a:t>
                      </a:r>
                      <a:endParaRPr lang="ru-RU"/>
                    </a:p>
                  </a:txBody>
                  <a:tcPr/>
                </a:tc>
              </a:tr>
              <a:tr h="323311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Непоседа</a:t>
                      </a:r>
                      <a:endParaRPr lang="ru-RU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23311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Смешарики</a:t>
                      </a:r>
                      <a:endParaRPr lang="ru-RU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23311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Простоквашино</a:t>
                      </a:r>
                      <a:endParaRPr lang="ru-RU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23311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3/9царство</a:t>
                      </a:r>
                      <a:endParaRPr lang="ru-RU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23311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Вовка в 3/9 царстве</a:t>
                      </a:r>
                      <a:endParaRPr lang="ru-RU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23311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Миша</a:t>
                      </a:r>
                      <a:endParaRPr lang="ru-RU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23311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Классная девчонка</a:t>
                      </a:r>
                      <a:endParaRPr lang="ru-RU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2598244"/>
              </p:ext>
            </p:extLst>
          </p:nvPr>
        </p:nvGraphicFramePr>
        <p:xfrm>
          <a:off x="2031998" y="4008778"/>
          <a:ext cx="8681494" cy="24875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40747"/>
                <a:gridCol w="4340747"/>
              </a:tblGrid>
              <a:tr h="497511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mtClean="0"/>
                        <a:t>Вопрос 2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mtClean="0"/>
                        <a:t>Как</a:t>
                      </a:r>
                      <a:r>
                        <a:rPr lang="ru-RU" baseline="0" smtClean="0"/>
                        <a:t> часто ты его читаешь?</a:t>
                      </a:r>
                      <a:endParaRPr lang="ru-RU"/>
                    </a:p>
                  </a:txBody>
                  <a:tcPr/>
                </a:tc>
              </a:tr>
              <a:tr h="497511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раз в месяц</a:t>
                      </a:r>
                      <a:endParaRPr lang="ru-RU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97511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часто</a:t>
                      </a:r>
                      <a:endParaRPr lang="ru-RU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ru-RU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97511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возможности</a:t>
                      </a:r>
                      <a:endParaRPr lang="ru-RU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97511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редко</a:t>
                      </a:r>
                      <a:endParaRPr lang="ru-RU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3777409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8683135"/>
              </p:ext>
            </p:extLst>
          </p:nvPr>
        </p:nvGraphicFramePr>
        <p:xfrm>
          <a:off x="2032000" y="719666"/>
          <a:ext cx="8128000" cy="46675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37084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mtClean="0"/>
                        <a:t>Вопрос</a:t>
                      </a:r>
                      <a:r>
                        <a:rPr lang="ru-RU" baseline="0" smtClean="0"/>
                        <a:t> 3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mtClean="0"/>
                        <a:t>Любимая рубрика</a:t>
                      </a:r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 vert="horz" wrap="square"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стихи </a:t>
                      </a:r>
                      <a:endParaRPr lang="ru-RU" sz="32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32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370840">
                <a:tc>
                  <a:txBody>
                    <a:bodyPr vert="horz" wrap="square"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письма читателей</a:t>
                      </a:r>
                      <a:endParaRPr lang="ru-RU" sz="32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32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370840">
                <a:tc>
                  <a:txBody>
                    <a:bodyPr vert="horz" wrap="square"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рассказы</a:t>
                      </a:r>
                      <a:endParaRPr lang="ru-RU" sz="32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32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370840">
                <a:tc>
                  <a:txBody>
                    <a:bodyPr vert="horz" wrap="square"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задачи, головоломки, ребусы</a:t>
                      </a:r>
                      <a:endParaRPr lang="ru-RU" sz="32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ru-RU" sz="32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370840">
                <a:tc>
                  <a:txBody>
                    <a:bodyPr vert="horz" wrap="square"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</a:t>
                      </a:r>
                      <a:endParaRPr lang="ru-RU" sz="32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32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370840">
                <a:tc>
                  <a:txBody>
                    <a:bodyPr vert="horz" wrap="square"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раскраска</a:t>
                      </a:r>
                      <a:endParaRPr lang="ru-RU" sz="32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32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370840">
                <a:tc>
                  <a:txBody>
                    <a:bodyPr vert="horz" wrap="square"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5748265"/>
      </p:ext>
    </p:ext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04540" y="709685"/>
            <a:ext cx="4223518" cy="5631358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3951238" y="1280035"/>
            <a:ext cx="4114589" cy="565549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6246" y="233670"/>
            <a:ext cx="4063335" cy="5566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928627"/>
      </p:ext>
    </p:extLst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5481796"/>
              </p:ext>
            </p:extLst>
          </p:nvPr>
        </p:nvGraphicFramePr>
        <p:xfrm>
          <a:off x="2032000" y="719666"/>
          <a:ext cx="8128000" cy="6099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494985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 </a:t>
                      </a:r>
                      <a:r>
                        <a:rPr lang="ru-RU" sz="20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Любимый журнал вашего детства</a:t>
                      </a:r>
                      <a:endParaRPr lang="ru-RU" sz="20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436349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800" b="1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Мурзилка </a:t>
                      </a:r>
                      <a:endParaRPr lang="ru-RU" sz="2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33</a:t>
                      </a:r>
                      <a:endParaRPr lang="ru-RU" sz="2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436349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800" b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Классный</a:t>
                      </a:r>
                      <a:endParaRPr lang="ru-RU" sz="2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436349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800" b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Веселые </a:t>
                      </a:r>
                      <a:r>
                        <a:rPr lang="ru-RU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картинки    </a:t>
                      </a:r>
                      <a:endParaRPr lang="ru-RU" sz="2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2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436349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800" b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Юный </a:t>
                      </a:r>
                      <a:r>
                        <a:rPr lang="ru-RU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техник </a:t>
                      </a:r>
                      <a:endParaRPr lang="ru-RU" sz="2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436349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800" b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Юный </a:t>
                      </a:r>
                      <a:r>
                        <a:rPr lang="ru-RU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натуралист </a:t>
                      </a:r>
                      <a:endParaRPr lang="ru-RU" sz="2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436349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800" b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Костер</a:t>
                      </a:r>
                      <a:endParaRPr lang="ru-RU" sz="2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436349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800" b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Пионер</a:t>
                      </a:r>
                      <a:endParaRPr lang="ru-RU" sz="2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436349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800" b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Мишутка</a:t>
                      </a:r>
                      <a:endParaRPr lang="ru-RU" sz="2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436349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800" b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Крокодил</a:t>
                      </a:r>
                      <a:endParaRPr lang="ru-RU" sz="2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436349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436349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800" b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анкет</a:t>
                      </a:r>
                      <a:endParaRPr lang="ru-RU" sz="2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800" b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53</a:t>
                      </a:r>
                      <a:endParaRPr lang="ru-RU" sz="2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1908076"/>
      </p:ext>
    </p:extLst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1527907"/>
              </p:ext>
            </p:extLst>
          </p:nvPr>
        </p:nvGraphicFramePr>
        <p:xfrm>
          <a:off x="2032000" y="719666"/>
          <a:ext cx="8127999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/>
                <a:gridCol w="5210386"/>
                <a:gridCol w="208280"/>
              </a:tblGrid>
              <a:tr h="37084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b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 2 </a:t>
                      </a:r>
                      <a:endParaRPr lang="ru-RU" sz="2000" b="1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b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Что его отличало от других </a:t>
                      </a:r>
                      <a:r>
                        <a:rPr lang="ru-RU" sz="2000" b="1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журналов?</a:t>
                      </a:r>
                      <a:endParaRPr lang="ru-RU" sz="2000" b="1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 vert="horz" wrap="square"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юмор</a:t>
                      </a:r>
                      <a:endParaRPr lang="ru-RU" sz="20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0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яркость картинок</a:t>
                      </a:r>
                      <a:endParaRPr lang="ru-RU" sz="20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0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познавательный</a:t>
                      </a:r>
                      <a:endParaRPr lang="ru-RU" sz="20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ru-RU" sz="20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красочный</a:t>
                      </a:r>
                      <a:endParaRPr lang="ru-RU" sz="20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20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журнал для девочек</a:t>
                      </a:r>
                      <a:endParaRPr lang="ru-RU" sz="20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других не было</a:t>
                      </a:r>
                      <a:endParaRPr lang="ru-RU" sz="20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0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 vert="horz" wrap="square"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0770749"/>
              </p:ext>
            </p:extLst>
          </p:nvPr>
        </p:nvGraphicFramePr>
        <p:xfrm>
          <a:off x="2031999" y="4036072"/>
          <a:ext cx="8128000" cy="22926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413098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b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 3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b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Какая рубрика </a:t>
                      </a:r>
                      <a:r>
                        <a:rPr lang="ru-RU" sz="2000" b="1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любимая?</a:t>
                      </a:r>
                      <a:endParaRPr lang="ru-RU" sz="20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37084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ребусы, задачи, головоломки</a:t>
                      </a:r>
                      <a:endParaRPr lang="ru-RU" sz="20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14</a:t>
                      </a:r>
                      <a:endParaRPr lang="ru-RU" sz="20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37084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опыты, сделай сам</a:t>
                      </a:r>
                      <a:endParaRPr lang="ru-RU" sz="20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11</a:t>
                      </a:r>
                      <a:endParaRPr lang="ru-RU" sz="20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37084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рассказы</a:t>
                      </a:r>
                      <a:endParaRPr lang="ru-RU" sz="20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23</a:t>
                      </a:r>
                      <a:endParaRPr lang="ru-RU" sz="20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37084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письма читателей</a:t>
                      </a:r>
                      <a:endParaRPr lang="ru-RU" sz="20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6</a:t>
                      </a:r>
                      <a:endParaRPr lang="ru-RU" sz="20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370840">
                <a:tc>
                  <a:txBody>
                    <a:bodyPr vert="horz" wrap="square"/>
                    <a:lstStyle/>
                    <a:p>
                      <a:pPr algn="ctr"/>
                      <a:endParaRPr lang="ru-RU" sz="20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endParaRPr lang="ru-RU" sz="20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159584"/>
      </p:ext>
    </p:ext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1483606"/>
              </p:ext>
            </p:extLst>
          </p:nvPr>
        </p:nvGraphicFramePr>
        <p:xfrm>
          <a:off x="2086591" y="2139033"/>
          <a:ext cx="8127999" cy="2583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/>
                <a:gridCol w="5210386"/>
                <a:gridCol w="208280"/>
              </a:tblGrid>
              <a:tr h="37084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400" b="1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 </a:t>
                      </a:r>
                      <a:r>
                        <a:rPr lang="ru-RU" sz="2400" b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400" b="1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Как </a:t>
                      </a:r>
                      <a:r>
                        <a:rPr lang="ru-RU" sz="2400" b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 думаете, существует ли это издание в настоящее время?</a:t>
                      </a:r>
                      <a:endParaRPr lang="ru-RU" sz="24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 vert="horz" wrap="square"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</a:t>
                      </a:r>
                      <a:r>
                        <a:rPr lang="ru-RU" sz="2400" b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/>
                      <a:endParaRPr lang="ru-RU" sz="2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/>
                      <a:endParaRPr lang="ru-RU" sz="2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 знаю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ct val="0"/>
                        </a:spcAft>
                      </a:pPr>
                      <a:r>
                        <a:rPr lang="ru-RU" sz="24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 vert="horz" wrap="square"/>
                    <a:lstStyle/>
                    <a:p>
                      <a:pPr algn="ctr"/>
                      <a:endParaRPr lang="ru-RU" sz="2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 vert="horz" wrap="square"/>
                    <a:lstStyle/>
                    <a:p>
                      <a:endParaRPr lang="ru-RU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ru-RU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307764"/>
      </p:ext>
    </p:extLst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mtClean="0"/>
              <a:t>Каким должен быть детский журнал?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	Развивающим</a:t>
            </a:r>
            <a:r>
              <a:rPr lang="ru-RU" sz="32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	Игровым</a:t>
            </a:r>
            <a:r>
              <a:rPr lang="ru-RU" sz="32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	Интеллектуальным</a:t>
            </a:r>
            <a:r>
              <a:rPr lang="ru-RU" sz="32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	Занимательным</a:t>
            </a:r>
            <a:r>
              <a:rPr lang="ru-RU" sz="32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	Поучительным</a:t>
            </a:r>
            <a:r>
              <a:rPr lang="ru-RU" sz="32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	Смешным</a:t>
            </a:r>
            <a:r>
              <a:rPr lang="ru-RU" sz="32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	Красочным. </a:t>
            </a:r>
          </a:p>
        </p:txBody>
      </p:sp>
    </p:spTree>
    <p:extLst>
      <p:ext uri="{BB962C8B-B14F-4D97-AF65-F5344CB8AC3E}">
        <p14:creationId xmlns:p14="http://schemas.microsoft.com/office/powerpoint/2010/main" val="4122164685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171312"/>
      </a:dk2>
      <a:lt2>
        <a:srgbClr val="F7F0DF"/>
      </a:lt2>
      <a:accent1>
        <a:srgbClr val="53AE6E"/>
      </a:accent1>
      <a:accent2>
        <a:srgbClr val="326267"/>
      </a:accent2>
      <a:accent3>
        <a:srgbClr val="C5C34A"/>
      </a:accent3>
      <a:accent4>
        <a:srgbClr val="BF6546"/>
      </a:accent4>
      <a:accent5>
        <a:srgbClr val="81B5A8"/>
      </a:accent5>
      <a:accent6>
        <a:srgbClr val="636455"/>
      </a:accent6>
      <a:hlink>
        <a:srgbClr val="81B5A8"/>
      </a:hlink>
      <a:folHlink>
        <a:srgbClr val="936888"/>
      </a:folHlink>
    </a:clrScheme>
    <a:fontScheme name="Badge">
      <a:majorFont>
        <a:latin typeface="Impact" panose="020b0806030902050204"/>
        <a:ea typeface="Arial"/>
        <a:cs typeface="Arial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Arial"/>
        <a:cs typeface="Arial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Badge" id="{71A07785-5930-41D4-9A83-E23602B48E98}" vid="{A1A3E1F0-B5EF-49C5-810A-B1B32AEDDC80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TM10001106[[fn=Эмблема]]</Template>
  <Company/>
  <PresentationFormat>Произвольный</PresentationFormat>
  <Paragraphs>47</Paragraphs>
  <Slides>21</Slides>
  <Notes>1</Notes>
  <TotalTime>193</TotalTime>
  <HiddenSlides>0</HiddenSlides>
  <MMClips>0</MMClips>
  <ScaleCrop>0</ScaleCrop>
  <HeadingPairs>
    <vt:vector baseType="variant" size="6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baseType="lpstr" size="28">
      <vt:lpstr>Arial</vt:lpstr>
      <vt:lpstr>Impact</vt:lpstr>
      <vt:lpstr>Gill Sans MT</vt:lpstr>
      <vt:lpstr>Calibri Light</vt:lpstr>
      <vt:lpstr>Calibri</vt:lpstr>
      <vt:lpstr>Times New Roman</vt:lpstr>
      <vt:lpstr>Badge</vt:lpstr>
      <vt:lpstr>Исследовательская работа                            «Детские журналы»</vt:lpstr>
      <vt:lpstr> Актуальность: </vt:lpstr>
      <vt:lpstr>Гипотеза:</vt:lpstr>
      <vt:lpstr>Цель:</vt:lpstr>
      <vt:lpstr>Предмет исследования: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Классификация детских журналов.</vt:lpstr>
      <vt:lpstr>Практическая часть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Каким должен быть детский журнал?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Исследовательская работа                            «Детские журналы» </dc:title>
  <dc:creator>Травкина Ю.А</dc:creator>
  <cp:lastModifiedBy>RePack by Diakov</cp:lastModifiedBy>
  <cp:revision>17</cp:revision>
  <dcterms:created xsi:type="dcterms:W3CDTF">2024-03-19T06:58:33Z</dcterms:created>
  <dcterms:modified xsi:type="dcterms:W3CDTF">2025-12-08T04:37:16Z</dcterms:modified>
</cp:coreProperties>
</file>