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9" r:id="rId4"/>
    <p:sldId id="260" r:id="rId5"/>
    <p:sldId id="261" r:id="rId6"/>
    <p:sldId id="269" r:id="rId7"/>
    <p:sldId id="270" r:id="rId8"/>
    <p:sldId id="271" r:id="rId9"/>
    <p:sldId id="262" r:id="rId10"/>
    <p:sldId id="263" r:id="rId11"/>
    <p:sldId id="272" r:id="rId12"/>
    <p:sldId id="274" r:id="rId13"/>
    <p:sldId id="264" r:id="rId14"/>
    <p:sldId id="273" r:id="rId15"/>
    <p:sldId id="265" r:id="rId16"/>
    <p:sldId id="266" r:id="rId17"/>
    <p:sldId id="267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512" autoAdjust="0"/>
  </p:normalViewPr>
  <p:slideViewPr>
    <p:cSldViewPr snapToGrid="0">
      <p:cViewPr varScale="1">
        <p:scale>
          <a:sx n="39" d="100"/>
          <a:sy n="39" d="100"/>
        </p:scale>
        <p:origin x="160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48F393-88BC-4A65-948D-A842CA9A2AF4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8C99-C545-419F-95BC-90276A8827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578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Здравствуйте, уважаемые родители!</a:t>
            </a:r>
          </a:p>
          <a:p>
            <a:r>
              <a:rPr lang="ru-RU" dirty="0" smtClean="0"/>
              <a:t>Сегодня я расскажу вам об адаптации детей к школьной жизни.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409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Первое сентября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волнительный день для всей семьи, а особенно для ребёнка-первоклассника. Новая атмосфера, новые лица, первая учительница… Всё это пугает, радует, возбуждает ребёнка… Первый школьный день должен запомниться ребёнку только хорошим. В ваших силах создать в этот день для ребёнка-первоклассника настоящий праздник.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679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Украсьте квартиру шариками. Заведите вместе с ребёнком большой альбом, в котором будут самые интересные школьные события, успехи и победы вашего ребёнка. </a:t>
            </a:r>
            <a:r>
              <a:rPr lang="ru-RU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Приготовьте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ребёнку </a:t>
            </a:r>
            <a:r>
              <a:rPr lang="ru-RU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подарок-сюрприз. Пригласите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гости родных и друзей.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Пусть этот день запомниться маленькому ученику как один из самых ярких и радостных дней в его жизни!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83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что нужно обратить внимание родителям первоклассника в период адаптации ребёнка к школе?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48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Буди́те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ребёнка спокойно.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Просну́вшись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он должен увидеть вашу улыбку и услышать ласковый голос.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34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 отправляйте ребёнка в школу без завтрака.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42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торопи́те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ребёнка. Умение рассчитать время - ваша задача, и, если это плохо удаётся, это не вина ребёнка.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444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Ни в коем случае не прощайтесь с ребёнком, предупреждая его словами: "Смотри, не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ба́луйся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Чтобы сегодня не было плохих отметок!"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8677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Пожелайте ребёнку удачи,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подбодри́те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скажите несколько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ла́сковых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слов - у него впереди́ трудный день.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083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Встречайте ребёнка после школы спокойно, не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обруша́йте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него тысячу вопросов, дайте расслабиться. Если ребёнок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чересчу́р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возбуждён, если жаждет поделиться, не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отма́хивайтесь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не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откла́дывайте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потом,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вы́слушайте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это не займёт много времени.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1643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После школы не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торопи́тесь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садиться за уроки.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еобходимо 2 часа отдыха,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ещё лучше поспать для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восстановле́ния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сил.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370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 заставляйте ребёнка делать уроки за один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присе́ст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после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пятна́дцати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двадцати́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минут занятий необходимы десять,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пятна́дцать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минут перерыва, лучше, если перерыв будет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подви́жным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744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 время приготовления уроков не сидите над душой, дайте возможность ребёнку попробовать сделать уроки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самостоятельно.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 уж если нужна ваша помощь, наберитесь терпения. Говорите спокойно, поддерживайте ребёнка словами:  "Не волнуйся, у тебя всё получится! Давай разберёмся вместе! Я тебе помогу!» Обязательно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хвали́те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ребёнка, даже если не очень получается.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Это необходимо.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065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Будьте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внима́тельны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жа́лобам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ребёнка на головную боль, усталость, плохое состояние.                                             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351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Найди́те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течение дня хотя бы полчаса́, когда вы полностью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бу́дете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принадлежать ребёнку, не отвлекаясь на другие дела. В этот момент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важне́е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всего его заботы, радости и неудачи.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3422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Вы́работайте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еди́ную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та́ктику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общения всех взрослых в семье с ребёнком, свои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разногла́сия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 поводу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педагоги́ческой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та́ктики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реша́йте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без него. Если что-то не получается, посоветуйтесь с учителем, психологом, врачом, прочитайте литературу для родителей.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953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dirty="0" smtClean="0"/>
              <a:t>Если:</a:t>
            </a:r>
          </a:p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ебёнку </a:t>
            </a:r>
            <a:r>
              <a:rPr lang="ru-RU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нра́виться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школе, </a:t>
            </a:r>
          </a:p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 </a:t>
            </a:r>
            <a:r>
              <a:rPr lang="ru-RU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охо́тно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рассказывает вам о своих успехах и неудачах, </a:t>
            </a:r>
          </a:p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активен, </a:t>
            </a:r>
          </a:p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жизнера́достен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любопы́тен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хорошо спит, </a:t>
            </a:r>
          </a:p>
          <a:p>
            <a:pPr marL="0" lvl="0" indent="0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доста́точно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самостоятелен </a:t>
            </a:r>
            <a:r>
              <a:rPr lang="ru-RU" sz="12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доволен 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взаимоотношениями с одноклассниками и учителем,</a:t>
            </a:r>
            <a:r>
              <a:rPr lang="ru-RU" sz="1200" baseline="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поздравляю! Ваш ребёнок успешно адаптировался к школе!</a:t>
            </a:r>
            <a:endParaRPr lang="ru-RU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3996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Благодарю за внимание!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08C99-C545-419F-95BC-90276A8827F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528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17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81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54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73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67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87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24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35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89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10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EC6CF-16ED-4BD9-B033-22DD055F2389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F5ECE-EC03-4A38-8C85-32B0DA462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375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6" y="2083633"/>
            <a:ext cx="9147835" cy="477436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002" y="436382"/>
            <a:ext cx="8904157" cy="141577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пороге школы:</a:t>
            </a:r>
          </a:p>
          <a:p>
            <a:pPr algn="ctr"/>
            <a:r>
              <a:rPr lang="ru-RU" sz="3200" b="1" dirty="0" smtClean="0">
                <a:ln w="952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Секреты успешной адаптации первоклассника</a:t>
            </a:r>
            <a:endParaRPr lang="ru-RU" sz="3200" b="1" cap="none" spc="0" dirty="0">
              <a:ln w="9525">
                <a:solidFill>
                  <a:srgbClr val="002060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17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11" b="6068"/>
          <a:stretch/>
        </p:blipFill>
        <p:spPr>
          <a:xfrm>
            <a:off x="187036" y="0"/>
            <a:ext cx="87075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3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006" y="1"/>
            <a:ext cx="8774711" cy="1194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ru-RU" sz="6000" b="1" dirty="0" smtClean="0">
                <a:ln w="0">
                  <a:solidFill>
                    <a:schemeClr val="accent6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 об адаптации</a:t>
            </a:r>
            <a:endParaRPr lang="ru-RU" sz="6000" b="1" cap="none" spc="0" dirty="0">
              <a:ln w="0">
                <a:solidFill>
                  <a:schemeClr val="accent6"/>
                </a:solidFill>
              </a:ln>
              <a:solidFill>
                <a:schemeClr val="accent6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571" y="1544874"/>
            <a:ext cx="6209579" cy="531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24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9" r="17959" b="3107"/>
          <a:stretch/>
        </p:blipFill>
        <p:spPr>
          <a:xfrm>
            <a:off x="634482" y="233155"/>
            <a:ext cx="7763069" cy="6398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90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3" y="1112331"/>
            <a:ext cx="6842732" cy="541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7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36" y="915258"/>
            <a:ext cx="7291595" cy="569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7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0" r="24136"/>
          <a:stretch/>
        </p:blipFill>
        <p:spPr>
          <a:xfrm>
            <a:off x="1641764" y="471960"/>
            <a:ext cx="5403272" cy="638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47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2890"/>
            <a:ext cx="9144000" cy="633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736" y="0"/>
            <a:ext cx="7186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77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5" r="6111"/>
          <a:stretch/>
        </p:blipFill>
        <p:spPr>
          <a:xfrm>
            <a:off x="180464" y="644235"/>
            <a:ext cx="8963536" cy="598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1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3" y="53108"/>
            <a:ext cx="7349282" cy="680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48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8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t="8183" r="21515" b="14241"/>
          <a:stretch/>
        </p:blipFill>
        <p:spPr>
          <a:xfrm>
            <a:off x="0" y="0"/>
            <a:ext cx="3948546" cy="49550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491" y="1662546"/>
            <a:ext cx="4675909" cy="519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72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65" y="0"/>
            <a:ext cx="79208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8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8763" y="290946"/>
            <a:ext cx="8333509" cy="253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Школа не должна вносить резкого перелома в жизнь детей. Пусть, став учеником, ребёнок продолжает делать сегодня то, что делал вчера. Пусть новое появляется в его жизни постепенно и не ошеломляет лавиной впечатлений». 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 А. Сухомлинский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93" y="2830296"/>
            <a:ext cx="9019507" cy="371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7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84"/>
          <a:stretch/>
        </p:blipFill>
        <p:spPr>
          <a:xfrm>
            <a:off x="3241964" y="1620983"/>
            <a:ext cx="5902036" cy="513957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0164" y="602673"/>
            <a:ext cx="887383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Признаки успешной адаптации первоклассника:</a:t>
            </a:r>
          </a:p>
          <a:p>
            <a:pPr algn="ctr">
              <a:spcAft>
                <a:spcPts val="0"/>
              </a:spcAft>
            </a:pPr>
            <a:endParaRPr lang="ru-RU" sz="1600" i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Ребёнку нравиться в школе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Охотно рассказывает о своих успехах и неудачах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Активен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Жизнерадостен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Любопытен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Редко болеет 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Хорошо спит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Достаточно самостоятелен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Удовлетворён 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взаимоотношениями </a:t>
            </a:r>
          </a:p>
          <a:p>
            <a:pPr lvl="0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с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одноклассниками 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и учителем.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5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8061"/>
            <a:ext cx="9024079" cy="542366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3908" y="2452255"/>
            <a:ext cx="56213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Cambria" panose="02040503050406030204" pitchFamily="18" charset="0"/>
              </a:rPr>
              <a:t>Благодарю за внимание!</a:t>
            </a: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Cambria" panose="02040503050406030204" pitchFamily="18" charset="0"/>
              </a:rPr>
              <a:t>педагог </a:t>
            </a: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Cambria" panose="02040503050406030204" pitchFamily="18" charset="0"/>
              </a:rPr>
              <a:t>психолог</a:t>
            </a:r>
            <a:endParaRPr lang="ru-RU" sz="28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Cambria" panose="02040503050406030204" pitchFamily="18" charset="0"/>
              </a:rPr>
              <a:t>Панина</a:t>
            </a: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Cambria" panose="02040503050406030204" pitchFamily="18" charset="0"/>
              </a:rPr>
              <a:t>Ирина</a:t>
            </a: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Batang" panose="02030600000101010101" pitchFamily="18" charset="-127"/>
                <a:cs typeface="Cambria" panose="02040503050406030204" pitchFamily="18" charset="0"/>
              </a:rPr>
              <a:t>Владимировна</a:t>
            </a:r>
            <a:endParaRPr lang="ru-RU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29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635</Words>
  <Application>Microsoft Office PowerPoint</Application>
  <PresentationFormat>Экран (4:3)</PresentationFormat>
  <Paragraphs>67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Batang</vt:lpstr>
      <vt:lpstr>Arial</vt:lpstr>
      <vt:lpstr>Calibri</vt:lpstr>
      <vt:lpstr>Calibri Light</vt:lpstr>
      <vt:lpstr>Cambria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33</cp:revision>
  <dcterms:created xsi:type="dcterms:W3CDTF">2021-03-19T07:31:39Z</dcterms:created>
  <dcterms:modified xsi:type="dcterms:W3CDTF">2021-04-01T08:18:31Z</dcterms:modified>
</cp:coreProperties>
</file>