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76672"/>
            <a:ext cx="8424936" cy="4758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 smtClean="0">
                <a:latin typeface="Times New Roman"/>
                <a:ea typeface="Times New Roman"/>
              </a:rPr>
              <a:t>Развитие </a:t>
            </a:r>
            <a:r>
              <a:rPr lang="ru-RU" sz="3200" b="1" dirty="0">
                <a:latin typeface="Times New Roman"/>
                <a:ea typeface="Times New Roman"/>
              </a:rPr>
              <a:t>профессиональной компетентности</a:t>
            </a:r>
            <a:endParaRPr lang="ru-RU" sz="3200" dirty="0">
              <a:latin typeface="Times New Roman"/>
              <a:ea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latin typeface="Times New Roman"/>
                <a:ea typeface="Times New Roman"/>
              </a:rPr>
              <a:t>педагогов дополнительного образования в МАУ ДО ЦВР СГО</a:t>
            </a:r>
            <a:endParaRPr lang="ru-RU" sz="3200" dirty="0">
              <a:latin typeface="Times New Roman"/>
              <a:ea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(из опыта работы заместителя директора по УР</a:t>
            </a:r>
            <a:r>
              <a:rPr lang="ru-RU" sz="2000" b="1" dirty="0" smtClean="0">
                <a:latin typeface="Times New Roman"/>
                <a:ea typeface="Times New Roman"/>
              </a:rPr>
              <a:t>)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3200" b="1" dirty="0">
              <a:effectLst/>
              <a:latin typeface="Times New Roman"/>
              <a:ea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3200" b="1" dirty="0" smtClean="0">
              <a:latin typeface="Times New Roman"/>
              <a:ea typeface="Times New Roman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Автор: заместитель директора по УР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/>
                <a:ea typeface="Times New Roman"/>
              </a:rPr>
              <a:t>МАУ ДО ЦВР СГО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Г.Ю. Шилкова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26" name="Picture 2" descr="C:\Users\Galka\Desktop\картинки инновации\14032552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68960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04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755576" y="1715172"/>
            <a:ext cx="3168352" cy="43204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Times New Roman"/>
              <a:ea typeface="Times New Roman"/>
            </a:endParaRPr>
          </a:p>
          <a:p>
            <a:pPr algn="ctr"/>
            <a:endParaRPr lang="ru-RU" dirty="0">
              <a:latin typeface="Times New Roman"/>
              <a:ea typeface="Times New Roman"/>
            </a:endParaRPr>
          </a:p>
          <a:p>
            <a:pPr algn="ctr"/>
            <a:endParaRPr lang="ru-RU" dirty="0" smtClean="0">
              <a:latin typeface="Times New Roman"/>
              <a:ea typeface="Times New Roman"/>
            </a:endParaRPr>
          </a:p>
          <a:p>
            <a:pPr algn="ctr"/>
            <a:endParaRPr lang="ru-RU" dirty="0">
              <a:latin typeface="Times New Roman"/>
              <a:ea typeface="Times New Roman"/>
            </a:endParaRPr>
          </a:p>
          <a:p>
            <a:pPr algn="ctr"/>
            <a:endParaRPr lang="ru-RU" dirty="0" smtClean="0">
              <a:latin typeface="Times New Roman"/>
              <a:ea typeface="Times New Roman"/>
            </a:endParaRPr>
          </a:p>
          <a:p>
            <a:pPr algn="ctr"/>
            <a:endParaRPr lang="ru-RU" dirty="0">
              <a:latin typeface="Times New Roman"/>
              <a:ea typeface="Times New Roman"/>
            </a:endParaRPr>
          </a:p>
          <a:p>
            <a:pPr algn="ctr"/>
            <a:r>
              <a:rPr lang="ru-RU" dirty="0" smtClean="0">
                <a:latin typeface="Times New Roman"/>
                <a:ea typeface="Times New Roman"/>
              </a:rPr>
              <a:t>«в </a:t>
            </a:r>
            <a:r>
              <a:rPr lang="ru-RU" dirty="0">
                <a:latin typeface="Times New Roman"/>
                <a:ea typeface="Times New Roman"/>
              </a:rPr>
              <a:t>РФ охвачено более </a:t>
            </a:r>
            <a:r>
              <a:rPr lang="ru-RU" dirty="0" smtClean="0">
                <a:latin typeface="Times New Roman"/>
                <a:ea typeface="Times New Roman"/>
              </a:rPr>
              <a:t>60 процентов юных россиян в возрасте от 5 до 18 лет»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79209" y="2132856"/>
            <a:ext cx="232108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Концепция развития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дополнительного </a:t>
            </a:r>
          </a:p>
          <a:p>
            <a:r>
              <a:rPr lang="ru-RU" dirty="0" smtClean="0">
                <a:latin typeface="Times New Roman"/>
                <a:ea typeface="Times New Roman"/>
              </a:rPr>
              <a:t>образования </a:t>
            </a:r>
            <a:r>
              <a:rPr lang="ru-RU" dirty="0">
                <a:latin typeface="Times New Roman"/>
                <a:ea typeface="Times New Roman"/>
              </a:rPr>
              <a:t>детей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от </a:t>
            </a:r>
            <a:r>
              <a:rPr lang="ru-RU" dirty="0">
                <a:latin typeface="Times New Roman"/>
                <a:ea typeface="Times New Roman"/>
              </a:rPr>
              <a:t>4 сентября 2014 г. 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№ </a:t>
            </a:r>
            <a:r>
              <a:rPr lang="ru-RU" dirty="0">
                <a:latin typeface="Times New Roman"/>
                <a:ea typeface="Times New Roman"/>
              </a:rPr>
              <a:t>1726-р</a:t>
            </a:r>
            <a:endParaRPr lang="ru-RU" dirty="0"/>
          </a:p>
        </p:txBody>
      </p:sp>
      <p:sp>
        <p:nvSpPr>
          <p:cNvPr id="4" name="Багетная рамка 3"/>
          <p:cNvSpPr/>
          <p:nvPr/>
        </p:nvSpPr>
        <p:spPr>
          <a:xfrm>
            <a:off x="5076056" y="1715172"/>
            <a:ext cx="2952328" cy="430611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/>
                <a:ea typeface="Times New Roman"/>
              </a:rPr>
              <a:t>В Сысертском городском округе (из доклада начальника Управления образованием СГО)  это число составляет 70% детей и подрастающего поколения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35696" y="620688"/>
            <a:ext cx="5102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Нормативно-правовая база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41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2513" y="177503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Направления деятельности МАУ ДО ЦВР СГО</a:t>
            </a:r>
          </a:p>
          <a:p>
            <a:pPr algn="ctr"/>
            <a:endParaRPr lang="ru-RU" dirty="0"/>
          </a:p>
          <a:p>
            <a:pPr algn="ctr"/>
            <a:r>
              <a:rPr lang="ru-RU" b="1" dirty="0" smtClean="0"/>
              <a:t>Туристско-краеведческое направление: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30935"/>
            <a:ext cx="3563888" cy="20074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72" y="4068726"/>
            <a:ext cx="4075470" cy="22956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630935"/>
            <a:ext cx="4140968" cy="23325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44" y="4068726"/>
            <a:ext cx="3060848" cy="229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43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8921"/>
            <a:ext cx="4211960" cy="29104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680" y="1700808"/>
            <a:ext cx="2617440" cy="19981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040058"/>
            <a:ext cx="4211960" cy="25481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8852"/>
            <a:ext cx="3271619" cy="25439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644875"/>
            <a:ext cx="3347864" cy="232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9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908720"/>
            <a:ext cx="8521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Художественно-эстетическое направление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370385"/>
            <a:ext cx="3376103" cy="22361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713" y="4149080"/>
            <a:ext cx="3484820" cy="2308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82248"/>
            <a:ext cx="4304002" cy="28507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313670"/>
            <a:ext cx="4029082" cy="228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3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077072"/>
            <a:ext cx="3347864" cy="22174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3923928" cy="25989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025" y="877728"/>
            <a:ext cx="4211960" cy="27897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4" y="3514715"/>
            <a:ext cx="4139952" cy="2742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47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705387"/>
            <a:ext cx="7619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Социально-педагогическое направление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481" y="3735435"/>
            <a:ext cx="3227851" cy="24208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149079"/>
            <a:ext cx="2843808" cy="23436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40768"/>
            <a:ext cx="2339752" cy="28324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091" y="1170531"/>
            <a:ext cx="3419872" cy="25649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095" y="4149080"/>
            <a:ext cx="3703680" cy="22010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170530"/>
            <a:ext cx="3441183" cy="297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7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03" y="3697240"/>
            <a:ext cx="4139952" cy="27599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715162"/>
            <a:ext cx="4139952" cy="27420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20" y="949540"/>
            <a:ext cx="3923928" cy="26159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3" y="980728"/>
            <a:ext cx="3899845" cy="2924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36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709990"/>
            <a:ext cx="6303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Культурологическое направление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555" y="3809881"/>
            <a:ext cx="3851920" cy="25639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149" y="1322219"/>
            <a:ext cx="3635896" cy="24201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43983"/>
            <a:ext cx="3779912" cy="25160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49466"/>
            <a:ext cx="3323861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9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трелка вправо 2"/>
          <p:cNvSpPr/>
          <p:nvPr/>
        </p:nvSpPr>
        <p:spPr>
          <a:xfrm>
            <a:off x="323528" y="1124744"/>
            <a:ext cx="4752528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АТТЕСТАЦИЯ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23528" y="2204864"/>
            <a:ext cx="4752528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ДИФФЕРИНЦИРОВАННАЯ ОПЛАТА ТРУДА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333337" y="3237403"/>
            <a:ext cx="4752528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РАССТАНОВКА КАДРОВ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323528" y="4226845"/>
            <a:ext cx="4752528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ОЦЕНКА РАБОТЫ ПЕРЕДОВЫХ ПЕДАГОГОВ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37676" y="5428844"/>
            <a:ext cx="4752528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РАЗРЕШЕНИЕ ПЕДАГОГИЧЕСКИХ СПОРОВ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6056" y="260648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МАУ ДО ЦВР СГО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C:\Users\Galka\Desktop\картинки инновации\girisimci-olacagim-deyince-olunur-m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204" y="1124744"/>
            <a:ext cx="3817087" cy="524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79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836712"/>
            <a:ext cx="7845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Users\Galka\Desktop\картинки инновации\9219068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95" y="266862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19871" y="291092"/>
            <a:ext cx="5491933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C00000"/>
                </a:solidFill>
                <a:latin typeface="Monotype Corsiva" pitchFamily="66" charset="0"/>
              </a:rPr>
              <a:t>6 основных компетентностей, приоритетных для </a:t>
            </a:r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</a:rPr>
              <a:t>ЦВР</a:t>
            </a:r>
          </a:p>
          <a:p>
            <a:pPr lvl="0" algn="ctr"/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  <a:p>
            <a:pPr lvl="0" algn="ctr"/>
            <a:endParaRPr lang="ru-RU" sz="2800" b="1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lvl="0" algn="ctr"/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  <a:p>
            <a:pPr lvl="0" algn="ctr"/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  <a:p>
            <a:pPr marL="342900" lvl="0" indent="-342900">
              <a:buFontTx/>
              <a:buAutoNum type="arabicPeriod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Ценностно-смысловая компетентность;</a:t>
            </a:r>
          </a:p>
          <a:p>
            <a:pPr marL="342900" lvl="0" indent="-342900">
              <a:buFontTx/>
              <a:buAutoNum type="arabicPeriod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Учебно-познавательная компетентность</a:t>
            </a:r>
          </a:p>
          <a:p>
            <a:pPr marL="342900" lvl="0" indent="-342900">
              <a:buFontTx/>
              <a:buAutoNum type="arabicPeriod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Общекультурная компетентность</a:t>
            </a:r>
          </a:p>
          <a:p>
            <a:pPr marL="342900" lvl="0" indent="-342900">
              <a:buFontTx/>
              <a:buAutoNum type="arabicPeriod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Коммуникативная компетентность</a:t>
            </a:r>
          </a:p>
          <a:p>
            <a:pPr marL="342900" lvl="0" indent="-342900">
              <a:buFontTx/>
              <a:buAutoNum type="arabicPeriod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Информационная компетентность</a:t>
            </a:r>
          </a:p>
          <a:p>
            <a:pPr marL="342900" lvl="0" indent="-342900">
              <a:buFontTx/>
              <a:buAutoNum type="arabicPeriod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Компетентность личностного самосовершенствования</a:t>
            </a:r>
          </a:p>
          <a:p>
            <a:pPr lvl="0" algn="ctr"/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67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5" y="32394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 развития профессионально-педагогической компетентности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Galka\Desktop\картинки инновации\chart-guys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85" y="724054"/>
            <a:ext cx="8576387" cy="568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1052736"/>
            <a:ext cx="374814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b="1" dirty="0" smtClean="0"/>
              <a:t>Беседа</a:t>
            </a:r>
          </a:p>
          <a:p>
            <a:pPr marL="285750" indent="-285750">
              <a:buFontTx/>
              <a:buChar char="-"/>
            </a:pPr>
            <a:r>
              <a:rPr lang="ru-RU" b="1" dirty="0" smtClean="0"/>
              <a:t>Наблюдение</a:t>
            </a:r>
          </a:p>
          <a:p>
            <a:pPr marL="285750" indent="-285750">
              <a:buFontTx/>
              <a:buChar char="-"/>
            </a:pPr>
            <a:r>
              <a:rPr lang="ru-RU" b="1" dirty="0" smtClean="0"/>
              <a:t>Анализ результатов</a:t>
            </a:r>
          </a:p>
          <a:p>
            <a:pPr marL="285750" indent="-285750">
              <a:buFontTx/>
              <a:buChar char="-"/>
            </a:pPr>
            <a:r>
              <a:rPr lang="ru-RU" b="1" dirty="0" smtClean="0"/>
              <a:t>Круглый стол</a:t>
            </a:r>
          </a:p>
          <a:p>
            <a:pPr marL="285750" indent="-285750">
              <a:buFontTx/>
              <a:buChar char="-"/>
            </a:pPr>
            <a:r>
              <a:rPr lang="ru-RU" b="1" dirty="0" smtClean="0"/>
              <a:t>Планирование действий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713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83404"/>
            <a:ext cx="853938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Направления инновационной деятельности в системе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дополнительного образования:</a:t>
            </a:r>
          </a:p>
          <a:p>
            <a:pPr algn="ctr"/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совершенствование содержания образования;</a:t>
            </a:r>
          </a:p>
          <a:p>
            <a:pPr marL="342900" indent="-342900">
              <a:buFontTx/>
              <a:buChar char="-"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изучение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внедрение в практику современных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педагогических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технологий;</a:t>
            </a:r>
          </a:p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создание системы работы с одаренными детьми;</a:t>
            </a:r>
          </a:p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совокупность методов, приемов, форм и средств обучения;</a:t>
            </a:r>
          </a:p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совершенствование всей системы управления;</a:t>
            </a:r>
          </a:p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информатизация образовательного процесса.</a:t>
            </a:r>
          </a:p>
          <a:p>
            <a:pPr marL="457200" indent="-457200">
              <a:buAutoNum type="arabicPeriod"/>
            </a:pP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Galka\Desktop\картинки инновации\Online-Innovation-is-it-online-market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718" y="3789040"/>
            <a:ext cx="5544616" cy="273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17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2687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620689"/>
            <a:ext cx="8136904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400" u="sng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Инновационные </a:t>
            </a:r>
            <a:r>
              <a:rPr lang="ru-RU" sz="2400" u="sng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технологии, методы и формы: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latin typeface="Times New Roman"/>
                <a:ea typeface="Calibri"/>
                <a:cs typeface="Times New Roman"/>
              </a:rPr>
              <a:t>Личностно ориентированные технологии -  технологии  дифференциации и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r>
              <a:rPr lang="ru-RU" dirty="0">
                <a:latin typeface="Times New Roman"/>
                <a:ea typeface="Calibri"/>
              </a:rPr>
              <a:t>индивидуализации</a:t>
            </a:r>
            <a:r>
              <a:rPr lang="ru-RU" dirty="0" smtClean="0">
                <a:latin typeface="Times New Roman"/>
                <a:ea typeface="Calibri"/>
              </a:rPr>
              <a:t>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Проектные технологии – предполагают включение детей в социально – и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r>
              <a:rPr lang="ru-RU" dirty="0">
                <a:latin typeface="Times New Roman"/>
                <a:ea typeface="Calibri"/>
              </a:rPr>
              <a:t> личностно-значимую деятельность (работа над творческими проектами</a:t>
            </a:r>
            <a:r>
              <a:rPr lang="ru-RU" dirty="0" smtClean="0">
                <a:latin typeface="Times New Roman"/>
                <a:ea typeface="Calibri"/>
              </a:rPr>
              <a:t>).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latin typeface="Times New Roman"/>
                <a:ea typeface="Calibri"/>
                <a:cs typeface="Times New Roman"/>
              </a:rPr>
              <a:t>Исследовательские и практические работы -   заключается в получении учебной </a:t>
            </a:r>
            <a:r>
              <a:rPr lang="ru-RU" dirty="0" smtClean="0">
                <a:latin typeface="Times New Roman"/>
                <a:ea typeface="Calibri"/>
              </a:rPr>
              <a:t>информации </a:t>
            </a:r>
            <a:r>
              <a:rPr lang="ru-RU" dirty="0">
                <a:latin typeface="Times New Roman"/>
                <a:ea typeface="Calibri"/>
              </a:rPr>
              <a:t>из первоисточников. Обучающиеся учатся работать с историческими документами, книгами,  энциклопедиями, периодической печатью</a:t>
            </a:r>
            <a:r>
              <a:rPr lang="ru-RU" dirty="0" smtClean="0">
                <a:latin typeface="Times New Roman"/>
                <a:ea typeface="Calibri"/>
              </a:rPr>
              <a:t>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latin typeface="Times New Roman"/>
                <a:ea typeface="Calibri"/>
                <a:cs typeface="Times New Roman"/>
              </a:rPr>
              <a:t>Учение через обучение – метод обучения, при котором обучающиеся с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помощью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педагога готовятся и проводят занятия (презентации, мастер-классы).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latin typeface="Times New Roman"/>
                <a:ea typeface="Calibri"/>
                <a:cs typeface="Times New Roman"/>
              </a:rPr>
              <a:t>Технология парного обучения – один из видов педагогических технологий,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при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котором один ребенок учит другого.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Times New Roman"/>
                <a:ea typeface="Calibri"/>
              </a:rPr>
              <a:t>Работа </a:t>
            </a:r>
            <a:r>
              <a:rPr lang="ru-RU" dirty="0">
                <a:latin typeface="Times New Roman"/>
                <a:ea typeface="Calibri"/>
              </a:rPr>
              <a:t>в малых группах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Times New Roman"/>
              </a:rPr>
              <a:t>Моделирование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019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5597" y="692696"/>
            <a:ext cx="8208912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ru-RU" sz="2400" u="sng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Формы </a:t>
            </a:r>
            <a:r>
              <a:rPr lang="ru-RU" sz="2400" u="sng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продуктов  инновационной деятельности </a:t>
            </a:r>
            <a:r>
              <a:rPr lang="ru-RU" sz="2400" u="sng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педагогов :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600" u="sng" dirty="0">
              <a:latin typeface="Times New Roman"/>
              <a:ea typeface="Calibri"/>
              <a:cs typeface="Times New Roman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составление сравнительно-сопоставительного анализа учебно-воспитательного процесса;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- публикации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методические разработки;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выставки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 экскурсии;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модели;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мультимедийные продукты;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художественные  и творческие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работы (сценарии, организация концертов);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участие в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конференциях, организация конференций;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работа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Web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-сайтов педагогов.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7170" name="Picture 2" descr="C:\Users\Galka\Desktop\картинки инновации\img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2420888"/>
            <a:ext cx="266429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Galka\Desktop\картинки инновации\a964657add5960178f5b0ad0a96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1979712" cy="1476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84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Galka\Desktop\картинки инновации\customer-serv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20688"/>
            <a:ext cx="4320480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332656"/>
            <a:ext cx="4572000" cy="46474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 развития профессиональных компетентностей</a:t>
            </a:r>
          </a:p>
          <a:p>
            <a:pPr lvl="0" algn="ctr"/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Tx/>
              <a:buAutoNum type="arabicPeriod"/>
            </a:pP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Удовлетворенность образовательными услугами – 98%</a:t>
            </a:r>
          </a:p>
          <a:p>
            <a:pPr marL="457200" lvl="0" indent="-457200">
              <a:buFontTx/>
              <a:buAutoNum type="arabicPeriod"/>
            </a:pP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Увеличение численности обучающихся на  3,5 %</a:t>
            </a:r>
          </a:p>
          <a:p>
            <a:pPr marL="457200" lvl="0" indent="-457200">
              <a:buFontTx/>
              <a:buAutoNum type="arabicPeriod"/>
            </a:pP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Увеличение количества педагогов (на 7 педагогов) , поступивших в педагогические ВУЗы (2 человека).</a:t>
            </a:r>
          </a:p>
          <a:p>
            <a:pPr marL="457200" lvl="0" indent="-457200">
              <a:buFontTx/>
              <a:buAutoNum type="arabicPeriod"/>
            </a:pP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Положительные отзывы общественности.</a:t>
            </a:r>
          </a:p>
          <a:p>
            <a:pPr marL="457200" lvl="0" indent="-457200">
              <a:buFontTx/>
              <a:buAutoNum type="arabicPeriod"/>
            </a:pP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18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Galka\Desktop\картинки инновации\img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6652"/>
            <a:ext cx="8424936" cy="622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70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Galka\Desktop\картинки инновации\img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90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496</TotalTime>
  <Words>402</Words>
  <Application>Microsoft Office PowerPoint</Application>
  <PresentationFormat>Экран (4:3)</PresentationFormat>
  <Paragraphs>89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savuch</dc:creator>
  <cp:lastModifiedBy>Galka</cp:lastModifiedBy>
  <cp:revision>22</cp:revision>
  <dcterms:created xsi:type="dcterms:W3CDTF">2016-10-18T03:33:56Z</dcterms:created>
  <dcterms:modified xsi:type="dcterms:W3CDTF">2016-10-28T10:01:30Z</dcterms:modified>
</cp:coreProperties>
</file>