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9" r:id="rId4"/>
    <p:sldId id="260" r:id="rId5"/>
    <p:sldId id="261" r:id="rId6"/>
    <p:sldId id="274" r:id="rId7"/>
    <p:sldId id="262" r:id="rId8"/>
    <p:sldId id="263" r:id="rId9"/>
    <p:sldId id="264" r:id="rId10"/>
    <p:sldId id="265" r:id="rId11"/>
    <p:sldId id="266" r:id="rId12"/>
    <p:sldId id="267" r:id="rId13"/>
    <p:sldId id="272" r:id="rId14"/>
    <p:sldId id="268" r:id="rId15"/>
    <p:sldId id="269" r:id="rId16"/>
    <p:sldId id="276" r:id="rId17"/>
    <p:sldId id="275" r:id="rId18"/>
    <p:sldId id="277" r:id="rId19"/>
    <p:sldId id="273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0C9898-08CD-4B0D-9EB7-C517C84F4F72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A0546D-24E7-4EBA-B085-A8BB250971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1254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0546D-24E7-4EBA-B085-A8BB2509717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531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9555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39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05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2220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0992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749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2370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448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471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791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749211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9218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06868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5661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72707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5599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A1EC0-53EE-4E80-9BF0-5C787EDBC709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BA917C8-5CCC-4F61-BC2B-85BBB3D2CF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713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5747" y="780451"/>
            <a:ext cx="7766936" cy="1646302"/>
          </a:xfrm>
        </p:spPr>
        <p:txBody>
          <a:bodyPr/>
          <a:lstStyle/>
          <a:p>
            <a:r>
              <a:rPr lang="ru-RU" dirty="0" smtClean="0"/>
              <a:t>Сбор вторичных отходов.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01035" y="5761101"/>
            <a:ext cx="7766936" cy="1096899"/>
          </a:xfrm>
        </p:spPr>
        <p:txBody>
          <a:bodyPr/>
          <a:lstStyle/>
          <a:p>
            <a:pPr algn="r"/>
            <a:endParaRPr lang="ru-RU" dirty="0" smtClean="0">
              <a:solidFill>
                <a:schemeClr val="tx1"/>
              </a:solidFill>
            </a:endParaRPr>
          </a:p>
          <a:p>
            <a:pPr algn="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818" y="3306851"/>
            <a:ext cx="5542982" cy="338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47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Раздельный сбор мусора: как правильно сортировать отходы для переработки?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603" y="2217761"/>
            <a:ext cx="8379726" cy="4640239"/>
          </a:xfrm>
        </p:spPr>
        <p:txBody>
          <a:bodyPr/>
          <a:lstStyle/>
          <a:p>
            <a:endParaRPr lang="ru-RU" dirty="0" smtClean="0"/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наше время сортировка и переработка мусора — давно уже не новшество, а правило. 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раздельного сбора отходов становится обязательным элементом повседневной жизни. Чтобы сортировка собственного мусора приносила пользу обществу и окружающей среде, нужно узнать, какие бытовые отходы бывают, как правильно определять их виды. В этом вам поможет данная презентация!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1863" y="3165595"/>
            <a:ext cx="3574576" cy="3820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28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Зачем нужно сортировать мусор?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603" y="1774209"/>
            <a:ext cx="11436824" cy="50837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0" i="0" dirty="0" smtClean="0">
                <a:solidFill>
                  <a:srgbClr val="1F203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Раздельный сбор мусора необходим для того, чтобы из всех бытовых отходов выделять полезные материалы, годные для переработки и повторного использования. Перерабатываемые отходы часто составляют более половины всего мусора.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Сортировка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отходов на раннем этапе – до того, как они отправятся на помойку – решает несколько задач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сокращает общее количество мусора на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планете;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снижает количество потребляемых природных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ресурсов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счет повторного применения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сырья;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способствует улучшению экологической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уменьшает затраты на вторичную переработку.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33" y="3643952"/>
            <a:ext cx="4606568" cy="321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3686" y="102809"/>
            <a:ext cx="8596668" cy="1320800"/>
          </a:xfrm>
        </p:spPr>
        <p:txBody>
          <a:bodyPr/>
          <a:lstStyle/>
          <a:p>
            <a:pPr algn="ctr"/>
            <a:r>
              <a:rPr lang="ru-RU" dirty="0" smtClean="0"/>
              <a:t>Пластик!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82639"/>
            <a:ext cx="8596668" cy="5595581"/>
          </a:xfrm>
        </p:spPr>
        <p:txBody>
          <a:bodyPr>
            <a:normAutofit/>
          </a:bodyPr>
          <a:lstStyle/>
          <a:p>
            <a:r>
              <a:rPr lang="ru-RU" sz="2400" b="0" i="0" dirty="0" smtClean="0">
                <a:solidFill>
                  <a:srgbClr val="1F203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Пластмасса стала широко применяться относительно недавно, но уже прочно заняла свою нишу, вытеснив другие материалы. В России за год в среднем образуется около 3 млн. тонн отходов из пластмассы, из которых лишь 5% отправляется на переработку, а 10% на специальные полигоны.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удобства сортировки пластика в 1988 г. Обществом Индустрии Пластмасс была принята единая международная маркировка, самым распространенным видам пластика присвоены числовые обозначения от 1 до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Номер 07 OTHER — прочие пластмассы — изначально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 введен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США.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1134" y="4439196"/>
            <a:ext cx="3958043" cy="2418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06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421" y="272954"/>
            <a:ext cx="11026254" cy="6346210"/>
          </a:xfrm>
        </p:spPr>
        <p:txBody>
          <a:bodyPr>
            <a:normAutofit/>
          </a:bodyPr>
          <a:lstStyle/>
          <a:p>
            <a:r>
              <a:rPr lang="ru-RU" sz="2000" b="0" i="0" dirty="0" smtClean="0">
                <a:solidFill>
                  <a:srgbClr val="1F203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01 (PETF) полиэтилентерефталат;</a:t>
            </a:r>
          </a:p>
          <a:p>
            <a:r>
              <a:rPr lang="ru-RU" sz="2000" b="0" i="0" dirty="0" smtClean="0">
                <a:solidFill>
                  <a:srgbClr val="1F203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02 (PEND) высокоплотный полиэтилен (низкого давления);</a:t>
            </a:r>
          </a:p>
          <a:p>
            <a:r>
              <a:rPr lang="ru-RU" sz="2000" b="0" i="0" dirty="0" smtClean="0">
                <a:solidFill>
                  <a:srgbClr val="1F203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03 PVC поливинилхлорид;</a:t>
            </a:r>
          </a:p>
          <a:p>
            <a:r>
              <a:rPr lang="ru-RU" sz="2000" b="0" i="0" dirty="0" smtClean="0">
                <a:solidFill>
                  <a:srgbClr val="1F203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04 (PELD) низкоплотный полиэтилен (высокого давления);</a:t>
            </a:r>
          </a:p>
          <a:p>
            <a:r>
              <a:rPr lang="ru-RU" sz="2000" b="0" i="0" dirty="0" smtClean="0">
                <a:solidFill>
                  <a:srgbClr val="1F203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05 PP полипропилен;</a:t>
            </a:r>
          </a:p>
          <a:p>
            <a:r>
              <a:rPr lang="ru-RU" sz="2000" b="0" i="0" dirty="0" smtClean="0">
                <a:solidFill>
                  <a:srgbClr val="1F203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06 PS полистирол;</a:t>
            </a:r>
          </a:p>
          <a:p>
            <a:r>
              <a:rPr lang="ru-RU" sz="2000" dirty="0" smtClean="0">
                <a:solidFill>
                  <a:srgbClr val="1F20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 07 </a:t>
            </a:r>
            <a:r>
              <a:rPr lang="ru-RU" sz="2000" dirty="0">
                <a:solidFill>
                  <a:srgbClr val="1F20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обозначаются полиамид, поликарбонат и еще несколько менее известных видов пластмасс.</a:t>
            </a:r>
            <a:endParaRPr lang="ru-RU" sz="2000" b="0" i="0" dirty="0" smtClean="0">
              <a:solidFill>
                <a:srgbClr val="1F203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b="0" i="0" dirty="0" smtClean="0">
                <a:solidFill>
                  <a:srgbClr val="1F203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Численное обозначение вида пластмассы располагается в </a:t>
            </a:r>
          </a:p>
          <a:p>
            <a:pPr marL="0" indent="0">
              <a:buNone/>
            </a:pPr>
            <a:r>
              <a:rPr lang="ru-RU" sz="2000" b="0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знаке треугольника, изображенном в виде трех стрелок, </a:t>
            </a:r>
          </a:p>
          <a:p>
            <a:pPr marL="0" indent="0">
              <a:buNone/>
            </a:pPr>
            <a:r>
              <a:rPr lang="ru-RU" sz="2000" b="0" i="0" dirty="0" smtClean="0">
                <a:solidFill>
                  <a:srgbClr val="1F203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 ним указывается буквенное обозначение типа пластика.</a:t>
            </a:r>
          </a:p>
          <a:p>
            <a:pPr marL="0" indent="0">
              <a:buNone/>
            </a:pPr>
            <a:r>
              <a:rPr lang="ru-RU" sz="2000" b="0" i="0" dirty="0" smtClean="0">
                <a:solidFill>
                  <a:srgbClr val="1F203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все виды годятся для повторного использования.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192" y="4121624"/>
            <a:ext cx="4477706" cy="273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554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758" y="614149"/>
            <a:ext cx="9088050" cy="5872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26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306" y="150125"/>
            <a:ext cx="11094493" cy="6026838"/>
          </a:xfrm>
        </p:spPr>
        <p:txBody>
          <a:bodyPr>
            <a:noAutofit/>
          </a:bodyPr>
          <a:lstStyle/>
          <a:p>
            <a:pPr marL="0" lvl="0" indent="0" algn="ctr">
              <a:buClr>
                <a:srgbClr val="90C226"/>
              </a:buClr>
              <a:buNone/>
            </a:pPr>
            <a:r>
              <a:rPr lang="ru-RU" sz="2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Какой же пластик можно сдавать, перерабатывать </a:t>
            </a:r>
          </a:p>
          <a:p>
            <a:pPr marL="0" lvl="0" indent="0" algn="ctr">
              <a:buClr>
                <a:srgbClr val="90C226"/>
              </a:buClr>
              <a:buNone/>
            </a:pPr>
            <a:r>
              <a:rPr lang="ru-RU" sz="2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использовать повторно</a:t>
            </a:r>
            <a:r>
              <a:rPr lang="ru-RU" sz="24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000" dirty="0" smtClean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 </a:t>
            </a:r>
            <a:r>
              <a:rPr lang="ru-RU" sz="2000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PET 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чаще всего используют этот пластик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из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него изготавливают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бутылки, упаковку для пищевых продуктов и техники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 HDPE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в быту встречается в виде упаковки для молочной продукции и моющих средств, посуды из пластмассы, тазов;</a:t>
            </a:r>
          </a:p>
          <a:p>
            <a:r>
              <a:rPr lang="ru-RU" sz="2000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 LDPE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из него производят пакеты, пищевую пленку, упаковку для бытовой техники, линолеум, гибкие емкости для пищевых продуктов;</a:t>
            </a:r>
          </a:p>
          <a:p>
            <a:r>
              <a:rPr lang="ru-RU" sz="2000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 PP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встречается в виде шприцов, упаковки от шоколада, йогуртов, крышек для бутылок, комплектующих для автомобилей, пакетов для бакалеи и хлеба, игрушек.</a:t>
            </a:r>
          </a:p>
          <a:p>
            <a:r>
              <a:rPr lang="ru-RU" sz="2000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 PS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используется при теплоизоляции помещений,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материал для изготовления одноразовой посуды, игрушек, канцелярии, пенопласта. 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43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1334" y="0"/>
            <a:ext cx="10515600" cy="1325563"/>
          </a:xfrm>
        </p:spPr>
        <p:txBody>
          <a:bodyPr/>
          <a:lstStyle/>
          <a:p>
            <a:pPr algn="ctr"/>
            <a:r>
              <a:rPr lang="ru-RU" b="0" i="0" dirty="0" smtClean="0">
                <a:effectLst/>
                <a:latin typeface="IBM Plex Sans"/>
              </a:rPr>
              <a:t>Применение вторсырья</a:t>
            </a:r>
            <a:r>
              <a:rPr lang="ru-RU" b="0" i="0" dirty="0" smtClean="0">
                <a:solidFill>
                  <a:srgbClr val="2E5921"/>
                </a:solidFill>
                <a:effectLst/>
                <a:latin typeface="IBM Plex Sans"/>
              </a:rPr>
              <a:t/>
            </a:r>
            <a:br>
              <a:rPr lang="ru-RU" b="0" i="0" dirty="0" smtClean="0">
                <a:solidFill>
                  <a:srgbClr val="2E5921"/>
                </a:solidFill>
                <a:effectLst/>
                <a:latin typeface="IBM Plex San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546" y="1023582"/>
            <a:ext cx="10836323" cy="5595582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Попадая на завод, перерабатываемый пластик сортируется по цвету и типу, очищается от этикеток и крышек, лишних деталей и промывается от загрязнений.</a:t>
            </a:r>
          </a:p>
          <a:p>
            <a:pPr marL="0" indent="0">
              <a:buNone/>
            </a:pP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Подготовленный материал измельчается, промывается, сушится, затем плавится и разливается по формам, либо из него изготавливают гранулы.</a:t>
            </a:r>
          </a:p>
          <a:p>
            <a:pPr marL="0" indent="0">
              <a:buNone/>
            </a:pPr>
            <a:r>
              <a:rPr lang="ru-RU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ранулы являются сырьем для дальнейшего использования на предприятиях.</a:t>
            </a:r>
          </a:p>
          <a:p>
            <a:pPr marL="0" indent="0">
              <a:buNone/>
            </a:pP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Изделия из переработанного полиэтилентерефталата не годятся для использования в контакте с продуктами питания.</a:t>
            </a:r>
          </a:p>
          <a:p>
            <a:pPr marL="0" indent="0">
              <a:buNone/>
            </a:pP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Такой пластик используется при производстве:</a:t>
            </a:r>
          </a:p>
          <a:p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одежды и обуви;</a:t>
            </a:r>
          </a:p>
          <a:p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синтепона;</a:t>
            </a:r>
          </a:p>
          <a:p>
            <a:r>
              <a:rPr lang="ru-RU" sz="6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синтепуха</a:t>
            </a: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6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холлофайбера</a:t>
            </a: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полиэстера.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695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0251" y="259307"/>
            <a:ext cx="11053549" cy="5917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вторичных полиэтиленов высокого и низкого давления изготавливают:</a:t>
            </a:r>
          </a:p>
          <a:p>
            <a:pPr>
              <a:buClr>
                <a:schemeClr val="accent6"/>
              </a:buClr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бутылки и одноразовую посуду;</a:t>
            </a:r>
          </a:p>
          <a:p>
            <a:pPr>
              <a:buClr>
                <a:schemeClr val="accent6"/>
              </a:buClr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упаковочные пленки, изоляционные материалы;</a:t>
            </a:r>
          </a:p>
          <a:p>
            <a:pPr>
              <a:buClr>
                <a:schemeClr val="accent6"/>
              </a:buClr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канистры для машинных масел и химических веществ;</a:t>
            </a:r>
          </a:p>
          <a:p>
            <a:pPr>
              <a:buClr>
                <a:schemeClr val="accent6"/>
              </a:buClr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для облицовки зданий и крыш;</a:t>
            </a:r>
          </a:p>
          <a:p>
            <a:pPr>
              <a:buClr>
                <a:schemeClr val="accent6"/>
              </a:buClr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пластиковую мебель;</a:t>
            </a:r>
          </a:p>
          <a:p>
            <a:pPr>
              <a:buClr>
                <a:schemeClr val="accent6"/>
              </a:buClr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пластиковые покрытия.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Сдавать нужно чистый пластик без этикеток,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разделенный по маркировкам и,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возможности, сложенный компактно.</a:t>
            </a:r>
          </a:p>
          <a:p>
            <a:pPr marL="0" indent="0">
              <a:buNone/>
            </a:pPr>
            <a:endParaRPr lang="ru-RU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934" y="3780430"/>
            <a:ext cx="5814066" cy="3193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59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1723" y="0"/>
            <a:ext cx="10515600" cy="1325563"/>
          </a:xfrm>
        </p:spPr>
        <p:txBody>
          <a:bodyPr/>
          <a:lstStyle/>
          <a:p>
            <a:pPr algn="ctr"/>
            <a:r>
              <a:rPr lang="ru-RU" dirty="0" smtClean="0"/>
              <a:t>Стекло!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602" y="1325563"/>
            <a:ext cx="10324531" cy="507149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несколько причин, почему надо собирать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повторно использовать стеклянные отходы: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1F20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0" i="0" dirty="0" smtClean="0">
                <a:solidFill>
                  <a:srgbClr val="1F203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текло разлагается тысячи лет!</a:t>
            </a:r>
          </a:p>
          <a:p>
            <a:r>
              <a:rPr lang="ru-RU" sz="2400" dirty="0">
                <a:solidFill>
                  <a:srgbClr val="1F20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b="0" i="0" dirty="0" smtClean="0">
                <a:solidFill>
                  <a:srgbClr val="1F203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остоянное производство новых партий стеклянных изделий истощит природные (газ, песок, сода, известняк) и энергетические ресурсы;</a:t>
            </a:r>
          </a:p>
          <a:p>
            <a:endParaRPr lang="ru-RU" sz="2400" dirty="0">
              <a:solidFill>
                <a:srgbClr val="1F203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Стеклоизделия, пригодные для повторного использования, имеют снизу маркировку </a:t>
            </a:r>
            <a:r>
              <a:rPr lang="ru-RU" sz="2400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GL70.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тару приняли она должна быть: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чистой изнутри и снаружи, сухой;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иметь сколов;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быть без этикеток и клея;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0" y="0"/>
            <a:ext cx="3429000" cy="2095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066" y="4665236"/>
            <a:ext cx="4057934" cy="219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260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dirty="0" smtClean="0"/>
              <a:t>Макулатура!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0251" y="955343"/>
            <a:ext cx="11586949" cy="57320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i="0" dirty="0" smtClean="0">
                <a:solidFill>
                  <a:srgbClr val="2C3B4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Отсортируйте каждый вид макулатуры по группам:</a:t>
            </a:r>
          </a:p>
          <a:p>
            <a:pPr>
              <a:buClr>
                <a:schemeClr val="accent6"/>
              </a:buClr>
            </a:pPr>
            <a:r>
              <a:rPr lang="ru-RU" sz="2400" i="0" dirty="0" smtClean="0">
                <a:solidFill>
                  <a:srgbClr val="2C3B4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бумага для письма и печати,</a:t>
            </a:r>
          </a:p>
          <a:p>
            <a:pPr>
              <a:buClr>
                <a:schemeClr val="accent6"/>
              </a:buClr>
            </a:pPr>
            <a:r>
              <a:rPr lang="ru-RU" sz="2400" i="0" dirty="0" smtClean="0">
                <a:solidFill>
                  <a:srgbClr val="2C3B4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изделия из картона,</a:t>
            </a:r>
          </a:p>
          <a:p>
            <a:pPr>
              <a:buClr>
                <a:schemeClr val="accent6"/>
              </a:buClr>
            </a:pPr>
            <a:r>
              <a:rPr lang="ru-RU" sz="2400" i="0" dirty="0" smtClean="0">
                <a:solidFill>
                  <a:srgbClr val="2C3B4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книги,</a:t>
            </a:r>
          </a:p>
          <a:p>
            <a:pPr>
              <a:buClr>
                <a:schemeClr val="accent6"/>
              </a:buClr>
            </a:pPr>
            <a:r>
              <a:rPr lang="ru-RU" sz="2400" i="0" dirty="0" smtClean="0">
                <a:solidFill>
                  <a:srgbClr val="2C3B4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журналы,</a:t>
            </a:r>
          </a:p>
          <a:p>
            <a:pPr>
              <a:buClr>
                <a:schemeClr val="accent6"/>
              </a:buClr>
            </a:pPr>
            <a:r>
              <a:rPr lang="ru-RU" sz="2400" i="0" dirty="0" smtClean="0">
                <a:solidFill>
                  <a:srgbClr val="2C3B4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Газеты.</a:t>
            </a:r>
          </a:p>
          <a:p>
            <a:pPr marL="0" indent="0">
              <a:buClr>
                <a:schemeClr val="accent6"/>
              </a:buClr>
              <a:buNone/>
            </a:pPr>
            <a:r>
              <a:rPr lang="ru-RU" sz="2400" i="0" dirty="0" smtClean="0">
                <a:solidFill>
                  <a:srgbClr val="2C3B4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Бумага ламинированная, металлизированная, с нанесенными водяными знаками, пропитанная воском, а также, бумажные гофры для яиц, салфетки и бумажные полотенца – </a:t>
            </a:r>
            <a:r>
              <a:rPr lang="ru-RU" sz="2400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все это относится к отдельной категории бумажных отходов и не подходит для вторичной переработки.</a:t>
            </a:r>
          </a:p>
          <a:p>
            <a:pPr marL="0" indent="0">
              <a:buClr>
                <a:schemeClr val="accent6"/>
              </a:buClr>
              <a:buNone/>
            </a:pPr>
            <a:r>
              <a:rPr lang="ru-RU" sz="24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 ли сдавать в макулатуру глянцевые журналы, документы, книги, картон или обои? Да, конечно, все они принадлежат к одной группе сырья — бумажной продукции. </a:t>
            </a:r>
            <a:endParaRPr lang="ru-RU" sz="2400" i="0" dirty="0" smtClean="0">
              <a:solidFill>
                <a:srgbClr val="2C3B4E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752" y="236932"/>
            <a:ext cx="4519248" cy="2761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182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478" y="95534"/>
            <a:ext cx="10194877" cy="6081429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36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ребования к бумажному сырью</a:t>
            </a:r>
          </a:p>
          <a:p>
            <a:pPr>
              <a:buClr>
                <a:schemeClr val="accent6"/>
              </a:buClr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сдачей макулатуры, предварительно очистите сдаваемое сырье от любых металлических лишних предметов;</a:t>
            </a:r>
          </a:p>
          <a:p>
            <a:pPr marL="0" indent="0">
              <a:buClr>
                <a:schemeClr val="accent6"/>
              </a:buClr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6"/>
              </a:buClr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Обратите внимание, в упакованном сырье не должен находиться посторонний мусор, влажные компоненты, бумага покрытая фольгой, лаком, полиэтиленовым или тканью, ламинированная или наждачная бумага. Хранить подготовленную к сдаче макулатуру нужно в сухом помещении.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7906" y="4111609"/>
            <a:ext cx="4494094" cy="27463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420" y="3892251"/>
            <a:ext cx="3954332" cy="296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89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84919"/>
            <a:ext cx="8596668" cy="1320800"/>
          </a:xfrm>
        </p:spPr>
        <p:txBody>
          <a:bodyPr/>
          <a:lstStyle/>
          <a:p>
            <a:pPr algn="ctr"/>
            <a:r>
              <a:rPr lang="ru-RU" dirty="0"/>
              <a:t>Тетра </a:t>
            </a:r>
            <a:r>
              <a:rPr lang="ru-RU" dirty="0" smtClean="0"/>
              <a:t>Пак!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5660" y="764275"/>
            <a:ext cx="8679976" cy="60937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Немаловажное значение в данном случае имеет утилизация и вторичное использование упаковки Тетра Пак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переработке Тетра Пак обусловлена в первую очередь его компонентами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Картон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основным материалом и составляет около 75% по весу;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Полиэтилен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примерно 20-22%;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объеме 3-5%, предназначение которой заключается в обеспечении барьерного слоя для защиты продукта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от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кислорода и света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основного элемента получается новая бумага и картон.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827" y="4204410"/>
            <a:ext cx="4126173" cy="265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14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5573" y="218223"/>
            <a:ext cx="8596668" cy="1320800"/>
          </a:xfrm>
        </p:spPr>
        <p:txBody>
          <a:bodyPr/>
          <a:lstStyle/>
          <a:p>
            <a:pPr algn="ctr"/>
            <a:r>
              <a:rPr lang="ru-RU" dirty="0" smtClean="0"/>
              <a:t>Батарейки!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931" y="4357285"/>
            <a:ext cx="4349069" cy="2500715"/>
          </a:xfrm>
        </p:spPr>
      </p:pic>
      <p:sp>
        <p:nvSpPr>
          <p:cNvPr id="5" name="Прямоугольник 4"/>
          <p:cNvSpPr/>
          <p:nvPr/>
        </p:nvSpPr>
        <p:spPr>
          <a:xfrm>
            <a:off x="191069" y="1539023"/>
            <a:ext cx="895293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Батарейки, которые можно сдать на переработку: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Любые виды щелочных, марганец-цинковые батарейки.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Любые виды солевых, марганец-цинковые батарейки.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Аккумуляторные батарейки, никель-металлгидридные и другие химии.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Аккумуляторные и одноразовые литий-ионные батарейки, а также аккумуляторы сотовых телефонов и ноутбуков.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виды потребительских батареек.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93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6516" y="0"/>
            <a:ext cx="8596668" cy="1320800"/>
          </a:xfrm>
        </p:spPr>
        <p:txBody>
          <a:bodyPr/>
          <a:lstStyle/>
          <a:p>
            <a:pPr algn="ctr"/>
            <a:r>
              <a:rPr lang="ru-RU" dirty="0" smtClean="0"/>
              <a:t>Крышки!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3773" y="682389"/>
            <a:ext cx="10440537" cy="603913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Обычные крышки от пластиковых бутылок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подходят для переработки.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Крышки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пластиковых бутылок сдаются отдельно от самих бутылок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обусловлено тем, что они изготовлены из другого вида пластика, и их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переработка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требует иных условий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сдачи подходят любые крышки с резьбой от продукции со следующими видами маркировки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02;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05;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HDPE в треугольнике;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PP.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эти критерии подходят практически все крышки от продуктов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питания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напитков (соков, воды, молока, подсолнечного масла и т.д.), а также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некоторые колпачки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бытовой (непищевой) тары.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0" y="4871681"/>
            <a:ext cx="3429000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55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320800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90C226"/>
                </a:solidFill>
              </a:rPr>
              <a:t>Электронные отходы!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14651"/>
            <a:ext cx="9244588" cy="5643349"/>
          </a:xfrm>
        </p:spPr>
        <p:txBody>
          <a:bodyPr>
            <a:noAutofit/>
          </a:bodyPr>
          <a:lstStyle/>
          <a:p>
            <a:pPr marL="0" lvl="0" indent="0">
              <a:buClr>
                <a:srgbClr val="90C226"/>
              </a:buClr>
              <a:buNone/>
            </a:pPr>
            <a:r>
              <a:rPr lang="ru-RU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Планету захватывает электронный мусор. В эпоху глобальной </a:t>
            </a:r>
            <a:r>
              <a:rPr lang="ru-RU" sz="20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цифровизации</a:t>
            </a:r>
            <a:r>
              <a:rPr lang="ru-RU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развития ИТ-инфраструктуры проблема токсичных электронных отходов приобретает устрашающие </a:t>
            </a:r>
            <a:r>
              <a:rPr lang="ru-RU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масштабы.  По </a:t>
            </a:r>
            <a:r>
              <a:rPr lang="ru-RU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данным ЮНЕП, в мире ежегодно образуется от 20 до 50 млн т высокотехнологичного мусора. Причина не только в урбанизации: часто причиной расставания с гаджетом становится не выход из строя, а банальный выход из моды.</a:t>
            </a: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Вред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мусора: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Выброшенная электроника представляет опасность для здоровья людей и животных, для состояния окружающей среды. Опасные вещества электронного лома загрязняют почву и реки, попадают в растения.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России ежегодно образуется около 1,5 млн т электронного лома, что составляет около 5% от общемировых объемов. Основная масса «утилизируется» на мусорных свалках, что приводит к неизбежному загрязнению окружающей среды.</a:t>
            </a:r>
          </a:p>
        </p:txBody>
      </p:sp>
    </p:spTree>
    <p:extLst>
      <p:ext uri="{BB962C8B-B14F-4D97-AF65-F5344CB8AC3E}">
        <p14:creationId xmlns:p14="http://schemas.microsoft.com/office/powerpoint/2010/main" val="89495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8491" y="218365"/>
            <a:ext cx="9771796" cy="66396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дифференцированы на 2 группы с учетом принадлежности к классу оборудования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Компьютерная техника, электронные компоненты, устройства для измерений и навигации, медицинская техника, оптика, фотоаппараты, аудио- и видеоаппаратура, игровые приставки, телефоны, и т.д.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Электрическое оборудование: электродвигатели, аккумуляторы, кабели, бытовая техника, кондиционеры, холодильники, прочие устройства.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84" y="3493827"/>
            <a:ext cx="5505010" cy="33641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328" y="3384645"/>
            <a:ext cx="5683672" cy="3473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08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461477" y="0"/>
            <a:ext cx="8596668" cy="13208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00800" cy="6809812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0"/>
            <a:ext cx="5791200" cy="40151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3091874"/>
            <a:ext cx="5740793" cy="400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671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50070" cy="6872267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6512" y="0"/>
            <a:ext cx="8596105" cy="140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60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195</TotalTime>
  <Words>1181</Words>
  <Application>Microsoft Office PowerPoint</Application>
  <PresentationFormat>Широкоэкранный</PresentationFormat>
  <Paragraphs>121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Calibri</vt:lpstr>
      <vt:lpstr>IBM Plex Sans</vt:lpstr>
      <vt:lpstr>Times New Roman</vt:lpstr>
      <vt:lpstr>Trebuchet MS</vt:lpstr>
      <vt:lpstr>Wingdings 3</vt:lpstr>
      <vt:lpstr>Грань</vt:lpstr>
      <vt:lpstr>Сбор вторичных отходов.</vt:lpstr>
      <vt:lpstr>Раздельный сбор мусора: как правильно сортировать отходы для переработки?</vt:lpstr>
      <vt:lpstr>Зачем нужно сортировать мусор?</vt:lpstr>
      <vt:lpstr>Пластик!</vt:lpstr>
      <vt:lpstr>Презентация PowerPoint</vt:lpstr>
      <vt:lpstr>Презентация PowerPoint</vt:lpstr>
      <vt:lpstr>Презентация PowerPoint</vt:lpstr>
      <vt:lpstr>Применение вторсырья </vt:lpstr>
      <vt:lpstr>Презентация PowerPoint</vt:lpstr>
      <vt:lpstr>Стекло!</vt:lpstr>
      <vt:lpstr>Макулатура!</vt:lpstr>
      <vt:lpstr>Презентация PowerPoint</vt:lpstr>
      <vt:lpstr>Тетра Пак! </vt:lpstr>
      <vt:lpstr>Батарейки!</vt:lpstr>
      <vt:lpstr>Крышки!</vt:lpstr>
      <vt:lpstr>Электронные отходы!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Учетная запись Майкрософт</cp:lastModifiedBy>
  <cp:revision>24</cp:revision>
  <dcterms:created xsi:type="dcterms:W3CDTF">2021-12-01T10:54:43Z</dcterms:created>
  <dcterms:modified xsi:type="dcterms:W3CDTF">2022-04-20T10:02:49Z</dcterms:modified>
</cp:coreProperties>
</file>