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A76EB9D5-7E1A-4433-8B21-2237CC26FA2C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F837-FEDB-44F2-8FB5-4F56FC548A33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EC2AB55-62C0-407E-B706-C907B44B0BFC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B33F-FEF5-4E73-A5F9-307689FE77C6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5FA4-F0B8-4D71-BC92-932E3A1502F8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89F80-C2CE-4D6A-80E4-D3515AD92BC6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220E-EF40-477E-B84C-637FC7CE78DB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B8D63-E026-4E54-B301-C824E1BD14F3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C423185-9573-406A-8068-0AB4F2335019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8A19-B9D6-4696-A74D-9FEF900C8B6A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05100-39B0-4914-BBD6-34F267582565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5516DA-9D86-4E1E-A623-C11F9F74EB59}" type="datetimeFigureOut">
              <a:rPr lang="en-US" dirty="0"/>
              <a:t>11/23/2020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vk.com/mtd18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62100" y="2802463"/>
            <a:ext cx="9068586" cy="1401237"/>
          </a:xfrm>
        </p:spPr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профилактика </a:t>
            </a:r>
            <a:r>
              <a:rPr lang="ru-RU" sz="3600" dirty="0"/>
              <a:t>суицидального поведения </a:t>
            </a:r>
            <a:r>
              <a:rPr lang="ru-RU" sz="3600" dirty="0" smtClean="0"/>
              <a:t>несовершеннолетних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Рекомендации</a:t>
            </a:r>
          </a:p>
        </p:txBody>
      </p:sp>
    </p:spTree>
    <p:extLst>
      <p:ext uri="{BB962C8B-B14F-4D97-AF65-F5344CB8AC3E}">
        <p14:creationId xmlns:p14="http://schemas.microsoft.com/office/powerpoint/2010/main" val="200788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нормативно-правовая основа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dirty="0"/>
              <a:t>Настоящие рекомендации разработаны </a:t>
            </a:r>
            <a:r>
              <a:rPr lang="ru-RU" sz="2000" dirty="0"/>
              <a:t>во исполнение пункта 2 комплекса мер до 2020 года по совершенствованию системы профилактики суицида среди несовершеннолетних, утвержденного распоряжением Правительства Российской Федерации от 18 сентября 2019 г. № </a:t>
            </a:r>
            <a:r>
              <a:rPr lang="ru-RU" sz="2000" dirty="0" smtClean="0"/>
              <a:t>2098-р</a:t>
            </a:r>
          </a:p>
          <a:p>
            <a:r>
              <a:rPr lang="ru-RU" b="1" dirty="0"/>
              <a:t>Настоящие рекомендации направлены </a:t>
            </a:r>
            <a:r>
              <a:rPr lang="ru-RU" b="1" dirty="0" smtClean="0"/>
              <a:t>на</a:t>
            </a:r>
            <a:r>
              <a:rPr lang="ru-RU" dirty="0" smtClean="0"/>
              <a:t>:</a:t>
            </a:r>
          </a:p>
          <a:p>
            <a:pPr>
              <a:buFontTx/>
              <a:buChar char="-"/>
            </a:pPr>
            <a:r>
              <a:rPr lang="ru-RU" dirty="0" smtClean="0"/>
              <a:t>формирование </a:t>
            </a:r>
            <a:r>
              <a:rPr lang="ru-RU" dirty="0"/>
              <a:t>культуры </a:t>
            </a:r>
            <a:r>
              <a:rPr lang="ru-RU" dirty="0" smtClean="0"/>
              <a:t>профилактики </a:t>
            </a:r>
            <a:r>
              <a:rPr lang="ru-RU" dirty="0"/>
              <a:t>суицидального поведения </a:t>
            </a:r>
            <a:r>
              <a:rPr lang="ru-RU" dirty="0" smtClean="0"/>
              <a:t>несовершеннолетних;</a:t>
            </a:r>
          </a:p>
          <a:p>
            <a:pPr>
              <a:buFontTx/>
              <a:buChar char="-"/>
            </a:pPr>
            <a:r>
              <a:rPr lang="ru-RU" dirty="0" smtClean="0"/>
              <a:t>освещением </a:t>
            </a:r>
            <a:r>
              <a:rPr lang="ru-RU" dirty="0"/>
              <a:t>вопросов, касающихся психологических особенностей развития детей и </a:t>
            </a:r>
            <a:r>
              <a:rPr lang="ru-RU" dirty="0" smtClean="0"/>
              <a:t>подростков;</a:t>
            </a:r>
          </a:p>
          <a:p>
            <a:pPr>
              <a:buFontTx/>
              <a:buChar char="-"/>
            </a:pPr>
            <a:r>
              <a:rPr lang="ru-RU" dirty="0"/>
              <a:t>необходимости своевременного обращения к психологам и психиатрам в случаях неадекватного или резко изменившегося поведения несовершеннолетнего</a:t>
            </a:r>
          </a:p>
        </p:txBody>
      </p:sp>
    </p:spTree>
    <p:extLst>
      <p:ext uri="{BB962C8B-B14F-4D97-AF65-F5344CB8AC3E}">
        <p14:creationId xmlns:p14="http://schemas.microsoft.com/office/powerpoint/2010/main" val="3105480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u="sng" dirty="0"/>
              <a:t>Дезадаптация</a:t>
            </a:r>
            <a:r>
              <a:rPr lang="ru-RU" sz="2400" dirty="0"/>
              <a:t> — нарушение приспособляемости организма к меняющимся условиям среды обитания или неадаптивное поведение человека в сложных для него жизненных обстоятельствах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u="sng" dirty="0" smtClean="0"/>
              <a:t>Проявляется в</a:t>
            </a:r>
            <a:r>
              <a:rPr lang="ru-RU" sz="2000" dirty="0" smtClean="0"/>
              <a:t>: </a:t>
            </a:r>
          </a:p>
          <a:p>
            <a:pPr>
              <a:buFontTx/>
              <a:buChar char="-"/>
            </a:pPr>
            <a:r>
              <a:rPr lang="ru-RU" sz="2000" dirty="0" smtClean="0"/>
              <a:t>нарушении </a:t>
            </a:r>
            <a:r>
              <a:rPr lang="ru-RU" sz="2000" dirty="0"/>
              <a:t>норм морали и </a:t>
            </a:r>
            <a:r>
              <a:rPr lang="ru-RU" sz="2000" dirty="0" smtClean="0"/>
              <a:t>права</a:t>
            </a:r>
          </a:p>
          <a:p>
            <a:pPr>
              <a:buFontTx/>
              <a:buChar char="-"/>
            </a:pPr>
            <a:r>
              <a:rPr lang="ru-RU" sz="2000" dirty="0"/>
              <a:t>н</a:t>
            </a:r>
            <a:r>
              <a:rPr lang="ru-RU" sz="2000" dirty="0" smtClean="0"/>
              <a:t>арушении саморегуляции</a:t>
            </a:r>
          </a:p>
          <a:p>
            <a:pPr>
              <a:buFontTx/>
              <a:buChar char="-"/>
            </a:pPr>
            <a:r>
              <a:rPr lang="ru-RU" sz="2000" dirty="0"/>
              <a:t>н</a:t>
            </a:r>
            <a:r>
              <a:rPr lang="ru-RU" sz="2000" dirty="0" smtClean="0"/>
              <a:t>арушении системы ценностей </a:t>
            </a:r>
          </a:p>
          <a:p>
            <a:pPr marL="0" indent="0" algn="ctr">
              <a:buNone/>
            </a:pPr>
            <a:r>
              <a:rPr lang="ru-RU" sz="2000" b="1" u="sng" dirty="0"/>
              <a:t>нарушения </a:t>
            </a:r>
            <a:r>
              <a:rPr lang="ru-RU" sz="2000" b="1" u="sng" dirty="0" smtClean="0"/>
              <a:t>могут </a:t>
            </a:r>
            <a:r>
              <a:rPr lang="ru-RU" sz="2000" b="1" u="sng" dirty="0"/>
              <a:t>быть </a:t>
            </a:r>
            <a:r>
              <a:rPr lang="ru-RU" sz="2000" b="1" u="sng" dirty="0" smtClean="0"/>
              <a:t>вызваны</a:t>
            </a:r>
          </a:p>
          <a:p>
            <a:pPr marL="0" indent="0" algn="ctr">
              <a:buNone/>
            </a:pPr>
            <a:endParaRPr lang="ru-RU" sz="2000" u="sng" dirty="0" smtClean="0"/>
          </a:p>
          <a:p>
            <a:endParaRPr lang="ru-RU" sz="2000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08100" y="4673600"/>
            <a:ext cx="4445000" cy="1295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ближайшее окружение демонстрирует образцы асоциального, антиобщественного поведения, взглядов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3543300" y="4127500"/>
            <a:ext cx="1295400" cy="508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 flipV="1">
            <a:off x="7213600" y="4127500"/>
            <a:ext cx="1447800" cy="5461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6731000" y="4673600"/>
            <a:ext cx="4394200" cy="1295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снижение значимости </a:t>
            </a:r>
            <a:r>
              <a:rPr lang="ru-RU" dirty="0" smtClean="0"/>
              <a:t>семьи или образовательной организации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1363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u="sng" dirty="0" err="1"/>
              <a:t>Самоповреждающее</a:t>
            </a:r>
            <a:r>
              <a:rPr lang="ru-RU" sz="2400" b="1" i="1" u="sng" dirty="0"/>
              <a:t> поведение </a:t>
            </a:r>
            <a:r>
              <a:rPr lang="ru-RU" sz="2400" dirty="0"/>
              <a:t>- социально неодобряемое поведение, направленное на причинение себе физического вреда и включающее </a:t>
            </a:r>
            <a:r>
              <a:rPr lang="ru-RU" sz="2400" dirty="0" err="1"/>
              <a:t>несуицидальные</a:t>
            </a:r>
            <a:r>
              <a:rPr lang="ru-RU" sz="2400" dirty="0"/>
              <a:t> самоповреждения и суицидальные попытки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i="1" u="sng" dirty="0" err="1"/>
              <a:t>Самоповреждающее</a:t>
            </a:r>
            <a:r>
              <a:rPr lang="ru-RU" sz="2000" b="1" i="1" u="sng" dirty="0"/>
              <a:t> поведение без суицидальных намерений </a:t>
            </a:r>
            <a:r>
              <a:rPr lang="ru-RU" sz="2000" dirty="0"/>
              <a:t>— намеренные повреждения поверхности тела (порезы, проколы, </a:t>
            </a:r>
            <a:r>
              <a:rPr lang="ru-RU" sz="2000" dirty="0" err="1"/>
              <a:t>расцарапывание</a:t>
            </a:r>
            <a:r>
              <a:rPr lang="ru-RU" sz="2000" dirty="0"/>
              <a:t>, ожоги и подобное), которые не представляют прямую угрозу для жизни, однако могут стать регулярными, оставляя на коже рубцы и шрамы, и со временем превратиться в привычную модель поведения в эмоционально болезненных </a:t>
            </a:r>
            <a:r>
              <a:rPr lang="ru-RU" sz="2000" dirty="0" smtClean="0"/>
              <a:t>ситуациях</a:t>
            </a:r>
          </a:p>
          <a:p>
            <a:endParaRPr lang="ru-RU" sz="2000" dirty="0"/>
          </a:p>
          <a:p>
            <a:r>
              <a:rPr lang="ru-RU" sz="2000" b="1" u="sng" dirty="0"/>
              <a:t>Суицидальная попытка </a:t>
            </a:r>
            <a:r>
              <a:rPr lang="ru-RU" sz="2000" dirty="0"/>
              <a:t>(попытка суицида, незавершенный суицид) — целенаправленное оперирование средствами лишения себя жизни с целью покончить жизнь самоубийством или с демонстративно-шантажными целями, но не закончившееся смертью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2890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u="sng" dirty="0"/>
              <a:t>Суицид</a:t>
            </a:r>
            <a:r>
              <a:rPr lang="ru-RU" sz="2400" dirty="0"/>
              <a:t> — преднамеренное, умышленное лишение себя жизни, самоубийство. </a:t>
            </a:r>
            <a:r>
              <a:rPr lang="ru-RU" sz="2400" u="sng" dirty="0"/>
              <a:t>Ключевой признак </a:t>
            </a:r>
            <a:r>
              <a:rPr lang="ru-RU" sz="2400" dirty="0"/>
              <a:t>данного явления — </a:t>
            </a:r>
            <a:r>
              <a:rPr lang="ru-RU" sz="2400" b="1" u="sng" dirty="0"/>
              <a:t>преднамеренность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Вариант поведения личности, характеризующийся осознанным желанием покончить с </a:t>
            </a:r>
            <a:r>
              <a:rPr lang="ru-RU" sz="2000" dirty="0" smtClean="0"/>
              <a:t>собой</a:t>
            </a:r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56165" y="3395748"/>
            <a:ext cx="2247900" cy="207010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Цель</a:t>
            </a:r>
            <a:r>
              <a:rPr lang="ru-RU" dirty="0" smtClean="0"/>
              <a:t> </a:t>
            </a:r>
            <a:r>
              <a:rPr lang="ru-RU" dirty="0"/>
              <a:t>— смерть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882" y="3390119"/>
            <a:ext cx="2261812" cy="20630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7108" y="3402820"/>
            <a:ext cx="2261812" cy="206303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969755" y="3308264"/>
            <a:ext cx="22618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Мотив</a:t>
            </a:r>
            <a:r>
              <a:rPr lang="ru-RU" dirty="0" smtClean="0"/>
              <a:t> </a:t>
            </a:r>
            <a:r>
              <a:rPr lang="ru-RU" dirty="0"/>
              <a:t>— разрешение или изменение </a:t>
            </a:r>
            <a:r>
              <a:rPr lang="ru-RU" dirty="0" smtClean="0"/>
              <a:t>травмирующей </a:t>
            </a:r>
            <a:r>
              <a:rPr lang="ru-RU" dirty="0"/>
              <a:t>ситуации путем добровольного ухода из жизни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59579" y="3390119"/>
            <a:ext cx="220035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b="1" dirty="0" smtClean="0"/>
              <a:t>Проявление</a:t>
            </a:r>
            <a:r>
              <a:rPr lang="ru-RU" dirty="0" smtClean="0"/>
              <a:t> - мысли</a:t>
            </a:r>
            <a:r>
              <a:rPr lang="ru-RU" dirty="0"/>
              <a:t>, намерения, высказывания, угрозы, попытки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2946400" y="2463800"/>
            <a:ext cx="2705100" cy="8444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867400" y="2438400"/>
            <a:ext cx="12700" cy="8698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202920" y="2463800"/>
            <a:ext cx="3052002" cy="8444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4409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i="1" u="sng" dirty="0"/>
              <a:t>Суицидальный </a:t>
            </a:r>
            <a:r>
              <a:rPr lang="ru-RU" sz="2400" b="1" i="1" u="sng" dirty="0" smtClean="0"/>
              <a:t>риск </a:t>
            </a:r>
            <a:r>
              <a:rPr lang="ru-RU" sz="2400" dirty="0" smtClean="0"/>
              <a:t>— </a:t>
            </a:r>
            <a:r>
              <a:rPr lang="ru-RU" sz="2400" dirty="0"/>
              <a:t>степень вероятности возникновения суицидальных побуждений, формирования суицидального поведения и осуществления суицидальных </a:t>
            </a:r>
            <a:r>
              <a:rPr lang="ru-RU" sz="2400" dirty="0" smtClean="0"/>
              <a:t>действий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93985" y="2146300"/>
            <a:ext cx="4865030" cy="38712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68400" y="2146300"/>
            <a:ext cx="4851400" cy="3860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Склонение несовершеннолетнего к суициду </a:t>
            </a:r>
            <a:r>
              <a:rPr lang="ru-RU" dirty="0"/>
              <a:t>— содействие совершению самоубийства советами, указаниями, предоставлением информации, средств или орудий совершения самоубийства либо устранением препятствий к его совершению или обещанием скрыть средства или орудия совершения самоубийства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40500" y="3081635"/>
            <a:ext cx="45847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Факторы риска суицида </a:t>
            </a:r>
            <a:r>
              <a:rPr lang="ru-RU" dirty="0"/>
              <a:t>— внешние и внутренние параметры, с высокой вероятностью оказывающие влияние на формирование и реализацию суицидальных намерений</a:t>
            </a:r>
          </a:p>
        </p:txBody>
      </p:sp>
    </p:spTree>
    <p:extLst>
      <p:ext uri="{BB962C8B-B14F-4D97-AF65-F5344CB8AC3E}">
        <p14:creationId xmlns:p14="http://schemas.microsoft.com/office/powerpoint/2010/main" val="1474564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u="sng" dirty="0"/>
              <a:t>Особенности подросткового возраста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u="sng" dirty="0" smtClean="0"/>
              <a:t>Подростковый </a:t>
            </a:r>
            <a:r>
              <a:rPr lang="ru-RU" sz="2400" b="1" i="1" u="sng" dirty="0"/>
              <a:t>кризис </a:t>
            </a:r>
            <a:endParaRPr lang="ru-RU" sz="2400" b="1" i="1" u="sng" dirty="0" smtClean="0"/>
          </a:p>
          <a:p>
            <a:pPr marL="0" indent="0" algn="ctr">
              <a:buNone/>
            </a:pPr>
            <a:r>
              <a:rPr lang="ru-RU" sz="2400" dirty="0" smtClean="0"/>
              <a:t>— </a:t>
            </a:r>
            <a:r>
              <a:rPr lang="ru-RU" sz="2400" dirty="0"/>
              <a:t>пик переходного периода от детства к </a:t>
            </a:r>
            <a:r>
              <a:rPr lang="ru-RU" sz="2400" dirty="0" smtClean="0"/>
              <a:t>взрослости</a:t>
            </a:r>
          </a:p>
          <a:p>
            <a:pPr marL="0" indent="0" algn="ctr">
              <a:buNone/>
            </a:pPr>
            <a:r>
              <a:rPr lang="ru-RU" sz="2000" dirty="0" smtClean="0"/>
              <a:t>(Мир </a:t>
            </a:r>
            <a:r>
              <a:rPr lang="ru-RU" sz="2000" dirty="0"/>
              <a:t>воспринимается подростками как некое соотношение белого и черного, хорошего и плохого, причем как в окружающих, так и в </a:t>
            </a:r>
            <a:r>
              <a:rPr lang="ru-RU" sz="2000" dirty="0" smtClean="0"/>
              <a:t>себе)</a:t>
            </a:r>
          </a:p>
          <a:p>
            <a:pPr marL="0" indent="0" algn="ctr">
              <a:buNone/>
            </a:pPr>
            <a:endParaRPr lang="ru-RU" sz="2000" dirty="0" smtClean="0"/>
          </a:p>
          <a:p>
            <a:pPr algn="just">
              <a:buFontTx/>
              <a:buChar char="-"/>
            </a:pPr>
            <a:r>
              <a:rPr lang="ru-RU" sz="2000" b="1" dirty="0" smtClean="0"/>
              <a:t>интенсивным </a:t>
            </a:r>
            <a:r>
              <a:rPr lang="ru-RU" sz="2000" b="1" dirty="0"/>
              <a:t>формированием </a:t>
            </a:r>
            <a:r>
              <a:rPr lang="ru-RU" sz="2000" b="1" dirty="0" smtClean="0"/>
              <a:t>мировоззрения</a:t>
            </a:r>
          </a:p>
          <a:p>
            <a:pPr algn="just">
              <a:buFontTx/>
              <a:buChar char="-"/>
            </a:pPr>
            <a:r>
              <a:rPr lang="ru-RU" sz="2000" b="1" dirty="0"/>
              <a:t>системы самооценки и оценки окружающей </a:t>
            </a:r>
            <a:r>
              <a:rPr lang="ru-RU" sz="2000" b="1" dirty="0" smtClean="0"/>
              <a:t>действительности</a:t>
            </a:r>
          </a:p>
          <a:p>
            <a:pPr algn="just">
              <a:buFontTx/>
              <a:buChar char="-"/>
            </a:pPr>
            <a:r>
              <a:rPr lang="ru-RU" sz="2000" b="1" dirty="0"/>
              <a:t>ценностно-смысловой сферы личности</a:t>
            </a:r>
          </a:p>
        </p:txBody>
      </p:sp>
    </p:spTree>
    <p:extLst>
      <p:ext uri="{BB962C8B-B14F-4D97-AF65-F5344CB8AC3E}">
        <p14:creationId xmlns:p14="http://schemas.microsoft.com/office/powerpoint/2010/main" val="832033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i="1" u="sng" dirty="0" smtClean="0"/>
              <a:t>Подростковый возраст</a:t>
            </a:r>
            <a:endParaRPr lang="ru-RU" sz="3200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1100" y="2103120"/>
            <a:ext cx="4686300" cy="39319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dirty="0"/>
              <a:t>глобальная перестройка организма ребенка на физиологическом </a:t>
            </a:r>
            <a:r>
              <a:rPr lang="ru-RU" sz="2000" dirty="0" smtClean="0"/>
              <a:t>уровне</a:t>
            </a:r>
          </a:p>
          <a:p>
            <a:pPr algn="ctr"/>
            <a:endParaRPr lang="ru-RU" sz="2000" dirty="0"/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dirty="0"/>
              <a:t>эмоциональную </a:t>
            </a:r>
            <a:r>
              <a:rPr lang="ru-RU" sz="2000" dirty="0" smtClean="0"/>
              <a:t>неустойчивость</a:t>
            </a:r>
          </a:p>
          <a:p>
            <a:pPr algn="ctr"/>
            <a:endParaRPr lang="ru-RU" sz="2000" dirty="0"/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dirty="0"/>
              <a:t>резкие колебания настроения: от эйфории до депрессии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00800" y="2103120"/>
            <a:ext cx="4572000" cy="39319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/>
              <a:t>совершенствуется </a:t>
            </a:r>
            <a:r>
              <a:rPr lang="ru-RU" dirty="0" smtClean="0"/>
              <a:t>самостоятельность</a:t>
            </a:r>
          </a:p>
          <a:p>
            <a:pPr algn="ctr"/>
            <a:endParaRPr lang="ru-RU" dirty="0" smtClean="0"/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/>
              <a:t> </a:t>
            </a:r>
            <a:r>
              <a:rPr lang="ru-RU" dirty="0" err="1" smtClean="0"/>
              <a:t>дистанцирование</a:t>
            </a:r>
            <a:r>
              <a:rPr lang="ru-RU" dirty="0" smtClean="0"/>
              <a:t> </a:t>
            </a:r>
            <a:r>
              <a:rPr lang="ru-RU" dirty="0"/>
              <a:t>от </a:t>
            </a:r>
            <a:r>
              <a:rPr lang="ru-RU" dirty="0" smtClean="0"/>
              <a:t>взрослых</a:t>
            </a:r>
          </a:p>
          <a:p>
            <a:pPr algn="ctr"/>
            <a:endParaRPr lang="ru-RU" dirty="0" smtClean="0"/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/>
              <a:t>изменение ведущего вида деятельности с учебной на эмоционально-личностное общение со </a:t>
            </a:r>
            <a:r>
              <a:rPr lang="ru-RU" dirty="0" smtClean="0"/>
              <a:t>сверстниками</a:t>
            </a:r>
          </a:p>
          <a:p>
            <a:pPr algn="ctr"/>
            <a:endParaRPr lang="ru-RU" dirty="0" smtClean="0"/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/>
              <a:t>формируется «чувство взрослости»</a:t>
            </a:r>
          </a:p>
        </p:txBody>
      </p:sp>
    </p:spTree>
    <p:extLst>
      <p:ext uri="{BB962C8B-B14F-4D97-AF65-F5344CB8AC3E}">
        <p14:creationId xmlns:p14="http://schemas.microsoft.com/office/powerpoint/2010/main" val="3819058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низ 4"/>
          <p:cNvSpPr/>
          <p:nvPr/>
        </p:nvSpPr>
        <p:spPr>
          <a:xfrm>
            <a:off x="4343400" y="1981200"/>
            <a:ext cx="3238500" cy="34671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3150" y="393700"/>
            <a:ext cx="10058400" cy="1061720"/>
          </a:xfrm>
        </p:spPr>
        <p:txBody>
          <a:bodyPr>
            <a:normAutofit/>
          </a:bodyPr>
          <a:lstStyle/>
          <a:p>
            <a:pPr algn="ctr"/>
            <a:r>
              <a:rPr lang="ru-RU" sz="3200" b="1" i="1" u="sng" dirty="0"/>
              <a:t>Подростковый возраст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3700" y="1143000"/>
            <a:ext cx="11417300" cy="53213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В</a:t>
            </a:r>
            <a:r>
              <a:rPr lang="ru-RU" sz="2400" dirty="0" smtClean="0"/>
              <a:t> </a:t>
            </a:r>
            <a:r>
              <a:rPr lang="ru-RU" sz="2400" dirty="0"/>
              <a:t>силу того, что </a:t>
            </a:r>
            <a:r>
              <a:rPr lang="ru-RU" sz="2400" i="1" dirty="0"/>
              <a:t>жизненный опыт недостаточен, интеллектуальные способности еще несовершенны и находятся в стадии развития, </a:t>
            </a:r>
            <a:r>
              <a:rPr lang="ru-RU" sz="2400" dirty="0"/>
              <a:t>подростковый возраст характеризуется большим количеством </a:t>
            </a:r>
            <a:r>
              <a:rPr lang="ru-RU" sz="2400" dirty="0" smtClean="0"/>
              <a:t>противоречий</a:t>
            </a:r>
            <a:r>
              <a:rPr lang="ru-RU" sz="2800" dirty="0" smtClean="0"/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 smtClean="0"/>
              <a:t>между </a:t>
            </a:r>
            <a:r>
              <a:rPr lang="ru-RU" sz="2000" dirty="0"/>
              <a:t>желанием освободиться от опеки со стороны родителей или других взрослых и невозможностью жить самостоятельно вследствие трудностей социальной, психологической, финансовой </a:t>
            </a:r>
            <a:r>
              <a:rPr lang="ru-RU" sz="2000" dirty="0" smtClean="0"/>
              <a:t>адаптации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между желанием делать самостоятельный выбор во всех сферах жизни и отсутствием желания нести за этот выбор персональную </a:t>
            </a:r>
            <a:r>
              <a:rPr lang="ru-RU" sz="2000" dirty="0" smtClean="0"/>
              <a:t>ответственность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между отказом подчиняться мнению старших и конформизмом в среде </a:t>
            </a:r>
            <a:r>
              <a:rPr lang="ru-RU" sz="2000" dirty="0" smtClean="0"/>
              <a:t>сверстников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между установкой на личное благополучие и непониманием ценности собственной </a:t>
            </a:r>
            <a:r>
              <a:rPr lang="ru-RU" sz="2000" dirty="0" smtClean="0"/>
              <a:t>жизни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между </a:t>
            </a:r>
            <a:r>
              <a:rPr lang="ru-RU" sz="2000" dirty="0" smtClean="0"/>
              <a:t>возрастающими силами и потребностями </a:t>
            </a:r>
            <a:r>
              <a:rPr lang="ru-RU" sz="2000" dirty="0"/>
              <a:t>и отсутствием финансовой самостоятельности и возможности удовлетворить эти </a:t>
            </a:r>
            <a:r>
              <a:rPr lang="ru-RU" sz="2000" dirty="0" smtClean="0"/>
              <a:t>потребности</a:t>
            </a:r>
          </a:p>
          <a:p>
            <a:pPr marL="0" indent="0" algn="just">
              <a:buNone/>
            </a:pP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3250" y="5613400"/>
            <a:ext cx="10998200" cy="8509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чувства незащищенности, одиночества</a:t>
            </a:r>
          </a:p>
        </p:txBody>
      </p:sp>
    </p:spTree>
    <p:extLst>
      <p:ext uri="{BB962C8B-B14F-4D97-AF65-F5344CB8AC3E}">
        <p14:creationId xmlns:p14="http://schemas.microsoft.com/office/powerpoint/2010/main" val="975954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387" y="940727"/>
            <a:ext cx="10058400" cy="859611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4164" y="2293298"/>
            <a:ext cx="2200847" cy="15729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44600" y="2298700"/>
            <a:ext cx="2184400" cy="15621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/>
              <a:t>приводят подростка к формированию дезадаптивного поведения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2999" y="2276144"/>
            <a:ext cx="2200847" cy="15729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476" y="4649148"/>
            <a:ext cx="7856824" cy="105315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147976" y="2323932"/>
            <a:ext cx="22008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начинает активно искать тех, кто сможет помочь ему заполнить возникшую пустоту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762999" y="2421667"/>
            <a:ext cx="2200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нарушение </a:t>
            </a:r>
            <a:r>
              <a:rPr lang="ru-RU" dirty="0"/>
              <a:t>социализации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449923" y="4987678"/>
            <a:ext cx="60228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может начать формироваться суицидальное поведение</a:t>
            </a:r>
          </a:p>
        </p:txBody>
      </p:sp>
      <p:cxnSp>
        <p:nvCxnSpPr>
          <p:cNvPr id="14" name="Прямая со стрелкой 13"/>
          <p:cNvCxnSpPr>
            <a:endCxn id="5" idx="0"/>
          </p:cNvCxnSpPr>
          <p:nvPr/>
        </p:nvCxnSpPr>
        <p:spPr>
          <a:xfrm>
            <a:off x="2336800" y="1782039"/>
            <a:ext cx="0" cy="516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" idx="2"/>
            <a:endCxn id="6" idx="0"/>
          </p:cNvCxnSpPr>
          <p:nvPr/>
        </p:nvCxnSpPr>
        <p:spPr>
          <a:xfrm>
            <a:off x="6104587" y="1800338"/>
            <a:ext cx="1" cy="492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7" idx="0"/>
          </p:cNvCxnSpPr>
          <p:nvPr/>
        </p:nvCxnSpPr>
        <p:spPr>
          <a:xfrm flipH="1">
            <a:off x="9863423" y="1791761"/>
            <a:ext cx="8951" cy="4843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Левая фигурная скобка 19"/>
          <p:cNvSpPr/>
          <p:nvPr/>
        </p:nvSpPr>
        <p:spPr>
          <a:xfrm rot="16200000">
            <a:off x="5776755" y="562478"/>
            <a:ext cx="634981" cy="7538358"/>
          </a:xfrm>
          <a:prstGeom prst="leftBrace">
            <a:avLst>
              <a:gd name="adj1" fmla="val 8333"/>
              <a:gd name="adj2" fmla="val 49832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656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8151" y="3519895"/>
            <a:ext cx="2520549" cy="209720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928" y="573494"/>
            <a:ext cx="10059272" cy="85961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65928" y="1993900"/>
            <a:ext cx="10059272" cy="965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Внутриличностный конфликт</a:t>
            </a:r>
            <a:endParaRPr lang="ru-RU" sz="24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5740400" y="1433105"/>
            <a:ext cx="698500" cy="5226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87703" y="3473727"/>
            <a:ext cx="2451100" cy="21433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err="1"/>
              <a:t>безоценочно</a:t>
            </a:r>
            <a:r>
              <a:rPr lang="ru-RU" b="1" i="1" dirty="0"/>
              <a:t> принимать </a:t>
            </a:r>
            <a:r>
              <a:rPr lang="ru-RU" b="1" i="1" dirty="0" smtClean="0"/>
              <a:t>ребенка таким, какой он есть</a:t>
            </a:r>
            <a:endParaRPr lang="ru-RU" b="1" i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3052" y="3549947"/>
            <a:ext cx="2462997" cy="209720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245501" y="4052465"/>
            <a:ext cx="19558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/>
              <a:t>относиться к нему терпеливо и доверительно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858651" y="3913966"/>
            <a:ext cx="20701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/>
              <a:t>проявлять </a:t>
            </a:r>
            <a:r>
              <a:rPr lang="ru-RU" b="1" i="1" dirty="0"/>
              <a:t>гибкость в реагировании на меняющееся поведение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2118127" y="2959100"/>
            <a:ext cx="844550" cy="63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3929" y="2970785"/>
            <a:ext cx="883997" cy="6584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1426" y="2959791"/>
            <a:ext cx="883997" cy="65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18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439583"/>
            <a:ext cx="11455400" cy="737103"/>
          </a:xfrm>
        </p:spPr>
        <p:txBody>
          <a:bodyPr>
            <a:noAutofit/>
          </a:bodyPr>
          <a:lstStyle/>
          <a:p>
            <a:pPr algn="ctr"/>
            <a:r>
              <a:rPr lang="ru-RU" sz="3600" dirty="0"/>
              <a:t>Признаки формирования суицидального поведения у подростков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799" y="1242038"/>
            <a:ext cx="10058400" cy="53619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/>
              <a:t>острота переживаний подростка становится несовместимой с жизнью, если у него нет эмоциональной связи с </a:t>
            </a:r>
            <a:r>
              <a:rPr lang="ru-RU" sz="2400" b="1" i="1" dirty="0" smtClean="0"/>
              <a:t>семьей</a:t>
            </a:r>
          </a:p>
          <a:p>
            <a:pPr marL="0" indent="0" algn="ctr">
              <a:buNone/>
            </a:pPr>
            <a:endParaRPr lang="ru-RU" sz="2400" b="1" i="1" dirty="0"/>
          </a:p>
          <a:p>
            <a:pPr marL="0" indent="0" algn="ctr">
              <a:buNone/>
            </a:pP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1212" y="2087006"/>
            <a:ext cx="2692400" cy="11017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длительное уединение, отстраненность </a:t>
            </a:r>
            <a:r>
              <a:rPr lang="ru-RU" dirty="0"/>
              <a:t>от окружающих, включая родных и друзей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4468" y="2113072"/>
            <a:ext cx="2706859" cy="9973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055" y="4792215"/>
            <a:ext cx="2706859" cy="9233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786" y="3503226"/>
            <a:ext cx="2706859" cy="10609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078" y="3473372"/>
            <a:ext cx="2706859" cy="10753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8102" y="2115387"/>
            <a:ext cx="2706859" cy="10726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8102" y="3491440"/>
            <a:ext cx="2706859" cy="10753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5270" y="4824242"/>
            <a:ext cx="2706859" cy="89130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9448" y="4870144"/>
            <a:ext cx="2706859" cy="84540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808732" y="2239728"/>
            <a:ext cx="2559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резкое изменение режима </a:t>
            </a:r>
            <a:r>
              <a:rPr lang="ru-RU" dirty="0"/>
              <a:t>сна, бессонница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9118999" y="2354008"/>
            <a:ext cx="2105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изменение аппетита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835422" y="3683861"/>
            <a:ext cx="26174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падение учебной успеваемости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955207" y="3387201"/>
            <a:ext cx="226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резкие и частые смены настроения от апатии до агрессивности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8836380" y="3566204"/>
            <a:ext cx="26702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безразличное отношение к своему внешнему виду, неопрятность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35422" y="4838309"/>
            <a:ext cx="2708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раздача личных вещей в качестве подарков своим близким, друзьям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931607" y="4995623"/>
            <a:ext cx="23833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стремление «привести дела в порядок»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8946551" y="4918282"/>
            <a:ext cx="2673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самоповреждающее</a:t>
            </a:r>
            <a:r>
              <a:rPr lang="ru-RU" dirty="0"/>
              <a:t> и рискованное поведение</a:t>
            </a:r>
          </a:p>
        </p:txBody>
      </p:sp>
      <p:sp>
        <p:nvSpPr>
          <p:cNvPr id="24" name="Крест 23"/>
          <p:cNvSpPr/>
          <p:nvPr/>
        </p:nvSpPr>
        <p:spPr>
          <a:xfrm>
            <a:off x="3807344" y="2392290"/>
            <a:ext cx="544343" cy="597773"/>
          </a:xfrm>
          <a:prstGeom prst="plu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987" y="2378355"/>
            <a:ext cx="560881" cy="62184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7344" y="3721400"/>
            <a:ext cx="560881" cy="62184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4091" y="3716946"/>
            <a:ext cx="560881" cy="62184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7738" y="4995623"/>
            <a:ext cx="560881" cy="62184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4090" y="4995623"/>
            <a:ext cx="560881" cy="621846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835422" y="5969000"/>
            <a:ext cx="10720885" cy="4953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/>
              <a:t>появление в речи высказываний «ненавижу жизнь», «я никому не нужен», «лучше умереть», «не могу этого вынести», «они все еще пожалеют» и подобных</a:t>
            </a:r>
          </a:p>
        </p:txBody>
      </p:sp>
    </p:spTree>
    <p:extLst>
      <p:ext uri="{BB962C8B-B14F-4D97-AF65-F5344CB8AC3E}">
        <p14:creationId xmlns:p14="http://schemas.microsoft.com/office/powerpoint/2010/main" val="2019754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17537" y="1733067"/>
            <a:ext cx="2286000" cy="2286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любое высказанное подростком стремление уйти из жизни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04900" y="1117600"/>
            <a:ext cx="2527300" cy="7493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/>
              <a:t>равнодушие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948" y="2451067"/>
            <a:ext cx="2542252" cy="7620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3797300"/>
            <a:ext cx="2542252" cy="7620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5295867"/>
            <a:ext cx="4559300" cy="7620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274" y="1104834"/>
            <a:ext cx="2542252" cy="7620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274" y="2451067"/>
            <a:ext cx="2542252" cy="7620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274" y="3746500"/>
            <a:ext cx="2542252" cy="7620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00" y="5295867"/>
            <a:ext cx="4179425" cy="76206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769930" y="2672867"/>
            <a:ext cx="1212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черствость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69930" y="3993667"/>
            <a:ext cx="1523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агрессивность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9344349" y="1285812"/>
            <a:ext cx="13532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выдержка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29524" y="1136617"/>
            <a:ext cx="876300" cy="33909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недопустимо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96200" y="1136617"/>
            <a:ext cx="736600" cy="33719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необходимы</a:t>
            </a: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139912" y="2615756"/>
            <a:ext cx="1640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B050"/>
                </a:solidFill>
              </a:rPr>
              <a:t>спокойствие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169400" y="3942867"/>
            <a:ext cx="14926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B050"/>
                </a:solidFill>
              </a:rPr>
              <a:t>участие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218385" y="5391716"/>
            <a:ext cx="39020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предложить ребенку помощь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429448" y="5436566"/>
            <a:ext cx="3921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</a:rPr>
              <a:t>консультация </a:t>
            </a:r>
            <a:r>
              <a:rPr lang="ru-RU" sz="2400" dirty="0">
                <a:solidFill>
                  <a:srgbClr val="00B050"/>
                </a:solidFill>
              </a:rPr>
              <a:t>у специалистов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 flipH="1">
            <a:off x="3647152" y="1663766"/>
            <a:ext cx="2823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6" idx="1"/>
            <a:endCxn id="6" idx="3"/>
          </p:cNvCxnSpPr>
          <p:nvPr/>
        </p:nvCxnSpPr>
        <p:spPr>
          <a:xfrm flipH="1">
            <a:off x="3632200" y="2832100"/>
            <a:ext cx="2973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3632200" y="4127533"/>
            <a:ext cx="2973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9" idx="1"/>
          </p:cNvCxnSpPr>
          <p:nvPr/>
        </p:nvCxnSpPr>
        <p:spPr>
          <a:xfrm flipV="1">
            <a:off x="8432800" y="1485867"/>
            <a:ext cx="227474" cy="63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8" idx="3"/>
            <a:endCxn id="10" idx="1"/>
          </p:cNvCxnSpPr>
          <p:nvPr/>
        </p:nvCxnSpPr>
        <p:spPr>
          <a:xfrm>
            <a:off x="8432800" y="2822592"/>
            <a:ext cx="227474" cy="9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endCxn id="11" idx="1"/>
          </p:cNvCxnSpPr>
          <p:nvPr/>
        </p:nvCxnSpPr>
        <p:spPr>
          <a:xfrm>
            <a:off x="8432800" y="4127533"/>
            <a:ext cx="22747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4" idx="2"/>
          </p:cNvCxnSpPr>
          <p:nvPr/>
        </p:nvCxnSpPr>
        <p:spPr>
          <a:xfrm flipH="1">
            <a:off x="3788338" y="4019067"/>
            <a:ext cx="2472199" cy="12768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4" idx="2"/>
          </p:cNvCxnSpPr>
          <p:nvPr/>
        </p:nvCxnSpPr>
        <p:spPr>
          <a:xfrm>
            <a:off x="6260537" y="4019067"/>
            <a:ext cx="2501900" cy="126418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>
            <a:off x="1104900" y="965200"/>
            <a:ext cx="2188204" cy="97116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1307931" y="965200"/>
            <a:ext cx="1879679" cy="1020704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flipH="1">
            <a:off x="1429448" y="2280133"/>
            <a:ext cx="1758162" cy="107369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1307931" y="2313302"/>
            <a:ext cx="1937518" cy="1080433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H="1">
            <a:off x="1515577" y="3600933"/>
            <a:ext cx="1931468" cy="109913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1429448" y="3687964"/>
            <a:ext cx="1768922" cy="104626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58636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F0"/>
                </a:solidFill>
              </a:rPr>
              <a:t>службы </a:t>
            </a:r>
            <a:r>
              <a:rPr lang="ru-RU" dirty="0">
                <a:solidFill>
                  <a:srgbClr val="00B0F0"/>
                </a:solidFill>
              </a:rPr>
              <a:t>экстренной психологической помощи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Общероссийский </a:t>
            </a:r>
            <a:r>
              <a:rPr lang="ru-RU" sz="2000" dirty="0"/>
              <a:t>детский телефон доверия для детей и подростков </a:t>
            </a:r>
            <a:r>
              <a:rPr lang="ru-RU" sz="2800" b="1" dirty="0" smtClean="0">
                <a:solidFill>
                  <a:srgbClr val="00B0F0"/>
                </a:solidFill>
              </a:rPr>
              <a:t>8-800-2000-122</a:t>
            </a:r>
          </a:p>
          <a:p>
            <a:endParaRPr lang="ru-RU" sz="2400" b="1" i="1" u="sng" dirty="0" smtClean="0"/>
          </a:p>
          <a:p>
            <a:endParaRPr lang="ru-RU" sz="2400" b="1" i="1" u="sng" dirty="0" smtClean="0"/>
          </a:p>
          <a:p>
            <a:r>
              <a:rPr lang="ru-RU" sz="2400" b="1" i="1" u="sng" dirty="0" smtClean="0"/>
              <a:t>Молодежный телефон доверия УР </a:t>
            </a:r>
            <a:r>
              <a:rPr lang="ru-RU" sz="2800" b="1" dirty="0" smtClean="0">
                <a:solidFill>
                  <a:srgbClr val="00B0F0"/>
                </a:solidFill>
              </a:rPr>
              <a:t>8 (3412)65-80-72</a:t>
            </a:r>
          </a:p>
          <a:p>
            <a:pPr marL="2271400" lvl="8" indent="0">
              <a:buNone/>
            </a:pPr>
            <a:r>
              <a:rPr lang="ru-RU" sz="2400" b="1" dirty="0" smtClean="0">
                <a:solidFill>
                  <a:srgbClr val="00B0F0"/>
                </a:solidFill>
              </a:rPr>
              <a:t>                                   </a:t>
            </a:r>
            <a:r>
              <a:rPr lang="ru-RU" sz="2800" b="1" dirty="0" smtClean="0">
                <a:solidFill>
                  <a:srgbClr val="00B0F0"/>
                </a:solidFill>
              </a:rPr>
              <a:t>8-800-100-80-72</a:t>
            </a:r>
          </a:p>
          <a:p>
            <a:pPr marL="0" indent="-45720">
              <a:buNone/>
            </a:pPr>
            <a:r>
              <a:rPr lang="ru-RU" sz="3200" b="1" dirty="0" smtClean="0">
                <a:solidFill>
                  <a:srgbClr val="00B0F0"/>
                </a:solidFill>
              </a:rPr>
              <a:t>                                                 </a:t>
            </a:r>
            <a:r>
              <a:rPr lang="en-US" sz="3200" b="1" dirty="0" smtClean="0">
                <a:solidFill>
                  <a:srgbClr val="00B0F0"/>
                </a:solidFill>
                <a:hlinkClick r:id="rId2"/>
              </a:rPr>
              <a:t>https</a:t>
            </a:r>
            <a:r>
              <a:rPr lang="en-US" sz="3200" b="1" dirty="0">
                <a:solidFill>
                  <a:srgbClr val="00B0F0"/>
                </a:solidFill>
                <a:hlinkClick r:id="rId2"/>
              </a:rPr>
              <a:t>://</a:t>
            </a:r>
            <a:r>
              <a:rPr lang="en-US" sz="3200" b="1" dirty="0" smtClean="0">
                <a:solidFill>
                  <a:srgbClr val="00B0F0"/>
                </a:solidFill>
                <a:hlinkClick r:id="rId2"/>
              </a:rPr>
              <a:t>vk.com/mtd18</a:t>
            </a:r>
            <a:endParaRPr lang="ru-RU" sz="3200" b="1" dirty="0" smtClean="0">
              <a:solidFill>
                <a:srgbClr val="00B0F0"/>
              </a:solidFill>
            </a:endParaRPr>
          </a:p>
          <a:p>
            <a:pPr marL="0" indent="-45720">
              <a:buNone/>
            </a:pPr>
            <a:r>
              <a:rPr lang="ru-RU" sz="2400" dirty="0" smtClean="0"/>
              <a:t>«Психолог-плюс» 8(3412)68-08-96</a:t>
            </a:r>
          </a:p>
          <a:p>
            <a:endParaRPr lang="ru-RU" sz="2800" b="1" dirty="0" smtClean="0">
              <a:solidFill>
                <a:srgbClr val="00B0F0"/>
              </a:solidFill>
            </a:endParaRPr>
          </a:p>
          <a:p>
            <a:endParaRPr lang="ru-RU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606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Мифы </a:t>
            </a:r>
            <a:r>
              <a:rPr lang="ru-RU" b="1" dirty="0">
                <a:solidFill>
                  <a:srgbClr val="0070C0"/>
                </a:solidFill>
              </a:rPr>
              <a:t>и реальность суицида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194165"/>
              </p:ext>
            </p:extLst>
          </p:nvPr>
        </p:nvGraphicFramePr>
        <p:xfrm>
          <a:off x="1803400" y="2014194"/>
          <a:ext cx="8585200" cy="3853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89582">
                  <a:extLst>
                    <a:ext uri="{9D8B030D-6E8A-4147-A177-3AD203B41FA5}">
                      <a16:colId xmlns:a16="http://schemas.microsoft.com/office/drawing/2014/main" val="1311784806"/>
                    </a:ext>
                  </a:extLst>
                </a:gridCol>
                <a:gridCol w="4295618">
                  <a:extLst>
                    <a:ext uri="{9D8B030D-6E8A-4147-A177-3AD203B41FA5}">
                      <a16:colId xmlns:a16="http://schemas.microsoft.com/office/drawing/2014/main" val="3227370688"/>
                    </a:ext>
                  </a:extLst>
                </a:gridCol>
              </a:tblGrid>
              <a:tr h="448538">
                <a:tc>
                  <a:txBody>
                    <a:bodyPr/>
                    <a:lstStyle/>
                    <a:p>
                      <a:pPr marL="260350" marR="3175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70C0"/>
                          </a:solidFill>
                          <a:effectLst/>
                        </a:rPr>
                        <a:t>Миф, стигма</a:t>
                      </a:r>
                      <a:endParaRPr lang="ru-RU" sz="20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2286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C000"/>
                          </a:solidFill>
                          <a:effectLst/>
                        </a:rPr>
                        <a:t>Факт</a:t>
                      </a:r>
                      <a:endParaRPr lang="ru-RU" sz="2000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3821721866"/>
                  </a:ext>
                </a:extLst>
              </a:tr>
              <a:tr h="3404668">
                <a:tc>
                  <a:txBody>
                    <a:bodyPr/>
                    <a:lstStyle/>
                    <a:p>
                      <a:pPr marL="260350" marR="8890" indent="4235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260350" marR="8890" indent="4235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260350" marR="8890" indent="4235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Большинство </a:t>
                      </a:r>
                      <a:r>
                        <a:rPr lang="ru-RU" sz="1800" dirty="0">
                          <a:effectLst/>
                        </a:rPr>
                        <a:t>самоубийств совершается без предупреждения, поэтому невозможно ничего предпринять для его предотвращения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443230" indent="423545" algn="just">
                        <a:lnSpc>
                          <a:spcPct val="101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260350" marR="443230" indent="423545" algn="just">
                        <a:lnSpc>
                          <a:spcPct val="101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Большинство </a:t>
                      </a:r>
                      <a:r>
                        <a:rPr lang="ru-RU" sz="1800" dirty="0">
                          <a:effectLst/>
                        </a:rPr>
                        <a:t>людей с риском суицидального поведения подают предупреждающие сигналы о своих реакциях или чувствах</a:t>
                      </a:r>
                      <a:r>
                        <a:rPr lang="ru-RU" sz="1800" dirty="0" smtClean="0">
                          <a:effectLst/>
                        </a:rPr>
                        <a:t>.</a:t>
                      </a:r>
                    </a:p>
                    <a:p>
                      <a:pPr marL="260350" marR="443230" indent="423545" algn="just">
                        <a:lnSpc>
                          <a:spcPct val="101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</a:endParaRPr>
                    </a:p>
                    <a:p>
                      <a:pPr marL="8890" marR="265430" indent="-8890" algn="just">
                        <a:lnSpc>
                          <a:spcPct val="100000"/>
                        </a:lnSpc>
                        <a:spcAft>
                          <a:spcPts val="15"/>
                        </a:spcAft>
                      </a:pPr>
                      <a:r>
                        <a:rPr lang="ru-RU" sz="1800" i="1" dirty="0">
                          <a:effectLst/>
                        </a:rPr>
                        <a:t>Например, подростки могут оставлять открыто таблетки на столе, тексты стихов о смерти</a:t>
                      </a:r>
                      <a:r>
                        <a:rPr lang="ru-RU" sz="1800" i="1" dirty="0" smtClean="0">
                          <a:effectLst/>
                        </a:rPr>
                        <a:t>.</a:t>
                      </a:r>
                    </a:p>
                    <a:p>
                      <a:pPr marL="8890" marR="265430" indent="-8890" algn="just">
                        <a:lnSpc>
                          <a:spcPct val="100000"/>
                        </a:lnSpc>
                        <a:spcAft>
                          <a:spcPts val="15"/>
                        </a:spcAft>
                      </a:pPr>
                      <a:endParaRPr lang="ru-RU" sz="1800" dirty="0">
                        <a:effectLst/>
                      </a:endParaRPr>
                    </a:p>
                    <a:p>
                      <a:pPr marL="4445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effectLst/>
                        </a:rPr>
                        <a:t>Подобные сигналы нельзя игнорировать</a:t>
                      </a:r>
                      <a:endParaRPr lang="ru-RU" sz="1800" b="1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31738589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6876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13994"/>
            <a:ext cx="10058400" cy="90680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Мифы и реальность суицида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5259251"/>
              </p:ext>
            </p:extLst>
          </p:nvPr>
        </p:nvGraphicFramePr>
        <p:xfrm>
          <a:off x="1111250" y="1828438"/>
          <a:ext cx="9969500" cy="4428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1245">
                  <a:extLst>
                    <a:ext uri="{9D8B030D-6E8A-4147-A177-3AD203B41FA5}">
                      <a16:colId xmlns:a16="http://schemas.microsoft.com/office/drawing/2014/main" val="147329118"/>
                    </a:ext>
                  </a:extLst>
                </a:gridCol>
                <a:gridCol w="4988255">
                  <a:extLst>
                    <a:ext uri="{9D8B030D-6E8A-4147-A177-3AD203B41FA5}">
                      <a16:colId xmlns:a16="http://schemas.microsoft.com/office/drawing/2014/main" val="91585459"/>
                    </a:ext>
                  </a:extLst>
                </a:gridCol>
              </a:tblGrid>
              <a:tr h="4039324">
                <a:tc>
                  <a:txBody>
                    <a:bodyPr/>
                    <a:lstStyle/>
                    <a:p>
                      <a:pPr marL="8890" marR="23749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8890" marR="23749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8890" marR="23749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8890" marR="23749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8890" marR="23749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Говоря </a:t>
                      </a:r>
                      <a:r>
                        <a:rPr lang="ru-RU" sz="1800" dirty="0">
                          <a:effectLst/>
                        </a:rPr>
                        <a:t>о самоубийстве с подростком, можно подать ему идею о совершении этого действия. Безопаснее полностью избегать этой темы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8890" marR="54610" indent="-44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Беседа о самоубийстве не порождает и не увеличивает риска его совершения. </a:t>
                      </a:r>
                      <a:endParaRPr lang="ru-RU" sz="1800" dirty="0" smtClean="0">
                        <a:effectLst/>
                      </a:endParaRPr>
                    </a:p>
                    <a:p>
                      <a:pPr marL="8890" marR="54610" indent="-44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0" u="sng" dirty="0" smtClean="0">
                          <a:effectLst/>
                        </a:rPr>
                        <a:t>Она </a:t>
                      </a:r>
                      <a:r>
                        <a:rPr lang="ru-RU" sz="1800" b="1" i="0" u="sng" dirty="0">
                          <a:effectLst/>
                        </a:rPr>
                        <a:t>снижает его. </a:t>
                      </a:r>
                      <a:endParaRPr lang="ru-RU" sz="1800" b="1" i="0" u="sng" dirty="0" smtClean="0">
                        <a:effectLst/>
                      </a:endParaRPr>
                    </a:p>
                    <a:p>
                      <a:pPr marL="8890" marR="5461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Лучший </a:t>
                      </a:r>
                      <a:r>
                        <a:rPr lang="ru-RU" sz="1800" dirty="0">
                          <a:effectLst/>
                        </a:rPr>
                        <a:t>способ выявления суицидальных намерений — прямой вопрос о них. Открытый разговор с ребенком с выражением искренней заботы и беспокойства о нем может стать для подростка источником облегчения и нередко одним из ключевых элементов в предотвращении непосредственной опасности самоубийства. </a:t>
                      </a:r>
                      <a:endParaRPr lang="ru-RU" sz="1800" dirty="0" smtClean="0">
                        <a:effectLst/>
                      </a:endParaRPr>
                    </a:p>
                    <a:p>
                      <a:pPr marL="8890" marR="54610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Избегание </a:t>
                      </a:r>
                      <a:r>
                        <a:rPr lang="ru-RU" sz="1800" dirty="0">
                          <a:effectLst/>
                        </a:rPr>
                        <a:t>в беседе этой темы может стать дополнительной причиной для сведения счетов с жизнью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4101011638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633136"/>
              </p:ext>
            </p:extLst>
          </p:nvPr>
        </p:nvGraphicFramePr>
        <p:xfrm>
          <a:off x="1111250" y="1379900"/>
          <a:ext cx="9969500" cy="44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4245">
                  <a:extLst>
                    <a:ext uri="{9D8B030D-6E8A-4147-A177-3AD203B41FA5}">
                      <a16:colId xmlns:a16="http://schemas.microsoft.com/office/drawing/2014/main" val="581823755"/>
                    </a:ext>
                  </a:extLst>
                </a:gridCol>
                <a:gridCol w="4955255">
                  <a:extLst>
                    <a:ext uri="{9D8B030D-6E8A-4147-A177-3AD203B41FA5}">
                      <a16:colId xmlns:a16="http://schemas.microsoft.com/office/drawing/2014/main" val="3504997863"/>
                    </a:ext>
                  </a:extLst>
                </a:gridCol>
              </a:tblGrid>
              <a:tr h="448538">
                <a:tc>
                  <a:txBody>
                    <a:bodyPr/>
                    <a:lstStyle/>
                    <a:p>
                      <a:pPr marL="260350" marR="3175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70C0"/>
                          </a:solidFill>
                          <a:effectLst/>
                        </a:rPr>
                        <a:t>Миф, стигма</a:t>
                      </a:r>
                      <a:endParaRPr lang="ru-RU" sz="20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2286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C000"/>
                          </a:solidFill>
                          <a:effectLst/>
                        </a:rPr>
                        <a:t>Факт</a:t>
                      </a:r>
                      <a:endParaRPr lang="ru-RU" sz="2000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40867883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7005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52400"/>
            <a:ext cx="10059272" cy="1286367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8247233"/>
              </p:ext>
            </p:extLst>
          </p:nvPr>
        </p:nvGraphicFramePr>
        <p:xfrm>
          <a:off x="1111686" y="1214498"/>
          <a:ext cx="9969500" cy="44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4245">
                  <a:extLst>
                    <a:ext uri="{9D8B030D-6E8A-4147-A177-3AD203B41FA5}">
                      <a16:colId xmlns:a16="http://schemas.microsoft.com/office/drawing/2014/main" val="3850787879"/>
                    </a:ext>
                  </a:extLst>
                </a:gridCol>
                <a:gridCol w="4955255">
                  <a:extLst>
                    <a:ext uri="{9D8B030D-6E8A-4147-A177-3AD203B41FA5}">
                      <a16:colId xmlns:a16="http://schemas.microsoft.com/office/drawing/2014/main" val="2395267074"/>
                    </a:ext>
                  </a:extLst>
                </a:gridCol>
              </a:tblGrid>
              <a:tr h="448538">
                <a:tc>
                  <a:txBody>
                    <a:bodyPr/>
                    <a:lstStyle/>
                    <a:p>
                      <a:pPr marL="260350" marR="3175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70C0"/>
                          </a:solidFill>
                          <a:effectLst/>
                        </a:rPr>
                        <a:t>Миф, стигма</a:t>
                      </a:r>
                      <a:endParaRPr lang="ru-RU" sz="20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2286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C000"/>
                          </a:solidFill>
                          <a:effectLst/>
                        </a:rPr>
                        <a:t>Факт</a:t>
                      </a:r>
                      <a:endParaRPr lang="ru-RU" sz="2000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2774897240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941433"/>
              </p:ext>
            </p:extLst>
          </p:nvPr>
        </p:nvGraphicFramePr>
        <p:xfrm>
          <a:off x="1111686" y="1663036"/>
          <a:ext cx="9969500" cy="40392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1245">
                  <a:extLst>
                    <a:ext uri="{9D8B030D-6E8A-4147-A177-3AD203B41FA5}">
                      <a16:colId xmlns:a16="http://schemas.microsoft.com/office/drawing/2014/main" val="2460618652"/>
                    </a:ext>
                  </a:extLst>
                </a:gridCol>
                <a:gridCol w="4988255">
                  <a:extLst>
                    <a:ext uri="{9D8B030D-6E8A-4147-A177-3AD203B41FA5}">
                      <a16:colId xmlns:a16="http://schemas.microsoft.com/office/drawing/2014/main" val="3126747800"/>
                    </a:ext>
                  </a:extLst>
                </a:gridCol>
              </a:tblGrid>
              <a:tr h="4039264">
                <a:tc>
                  <a:txBody>
                    <a:bodyPr/>
                    <a:lstStyle/>
                    <a:p>
                      <a:pPr marL="22860" marR="86995" indent="44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86995" indent="44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86995" indent="44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86995" indent="44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86995" indent="44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86995" indent="44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86995" indent="44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Если </a:t>
                      </a:r>
                      <a:r>
                        <a:rPr lang="ru-RU" sz="1800" dirty="0">
                          <a:effectLst/>
                        </a:rPr>
                        <a:t>человек говорит о самоубийстве, то он его не совершит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2860" marR="77470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77470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77470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22860" marR="7747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К </a:t>
                      </a:r>
                      <a:r>
                        <a:rPr lang="ru-RU" sz="1800" dirty="0">
                          <a:effectLst/>
                        </a:rPr>
                        <a:t>любой угрозе ребенка уйти из жизни нужно относиться серьезно, даже если эта угроза носит </a:t>
                      </a:r>
                      <a:r>
                        <a:rPr lang="ru-RU" sz="1800" dirty="0" err="1">
                          <a:effectLst/>
                        </a:rPr>
                        <a:t>манипулятивный</a:t>
                      </a:r>
                      <a:r>
                        <a:rPr lang="ru-RU" sz="1800" dirty="0">
                          <a:effectLst/>
                        </a:rPr>
                        <a:t> характер</a:t>
                      </a:r>
                      <a:r>
                        <a:rPr lang="ru-RU" sz="1800" dirty="0" smtClean="0">
                          <a:effectLst/>
                        </a:rPr>
                        <a:t>.</a:t>
                      </a:r>
                    </a:p>
                    <a:p>
                      <a:pPr marL="22860" marR="7747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 </a:t>
                      </a:r>
                    </a:p>
                    <a:p>
                      <a:pPr marL="22860" marR="7747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Грань </a:t>
                      </a:r>
                      <a:r>
                        <a:rPr lang="ru-RU" sz="1800" dirty="0">
                          <a:effectLst/>
                        </a:rPr>
                        <a:t>между </a:t>
                      </a:r>
                      <a:r>
                        <a:rPr lang="ru-RU" sz="1800" dirty="0" err="1">
                          <a:effectLst/>
                        </a:rPr>
                        <a:t>демонстративношантажным</a:t>
                      </a:r>
                      <a:r>
                        <a:rPr lang="ru-RU" sz="1800" dirty="0">
                          <a:effectLst/>
                        </a:rPr>
                        <a:t> и истинным суицидом в подростковом возрасте несущественна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22500368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6961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464" y="156916"/>
            <a:ext cx="10059272" cy="1286367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385864"/>
              </p:ext>
            </p:extLst>
          </p:nvPr>
        </p:nvGraphicFramePr>
        <p:xfrm>
          <a:off x="1111250" y="1667552"/>
          <a:ext cx="9969500" cy="45935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20914">
                  <a:extLst>
                    <a:ext uri="{9D8B030D-6E8A-4147-A177-3AD203B41FA5}">
                      <a16:colId xmlns:a16="http://schemas.microsoft.com/office/drawing/2014/main" val="675354662"/>
                    </a:ext>
                  </a:extLst>
                </a:gridCol>
                <a:gridCol w="5048586">
                  <a:extLst>
                    <a:ext uri="{9D8B030D-6E8A-4147-A177-3AD203B41FA5}">
                      <a16:colId xmlns:a16="http://schemas.microsoft.com/office/drawing/2014/main" val="4265043735"/>
                    </a:ext>
                  </a:extLst>
                </a:gridCol>
              </a:tblGrid>
              <a:tr h="4593548">
                <a:tc>
                  <a:txBody>
                    <a:bodyPr/>
                    <a:lstStyle/>
                    <a:p>
                      <a:pPr marL="31750" marR="91440" indent="4235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31750" marR="91440" indent="4235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31750" marR="91440" indent="42354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Суицидальные </a:t>
                      </a:r>
                      <a:r>
                        <a:rPr lang="ru-RU" sz="1800" dirty="0">
                          <a:effectLst/>
                        </a:rPr>
                        <a:t>попытки, не приводящие к смерти, являются лишь формой поведения, направленной на привлечение внимания. Подобное поведение достойно игнорирования или наказания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36195" marR="36830" indent="-8890" algn="just">
                        <a:lnSpc>
                          <a:spcPct val="101000"/>
                        </a:lnSpc>
                        <a:spcAft>
                          <a:spcPts val="45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36195" marR="36830" indent="-8890" algn="ctr">
                        <a:lnSpc>
                          <a:spcPct val="101000"/>
                        </a:lnSpc>
                        <a:spcAft>
                          <a:spcPts val="45"/>
                        </a:spcAft>
                      </a:pPr>
                      <a:r>
                        <a:rPr lang="ru-RU" sz="1800" i="0" u="sng" dirty="0" smtClean="0">
                          <a:effectLst/>
                        </a:rPr>
                        <a:t>Демонстративное </a:t>
                      </a:r>
                      <a:r>
                        <a:rPr lang="ru-RU" sz="1800" i="0" u="sng" dirty="0">
                          <a:effectLst/>
                        </a:rPr>
                        <a:t>суицидальное поведение представляет собой призыв о помощи. </a:t>
                      </a:r>
                      <a:endParaRPr lang="ru-RU" sz="1800" i="0" u="sng" dirty="0" smtClean="0">
                        <a:effectLst/>
                      </a:endParaRPr>
                    </a:p>
                    <a:p>
                      <a:pPr marL="36195" marR="36830" indent="-8890" algn="ctr">
                        <a:lnSpc>
                          <a:spcPct val="101000"/>
                        </a:lnSpc>
                        <a:spcAft>
                          <a:spcPts val="45"/>
                        </a:spcAft>
                      </a:pPr>
                      <a:endParaRPr lang="ru-RU" sz="1800" i="0" u="sng" dirty="0" smtClean="0">
                        <a:effectLst/>
                      </a:endParaRPr>
                    </a:p>
                    <a:p>
                      <a:pPr marL="36195" marR="36830" indent="-8890" algn="just">
                        <a:lnSpc>
                          <a:spcPct val="101000"/>
                        </a:lnSpc>
                        <a:spcAft>
                          <a:spcPts val="45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Если </a:t>
                      </a:r>
                      <a:r>
                        <a:rPr lang="ru-RU" sz="1800" dirty="0">
                          <a:effectLst/>
                        </a:rPr>
                        <a:t>ребенок не получает отклика, ему легко прийти к выводу, что уже никто и никогда его не поймет, ему не поможет, и соответственно, от намерения покончить с собой перейти к совершению суицида</a:t>
                      </a:r>
                      <a:r>
                        <a:rPr lang="ru-RU" sz="1800" dirty="0" smtClean="0">
                          <a:effectLst/>
                        </a:rPr>
                        <a:t>.</a:t>
                      </a:r>
                    </a:p>
                    <a:p>
                      <a:pPr marL="36195" marR="36830" indent="-8890" algn="just">
                        <a:lnSpc>
                          <a:spcPct val="101000"/>
                        </a:lnSpc>
                        <a:spcAft>
                          <a:spcPts val="45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36195" marR="36830" indent="-8890" algn="just">
                        <a:lnSpc>
                          <a:spcPct val="101000"/>
                        </a:lnSpc>
                        <a:spcAft>
                          <a:spcPts val="45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Оказание помощи в разрешении проблем, установление контакта является эффективным методом предотвращения суицидальных форм поведения</a:t>
                      </a:r>
                      <a:endParaRPr lang="ru-RU" sz="1800" dirty="0">
                        <a:effectLst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1078418047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93738"/>
              </p:ext>
            </p:extLst>
          </p:nvPr>
        </p:nvGraphicFramePr>
        <p:xfrm>
          <a:off x="1111250" y="1219014"/>
          <a:ext cx="9969500" cy="44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4245">
                  <a:extLst>
                    <a:ext uri="{9D8B030D-6E8A-4147-A177-3AD203B41FA5}">
                      <a16:colId xmlns:a16="http://schemas.microsoft.com/office/drawing/2014/main" val="3889256667"/>
                    </a:ext>
                  </a:extLst>
                </a:gridCol>
                <a:gridCol w="4955255">
                  <a:extLst>
                    <a:ext uri="{9D8B030D-6E8A-4147-A177-3AD203B41FA5}">
                      <a16:colId xmlns:a16="http://schemas.microsoft.com/office/drawing/2014/main" val="2099364956"/>
                    </a:ext>
                  </a:extLst>
                </a:gridCol>
              </a:tblGrid>
              <a:tr h="448538">
                <a:tc>
                  <a:txBody>
                    <a:bodyPr/>
                    <a:lstStyle/>
                    <a:p>
                      <a:pPr marL="260350" marR="3175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70C0"/>
                          </a:solidFill>
                          <a:effectLst/>
                        </a:rPr>
                        <a:t>Миф, стигма</a:t>
                      </a:r>
                      <a:endParaRPr lang="ru-RU" sz="20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2286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C000"/>
                          </a:solidFill>
                          <a:effectLst/>
                        </a:rPr>
                        <a:t>Факт</a:t>
                      </a:r>
                      <a:endParaRPr lang="ru-RU" sz="2000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7601182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4374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700" y="254000"/>
            <a:ext cx="10059272" cy="12954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470407"/>
              </p:ext>
            </p:extLst>
          </p:nvPr>
        </p:nvGraphicFramePr>
        <p:xfrm>
          <a:off x="1155700" y="1325131"/>
          <a:ext cx="9969500" cy="44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4245">
                  <a:extLst>
                    <a:ext uri="{9D8B030D-6E8A-4147-A177-3AD203B41FA5}">
                      <a16:colId xmlns:a16="http://schemas.microsoft.com/office/drawing/2014/main" val="1619896978"/>
                    </a:ext>
                  </a:extLst>
                </a:gridCol>
                <a:gridCol w="4955255">
                  <a:extLst>
                    <a:ext uri="{9D8B030D-6E8A-4147-A177-3AD203B41FA5}">
                      <a16:colId xmlns:a16="http://schemas.microsoft.com/office/drawing/2014/main" val="603934377"/>
                    </a:ext>
                  </a:extLst>
                </a:gridCol>
              </a:tblGrid>
              <a:tr h="448538">
                <a:tc>
                  <a:txBody>
                    <a:bodyPr/>
                    <a:lstStyle/>
                    <a:p>
                      <a:pPr marL="260350" marR="3175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70C0"/>
                          </a:solidFill>
                          <a:effectLst/>
                        </a:rPr>
                        <a:t>Миф, стигма</a:t>
                      </a:r>
                      <a:endParaRPr lang="ru-RU" sz="20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2286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C000"/>
                          </a:solidFill>
                          <a:effectLst/>
                        </a:rPr>
                        <a:t>Факт</a:t>
                      </a:r>
                      <a:endParaRPr lang="ru-RU" sz="2000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530214618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68115"/>
              </p:ext>
            </p:extLst>
          </p:nvPr>
        </p:nvGraphicFramePr>
        <p:xfrm>
          <a:off x="1155700" y="1773670"/>
          <a:ext cx="9969500" cy="4411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1245">
                  <a:extLst>
                    <a:ext uri="{9D8B030D-6E8A-4147-A177-3AD203B41FA5}">
                      <a16:colId xmlns:a16="http://schemas.microsoft.com/office/drawing/2014/main" val="16185301"/>
                    </a:ext>
                  </a:extLst>
                </a:gridCol>
                <a:gridCol w="4988255">
                  <a:extLst>
                    <a:ext uri="{9D8B030D-6E8A-4147-A177-3AD203B41FA5}">
                      <a16:colId xmlns:a16="http://schemas.microsoft.com/office/drawing/2014/main" val="3656753748"/>
                    </a:ext>
                  </a:extLst>
                </a:gridCol>
              </a:tblGrid>
              <a:tr h="4411230">
                <a:tc>
                  <a:txBody>
                    <a:bodyPr/>
                    <a:lstStyle/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6350" marR="220980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Самоубийца </a:t>
                      </a:r>
                      <a:r>
                        <a:rPr lang="ru-RU" sz="1800" dirty="0">
                          <a:effectLst/>
                        </a:rPr>
                        <a:t>определенно желает умереть, и будет неоднократно предпринимать попытки, пока не совершит самоубийство. Оказывать помощь таким людям бесполезно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4445" marR="18415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4445" marR="18415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4445" marR="18415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marL="4445" marR="18415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Очень </a:t>
                      </a:r>
                      <a:r>
                        <a:rPr lang="ru-RU" sz="1800" dirty="0">
                          <a:effectLst/>
                        </a:rPr>
                        <a:t>немногие люди сохраняют уверенность в своих желаниях или однозначном решении покончить с жизнью. </a:t>
                      </a:r>
                      <a:endParaRPr lang="ru-RU" sz="1800" dirty="0" smtClean="0">
                        <a:effectLst/>
                      </a:endParaRPr>
                    </a:p>
                    <a:p>
                      <a:pPr marL="4445" marR="18415" indent="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Большинство </a:t>
                      </a:r>
                      <a:r>
                        <a:rPr lang="ru-RU" sz="1800" dirty="0">
                          <a:effectLst/>
                        </a:rPr>
                        <a:t>людей являются открытыми для помощи других, даже если она навязывается им помимо воли. Дети, к тому же, не вполне осознают конечность смерти, относятся к ней как к чему-то временному. Порой они думают, что, умерев (уснув ненадолго), накажут родителей или своих обидчиков, а затем воскреснут (проснутся)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3831710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39109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700" y="254000"/>
            <a:ext cx="10059272" cy="12954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901427"/>
              </p:ext>
            </p:extLst>
          </p:nvPr>
        </p:nvGraphicFramePr>
        <p:xfrm>
          <a:off x="1054100" y="1325131"/>
          <a:ext cx="9969500" cy="44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4245">
                  <a:extLst>
                    <a:ext uri="{9D8B030D-6E8A-4147-A177-3AD203B41FA5}">
                      <a16:colId xmlns:a16="http://schemas.microsoft.com/office/drawing/2014/main" val="2620996861"/>
                    </a:ext>
                  </a:extLst>
                </a:gridCol>
                <a:gridCol w="4955255">
                  <a:extLst>
                    <a:ext uri="{9D8B030D-6E8A-4147-A177-3AD203B41FA5}">
                      <a16:colId xmlns:a16="http://schemas.microsoft.com/office/drawing/2014/main" val="3195234614"/>
                    </a:ext>
                  </a:extLst>
                </a:gridCol>
              </a:tblGrid>
              <a:tr h="448538">
                <a:tc>
                  <a:txBody>
                    <a:bodyPr/>
                    <a:lstStyle/>
                    <a:p>
                      <a:pPr marL="260350" marR="3175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70C0"/>
                          </a:solidFill>
                          <a:effectLst/>
                        </a:rPr>
                        <a:t>Миф, стигма</a:t>
                      </a:r>
                      <a:endParaRPr lang="ru-RU" sz="20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260350" marR="22860" indent="4235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C000"/>
                          </a:solidFill>
                          <a:effectLst/>
                        </a:rPr>
                        <a:t>Факт</a:t>
                      </a:r>
                      <a:endParaRPr lang="ru-RU" sz="2000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3280498749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919499"/>
              </p:ext>
            </p:extLst>
          </p:nvPr>
        </p:nvGraphicFramePr>
        <p:xfrm>
          <a:off x="1054100" y="1773669"/>
          <a:ext cx="9969500" cy="4229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1245">
                  <a:extLst>
                    <a:ext uri="{9D8B030D-6E8A-4147-A177-3AD203B41FA5}">
                      <a16:colId xmlns:a16="http://schemas.microsoft.com/office/drawing/2014/main" val="2550751716"/>
                    </a:ext>
                  </a:extLst>
                </a:gridCol>
                <a:gridCol w="4988255">
                  <a:extLst>
                    <a:ext uri="{9D8B030D-6E8A-4147-A177-3AD203B41FA5}">
                      <a16:colId xmlns:a16="http://schemas.microsoft.com/office/drawing/2014/main" val="1272329309"/>
                    </a:ext>
                  </a:extLst>
                </a:gridCol>
              </a:tblGrid>
              <a:tr h="4229100">
                <a:tc>
                  <a:txBody>
                    <a:bodyPr/>
                    <a:lstStyle/>
                    <a:p>
                      <a:pPr marL="19685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9685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9685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9685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9685" indent="-44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Те</a:t>
                      </a:r>
                      <a:r>
                        <a:rPr lang="ru-RU" sz="1800" dirty="0">
                          <a:effectLst/>
                        </a:rPr>
                        <a:t>, кто кончают с собой — психически больны и им ничем нельзя помочь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tc>
                  <a:txBody>
                    <a:bodyPr/>
                    <a:lstStyle/>
                    <a:p>
                      <a:pPr marL="18415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8415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8415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marL="18415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Очень </a:t>
                      </a:r>
                      <a:r>
                        <a:rPr lang="ru-RU" sz="1800" dirty="0">
                          <a:effectLst/>
                        </a:rPr>
                        <a:t>многие совершающие самоубийство люди не страдают никаким психическим заболеванием</a:t>
                      </a:r>
                      <a:r>
                        <a:rPr lang="ru-RU" sz="1800" dirty="0" smtClean="0">
                          <a:effectLst/>
                        </a:rPr>
                        <a:t>.</a:t>
                      </a:r>
                    </a:p>
                    <a:p>
                      <a:pPr marL="18415" indent="4235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>
                          <a:effectLst/>
                        </a:rPr>
                        <a:t>Для них это всего лишь временная ситуация, из которой они не видят другого выхода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65" marR="64135" marT="38100" marB="0"/>
                </a:tc>
                <a:extLst>
                  <a:ext uri="{0D108BD9-81ED-4DB2-BD59-A6C34878D82A}">
                    <a16:rowId xmlns:a16="http://schemas.microsoft.com/office/drawing/2014/main" val="199193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1573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307</TotalTime>
  <Words>1199</Words>
  <Application>Microsoft Office PowerPoint</Application>
  <PresentationFormat>Широкоэкранный</PresentationFormat>
  <Paragraphs>173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Garamond</vt:lpstr>
      <vt:lpstr>Times New Roman</vt:lpstr>
      <vt:lpstr>Wingdings</vt:lpstr>
      <vt:lpstr>Савон</vt:lpstr>
      <vt:lpstr>  профилактика суицидального поведения несовершеннолетних  </vt:lpstr>
      <vt:lpstr>Цель и нормативно-правовая основа</vt:lpstr>
      <vt:lpstr>Дезадаптация — нарушение приспособляемости организма к меняющимся условиям среды обитания или неадаптивное поведение человека в сложных для него жизненных обстоятельствах</vt:lpstr>
      <vt:lpstr>Самоповреждающее поведение - социально неодобряемое поведение, направленное на причинение себе физического вреда и включающее несуицидальные самоповреждения и суицидальные попытки</vt:lpstr>
      <vt:lpstr>Суицид — преднамеренное, умышленное лишение себя жизни, самоубийство. Ключевой признак данного явления — преднамеренность</vt:lpstr>
      <vt:lpstr>Суицидальный риск — степень вероятности возникновения суицидальных побуждений, формирования суицидального поведения и осуществления суицидальных действий </vt:lpstr>
      <vt:lpstr>Особенности подросткового возраста</vt:lpstr>
      <vt:lpstr>Подростковый возраст</vt:lpstr>
      <vt:lpstr>Подростковый возраст</vt:lpstr>
      <vt:lpstr>Презентация PowerPoint</vt:lpstr>
      <vt:lpstr>Презентация PowerPoint</vt:lpstr>
      <vt:lpstr>Признаки формирования суицидального поведения у подростков</vt:lpstr>
      <vt:lpstr>Презентация PowerPoint</vt:lpstr>
      <vt:lpstr>службы экстренной психологической помощи</vt:lpstr>
      <vt:lpstr>Мифы и реальность суицида</vt:lpstr>
      <vt:lpstr>Мифы и реальность суицида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профилактика суицидального поведения несовершеннолетних  </dc:title>
  <dc:creator>Пользователь Windows</dc:creator>
  <cp:lastModifiedBy>Пользователь Windows</cp:lastModifiedBy>
  <cp:revision>32</cp:revision>
  <dcterms:created xsi:type="dcterms:W3CDTF">2020-11-23T06:29:39Z</dcterms:created>
  <dcterms:modified xsi:type="dcterms:W3CDTF">2020-11-23T11:37:03Z</dcterms:modified>
</cp:coreProperties>
</file>