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85" r:id="rId2"/>
    <p:sldId id="302" r:id="rId3"/>
    <p:sldId id="259" r:id="rId4"/>
    <p:sldId id="303" r:id="rId5"/>
    <p:sldId id="260" r:id="rId6"/>
    <p:sldId id="261" r:id="rId7"/>
    <p:sldId id="262" r:id="rId8"/>
    <p:sldId id="265" r:id="rId9"/>
    <p:sldId id="263" r:id="rId10"/>
    <p:sldId id="267" r:id="rId11"/>
    <p:sldId id="298" r:id="rId12"/>
    <p:sldId id="297" r:id="rId13"/>
    <p:sldId id="266" r:id="rId14"/>
    <p:sldId id="294" r:id="rId15"/>
    <p:sldId id="292" r:id="rId16"/>
    <p:sldId id="290" r:id="rId17"/>
    <p:sldId id="291" r:id="rId18"/>
    <p:sldId id="268" r:id="rId19"/>
    <p:sldId id="295" r:id="rId20"/>
    <p:sldId id="296" r:id="rId21"/>
    <p:sldId id="283" r:id="rId22"/>
    <p:sldId id="269" r:id="rId23"/>
    <p:sldId id="287" r:id="rId24"/>
    <p:sldId id="281" r:id="rId25"/>
    <p:sldId id="30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7" autoAdjust="0"/>
    <p:restoredTop sz="87391" autoAdjust="0"/>
  </p:normalViewPr>
  <p:slideViewPr>
    <p:cSldViewPr>
      <p:cViewPr varScale="1">
        <p:scale>
          <a:sx n="73" d="100"/>
          <a:sy n="73" d="100"/>
        </p:scale>
        <p:origin x="-181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детей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(39-30 баллов)</c:v>
                </c:pt>
                <c:pt idx="1">
                  <c:v>Средний (29-20 баллов)</c:v>
                </c:pt>
                <c:pt idx="2">
                  <c:v>Низкий (19-1 балл)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</c:v>
                </c:pt>
                <c:pt idx="1">
                  <c:v>8</c:v>
                </c:pt>
                <c:pt idx="2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(39-30 баллов)</c:v>
                </c:pt>
                <c:pt idx="1">
                  <c:v>Средний (29-20 баллов)</c:v>
                </c:pt>
                <c:pt idx="2">
                  <c:v>Низкий (19-1 балл)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0.1</c:v>
                </c:pt>
                <c:pt idx="1">
                  <c:v>0.8</c:v>
                </c:pt>
                <c:pt idx="2">
                  <c:v>0.1</c:v>
                </c:pt>
              </c:numCache>
            </c:numRef>
          </c:val>
        </c:ser>
        <c:ser>
          <c:idx val="2"/>
          <c:order val="2"/>
          <c:tx>
            <c:strRef>
              <c:f>Лист1!$C$1</c:f>
              <c:strCache>
                <c:ptCount val="1"/>
                <c:pt idx="0">
                  <c:v>% от всего количества детей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(39-30 баллов)</c:v>
                </c:pt>
                <c:pt idx="1">
                  <c:v>Средний (29-20 баллов)</c:v>
                </c:pt>
                <c:pt idx="2">
                  <c:v>Низкий (19-1 балл)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axId val="137030656"/>
        <c:axId val="99959552"/>
      </c:barChart>
      <c:catAx>
        <c:axId val="137030656"/>
        <c:scaling>
          <c:orientation val="minMax"/>
        </c:scaling>
        <c:axPos val="b"/>
        <c:numFmt formatCode="General" sourceLinked="0"/>
        <c:tickLblPos val="nextTo"/>
        <c:crossAx val="99959552"/>
        <c:crosses val="autoZero"/>
        <c:auto val="1"/>
        <c:lblAlgn val="ctr"/>
        <c:lblOffset val="100"/>
      </c:catAx>
      <c:valAx>
        <c:axId val="99959552"/>
        <c:scaling>
          <c:orientation val="minMax"/>
        </c:scaling>
        <c:axPos val="l"/>
        <c:majorGridlines/>
        <c:numFmt formatCode="General" sourceLinked="1"/>
        <c:tickLblPos val="nextTo"/>
        <c:crossAx val="137030656"/>
        <c:crosses val="autoZero"/>
        <c:crossBetween val="between"/>
      </c:valAx>
    </c:plotArea>
    <c:legend>
      <c:legendPos val="r"/>
      <c:legendEntry>
        <c:idx val="1"/>
        <c:delete val="1"/>
      </c:legendEntry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детей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(39-30 баллов)</c:v>
                </c:pt>
                <c:pt idx="1">
                  <c:v>Средний (29-20 баллов)</c:v>
                </c:pt>
                <c:pt idx="2">
                  <c:v>Низкий (19-1 балл)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</c:v>
                </c:pt>
                <c:pt idx="1">
                  <c:v>7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от всего количества детей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(39-30 баллов)</c:v>
                </c:pt>
                <c:pt idx="1">
                  <c:v>Средний (29-20 баллов)</c:v>
                </c:pt>
                <c:pt idx="2">
                  <c:v>Низкий (19-1 балл)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0.30000000000000032</c:v>
                </c:pt>
                <c:pt idx="1">
                  <c:v>0.70000000000000062</c:v>
                </c:pt>
                <c:pt idx="2">
                  <c:v>0</c:v>
                </c:pt>
              </c:numCache>
            </c:numRef>
          </c:val>
        </c:ser>
        <c:axId val="115509504"/>
        <c:axId val="115515392"/>
      </c:barChart>
      <c:catAx>
        <c:axId val="115509504"/>
        <c:scaling>
          <c:orientation val="minMax"/>
        </c:scaling>
        <c:axPos val="b"/>
        <c:numFmt formatCode="General" sourceLinked="0"/>
        <c:tickLblPos val="nextTo"/>
        <c:crossAx val="115515392"/>
        <c:crosses val="autoZero"/>
        <c:auto val="1"/>
        <c:lblAlgn val="ctr"/>
        <c:lblOffset val="100"/>
      </c:catAx>
      <c:valAx>
        <c:axId val="115515392"/>
        <c:scaling>
          <c:orientation val="minMax"/>
        </c:scaling>
        <c:axPos val="l"/>
        <c:majorGridlines/>
        <c:numFmt formatCode="General" sourceLinked="1"/>
        <c:tickLblPos val="nextTo"/>
        <c:crossAx val="115509504"/>
        <c:crosses val="autoZero"/>
        <c:crossBetween val="between"/>
      </c:valAx>
    </c:plotArea>
    <c:legend>
      <c:legendPos val="r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34360-6D13-453C-8097-C85BB5CB72CA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E3F29-A8F4-4143-AB17-DE829503E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9997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E3F29-A8F4-4143-AB17-DE829503EB3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4481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E3F29-A8F4-4143-AB17-DE829503EB3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4481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E3F29-A8F4-4143-AB17-DE829503EB3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118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E3F29-A8F4-4143-AB17-DE829503EB3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5608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E3F29-A8F4-4143-AB17-DE829503EB38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9168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0CF81F-92F8-44B0-B335-A2E776BBAA45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F5B763-1865-43C7-AA1C-4D82F4C15FD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1540" y="3716844"/>
            <a:ext cx="7618932" cy="2160428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2000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Ракова</a:t>
            </a: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Наталья Петровна,</a:t>
            </a:r>
            <a:b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 высшей квалификационной категории,</a:t>
            </a:r>
            <a:b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1" y="5877272"/>
            <a:ext cx="7865140" cy="980728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2026 г.</a:t>
            </a:r>
            <a:endParaRPr lang="ru-RU" sz="56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83" y="863117"/>
            <a:ext cx="8337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dirty="0" err="1" smtClean="0">
                <a:solidFill>
                  <a:srgbClr val="00B050"/>
                </a:solidFill>
              </a:rPr>
              <a:t>Ужовский</a:t>
            </a:r>
            <a:r>
              <a:rPr lang="ru-RU" dirty="0" smtClean="0">
                <a:solidFill>
                  <a:srgbClr val="00B050"/>
                </a:solidFill>
              </a:rPr>
              <a:t>  детский сад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725472"/>
            <a:ext cx="867645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«Расти добрым, малыш!»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2981" y="1916832"/>
            <a:ext cx="5843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Всероссийский педагогический конкурс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«Воспитание патриота и гражданина России 21 века».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1760" y="5589240"/>
            <a:ext cx="7011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Нижегородская </a:t>
            </a:r>
            <a:r>
              <a:rPr lang="ru-RU" dirty="0" err="1" smtClean="0">
                <a:solidFill>
                  <a:srgbClr val="7030A0"/>
                </a:solidFill>
              </a:rPr>
              <a:t>обл</a:t>
            </a:r>
            <a:r>
              <a:rPr lang="ru-RU" dirty="0" smtClean="0">
                <a:solidFill>
                  <a:srgbClr val="7030A0"/>
                </a:solidFill>
              </a:rPr>
              <a:t>, </a:t>
            </a:r>
            <a:r>
              <a:rPr lang="ru-RU" dirty="0" err="1" smtClean="0">
                <a:solidFill>
                  <a:srgbClr val="7030A0"/>
                </a:solidFill>
              </a:rPr>
              <a:t>Починковский</a:t>
            </a:r>
            <a:r>
              <a:rPr lang="ru-RU" dirty="0" smtClean="0">
                <a:solidFill>
                  <a:srgbClr val="7030A0"/>
                </a:solidFill>
              </a:rPr>
              <a:t> муниципальный округ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1" name="Рисунок 10" descr="Логотипы Год дошкольного образования 2026_page-0001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188640"/>
            <a:ext cx="936104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4824536" cy="3240360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научиться доброте?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Ответ простой- она везде.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улыбке доброй и рассвете,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мечте и ласковом привете.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 всей земле добра частицы,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их надо замечать учиться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в сердце собирать своем,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Тогда не будет злого в нем...</a:t>
            </a:r>
            <a:b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М. </a:t>
            </a:r>
            <a:r>
              <a:rPr lang="ru-RU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Скребцов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sz="2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1" y="5877272"/>
            <a:ext cx="7865140" cy="980728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2024 г.</a:t>
            </a:r>
            <a:endParaRPr lang="ru-RU" sz="5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725472"/>
            <a:ext cx="8676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nastroenie-radost-zayac-devus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708920"/>
            <a:ext cx="4968552" cy="3302017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7935416" cy="105273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Актуальность личного вклада педагога в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развитие образования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060848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7604" y="1268760"/>
            <a:ext cx="727280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Вопрос духовно-нравственного воспитания детей является одной из ключевых проблем, стоящих перед каждым родителем, обществом и государством в целом. В обществе сложилась отрицательная ситуация в вопросе духовно-нравственного воспитания молодого поколения. Характерными причинами данной ситуации явились: отсутствие четких положительных жизненных ориентиров для молодого поколения, резкое ухудшение морально-нравственной обстановки в обществе. Таким образом, обнаруживается противоречие между объективной потребностью нашего общества в воспитании милосердной личности и недостаточным уровнем присвоения милосердия как ведущей нравственной ценности в процессе организации жизнедеятельности детей дошкольного возраста. Смена ценностных ориентиров современного общества, расширение информационного пространства, снижение эффективности традиционных методов обучения обусловили необходимость разработки путей и средств решения проблемы воспитания милосердия у детей,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социокультурными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изменениями менталитета россиян, что отразилось в инновационной основе организации деятельности детского сада, открыло перспективы для подлинной организации духовно- нравственного воспитания подрастающего поколения.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познавательно-творческий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 проекта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групповой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Продолжительность: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долгосрочный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Возраст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5-6 лет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Участники: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дети старшей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группы, воспитатель, родители воспитанников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Интеграция образовательных областей: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-социально- коммуникативное развитие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-познавательное развитие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-речевое развитие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-художественно- эстетическое развитие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-физическое развитие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27508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920880" cy="79208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Теоретическое обоснование личного вклада педагога в развитие образования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8280920" cy="5271864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2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3400" b="1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buNone/>
            </a:pPr>
            <a:endParaRPr lang="ru-RU" sz="3400" b="1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buNone/>
            </a:pPr>
            <a:endParaRPr lang="ru-RU" sz="3400" b="1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buNone/>
            </a:pPr>
            <a:endParaRPr lang="ru-RU" sz="3400" b="1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buNone/>
            </a:pPr>
            <a:endParaRPr lang="ru-RU" sz="3400" b="1" i="1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ts val="575"/>
              </a:spcBef>
              <a:buNone/>
            </a:pPr>
            <a:endParaRPr lang="ru-RU" sz="2900" b="1" i="1" u="sng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ts val="575"/>
              </a:spcBef>
              <a:buNone/>
            </a:pPr>
            <a:endParaRPr lang="ru-RU" sz="1400" b="1" i="1" u="sng" dirty="0" smtClean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ru-RU" sz="56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Подходы</a:t>
            </a:r>
            <a:r>
              <a:rPr lang="ru-RU" sz="5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:                                              </a:t>
            </a:r>
            <a:r>
              <a:rPr lang="ru-RU" sz="56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Основные принципы моей работы</a:t>
            </a: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en-US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</a:t>
            </a: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Системный подход                          - личностно-ориентированного общения                        </a:t>
            </a: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ru-RU" sz="35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</a:t>
            </a: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Последовательный подход              - тематического планирования</a:t>
            </a: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-Целостный подход                           - наглядности            </a:t>
            </a: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</a:t>
            </a:r>
            <a:r>
              <a:rPr lang="ru-RU" sz="5600" b="1" i="1" dirty="0" err="1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Деятельностный</a:t>
            </a: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подход                 -  последовательности</a:t>
            </a:r>
          </a:p>
          <a:p>
            <a:pPr lvl="0" eaLnBrk="0" fontAlgn="base" hangingPunct="0">
              <a:spcBef>
                <a:spcPts val="575"/>
              </a:spcBef>
              <a:buNone/>
            </a:pPr>
            <a:r>
              <a:rPr lang="ru-RU" sz="56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                                                         - занимательности</a:t>
            </a:r>
            <a:endParaRPr lang="en-US" sz="5600" b="1" i="1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ts val="575"/>
              </a:spcBef>
            </a:pPr>
            <a:endParaRPr lang="en-US" sz="1400" b="1" i="1" u="sng" dirty="0" smtClean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ts val="575"/>
              </a:spcBef>
              <a:buNone/>
            </a:pPr>
            <a:r>
              <a:rPr lang="ru-RU" sz="5600" b="1" i="1" u="sng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endParaRPr lang="ru-RU" sz="4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54dbb05497ea7c48d756e3e8f491c73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124744"/>
            <a:ext cx="2292796" cy="158417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843808" y="1052737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«От того, как прошло детство, кто вёл ребенка за руку в детские годы, что вошло в его разум и сердце из окружающего мира – от этого в решающей степени зависит, каким человеком станет сегодняшний малыш».</a:t>
            </a:r>
          </a:p>
          <a:p>
            <a:r>
              <a:rPr lang="ru-RU" sz="16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Василий Александрович Сухомлинский</a:t>
            </a:r>
            <a:endParaRPr lang="ru-RU" sz="1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920880" cy="4766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и задачи педагогической деятельности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Autofit/>
          </a:bodyPr>
          <a:lstStyle/>
          <a:p>
            <a:pPr algn="just" defTabSz="457200">
              <a:defRPr/>
            </a:pPr>
            <a:r>
              <a:rPr lang="ru-RU" sz="16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b="1" dirty="0" smtClean="0">
                <a:solidFill>
                  <a:srgbClr val="54A021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духовно-нравственной личности ребенка через знакомство с малой родиной. </a:t>
            </a:r>
            <a:endParaRPr lang="ru-RU" sz="1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en-US" sz="16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b="1" i="1" u="sng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1.Приобщать  детей к традиционным для православной России духовно-нравственным ценностям;</a:t>
            </a:r>
            <a:endParaRPr lang="ru-RU" sz="1600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 defTabSz="457200"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2.Формировать представление детей о малой  Родине – поселке </a:t>
            </a:r>
            <a:r>
              <a:rPr lang="ru-RU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Ужовка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defTabSz="457200"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3.Познакомить  детей с красивыми местами родного поселка, его учебными, культурными заведениями и заведениями сферы человеческой деятельности;</a:t>
            </a:r>
          </a:p>
          <a:p>
            <a:pPr algn="just" defTabSz="457200"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Воспитывать любовь к Родине;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ривлекать родителей к совместной творческой деятельности с детьми.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6. Расширять предметно- пространственную среду.</a:t>
            </a:r>
          </a:p>
          <a:p>
            <a:pPr lvl="1">
              <a:buClr>
                <a:schemeClr val="accent3"/>
              </a:buCl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-20240221-WA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365104"/>
            <a:ext cx="2747797" cy="2060848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IMG-20240221-WA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5" y="4365104"/>
            <a:ext cx="2760307" cy="2070230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696744" cy="2160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19256" cy="56319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 педагогического мониторинга по  воспитанию детей старшего дошкольного возраста  показал, что у современных детей недостаточно сформированы представления о своей семье, о семейных традициях, о своей малой родине.</a:t>
            </a:r>
          </a:p>
          <a:p>
            <a:pPr>
              <a:buNone/>
            </a:pPr>
            <a:r>
              <a:rPr lang="ru-RU" sz="1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Таким образом, ведущая педагогическая идея опыта заключается в необходимости создания психолого-педагогических условий, обеспечивающих формирование духовно-нравственного воспитания в условиях детского образовательного учреждения и в семье посредством формирования познавательных представлений о национальной культуре и традициях своего народа, эмоциональной включённости ребёнка в этот процесс, а также через овладение поведенческими нормами, принятыми в обществе, что позволит ребёнку усвоить своё культурное наследие, приобрести чувство национального и человеческого достоинства, что особенно актуально в современных условиях развития общества.</a:t>
            </a:r>
            <a:endParaRPr lang="ru-RU" sz="1600" b="1" i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0" indent="534988">
              <a:buNone/>
              <a:tabLst>
                <a:tab pos="82550" algn="l"/>
              </a:tabLst>
            </a:pPr>
            <a:endParaRPr lang="en-US" sz="16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0" indent="534988" algn="just">
              <a:buNone/>
              <a:tabLst>
                <a:tab pos="82550" algn="l"/>
              </a:tabLst>
            </a:pP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_20220610_1004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4293096"/>
            <a:ext cx="2232248" cy="223224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Рисунок 12" descr="IMG_20230412_105943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365104"/>
            <a:ext cx="2160240" cy="2160240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IMG-20240221-WA0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437112"/>
            <a:ext cx="2832315" cy="2124236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7632848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 приемы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2339752" cy="18002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Словесные:</a:t>
            </a:r>
          </a:p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1.Беседы;</a:t>
            </a:r>
          </a:p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2.Рассказы;</a:t>
            </a:r>
          </a:p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3.Описание предметов;</a:t>
            </a:r>
          </a:p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4.Вопросы проблемного характера.</a:t>
            </a:r>
          </a:p>
          <a:p>
            <a:pPr>
              <a:buFont typeface="Wingdings" pitchFamily="2" charset="2"/>
              <a:buChar char="q"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1680" y="764704"/>
            <a:ext cx="26642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Наглядные: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1.Рассматривание иллюстраций;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2.Использование ИКТ;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3.Наблюдения за природой родного поселка.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995936" y="764704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Практические:</a:t>
            </a:r>
          </a:p>
          <a:p>
            <a:pPr lvl="0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1.Организация РППС;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2.Проведение ООД;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3.Экскурсии;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4.Встречи с интересными людьми.</a:t>
            </a:r>
          </a:p>
        </p:txBody>
      </p:sp>
      <p:sp>
        <p:nvSpPr>
          <p:cNvPr id="12" name="TextBox 11"/>
          <p:cNvSpPr txBox="1"/>
          <p:nvPr/>
        </p:nvSpPr>
        <p:spPr>
          <a:xfrm flipH="1">
            <a:off x="6156176" y="764704"/>
            <a:ext cx="26642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Игровые: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1.Игровые обучающие и творчески развивающие ситуации;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2.Игры дидактические;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3. Игры сюжетно-ролевые.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17905" y="2708920"/>
            <a:ext cx="5178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организации детей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3789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96008" y="39414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51520" y="3356992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Индивидуальная</a:t>
            </a:r>
            <a:endParaRPr lang="ru-RU" sz="16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55776" y="3356992"/>
            <a:ext cx="12241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Групповая</a:t>
            </a:r>
          </a:p>
          <a:p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139952" y="3501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292352" y="36534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55976" y="3356992"/>
            <a:ext cx="2232248" cy="36004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Подгрупповая</a:t>
            </a:r>
            <a:endParaRPr lang="ru-RU" sz="16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04248" y="3356992"/>
            <a:ext cx="233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Самостоятельная деятельность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image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221088"/>
            <a:ext cx="2017865" cy="1770675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Рисунок 24" descr="ТРЕТЬ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4005064"/>
            <a:ext cx="1872208" cy="2160240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6" name="Рисунок 25" descr="16168555795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4077072"/>
            <a:ext cx="2471936" cy="2088232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Рисунок 26" descr="image (4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4005064"/>
            <a:ext cx="1633110" cy="2177480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992888" cy="83671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Деятельный аспект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личного вклада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педагога в развитие образования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1998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908720"/>
            <a:ext cx="352839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tabLst>
                <a:tab pos="457200" algn="l"/>
              </a:tabLst>
            </a:pPr>
            <a:r>
              <a:rPr lang="ru-RU" sz="14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1-й этап –подготовительный:</a:t>
            </a:r>
          </a:p>
          <a:p>
            <a:pPr lvl="0">
              <a:tabLst>
                <a:tab pos="457200" algn="l"/>
              </a:tabLs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Педагогическая диагностика детей по теме;</a:t>
            </a:r>
          </a:p>
          <a:p>
            <a:pPr lvl="0">
              <a:tabLst>
                <a:tab pos="457200" algn="l"/>
              </a:tabLst>
            </a:pPr>
            <a:r>
              <a:rPr lang="ru-RU" sz="14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 В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ыявление проблемы, формулирование целей и задач по теме проекта;</a:t>
            </a:r>
          </a:p>
          <a:p>
            <a:pPr lvl="0">
              <a:tabLst>
                <a:tab pos="457200" algn="l"/>
              </a:tabLs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Подбор методической и художественной литературы по тематике проекта;</a:t>
            </a:r>
          </a:p>
          <a:p>
            <a:pPr lvl="0">
              <a:tabLst>
                <a:tab pos="228600" algn="l"/>
              </a:tabLst>
            </a:pP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оставление перспективного плана деятельности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Ссылка на материал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tabLst>
                <a:tab pos="228600" algn="l"/>
              </a:tabLst>
            </a:pPr>
            <a:r>
              <a:rPr lang="en-US" sz="14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</a:t>
            </a:r>
            <a:r>
              <a:rPr lang="ru-RU" sz="14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Оформление РППС .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908720"/>
            <a:ext cx="293407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2-й –практический: </a:t>
            </a:r>
            <a:endParaRPr lang="ru-RU" sz="1400" b="1" i="1" u="sng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Вовлечение родителей к участию в реализации проекта (Ссылка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на материал);</a:t>
            </a: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Активное взаимодействие с социумом;</a:t>
            </a: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Обогащение РППС в группе и других помещениях ДОУ (музей).</a:t>
            </a: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Вовлечение родителей к участию в реализации проекта (Ссылка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на материал);</a:t>
            </a: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Активное взаимодействие с социумом;</a:t>
            </a:r>
          </a:p>
          <a:p>
            <a:pPr>
              <a:spcAft>
                <a:spcPts val="0"/>
              </a:spcAft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Обогащение РППС в группе и других помещениях ДОУ (музей).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6858000" y="836712"/>
            <a:ext cx="203448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3-й- подведение итогов: 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Проведение контрольной диагностики по теме; 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Составление презентации по теме;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Показ презентации родителям на родительском собрании. 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429309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Используемые технологии</a:t>
            </a:r>
            <a:endParaRPr lang="ru-RU" b="1" i="1" u="sng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4581128"/>
            <a:ext cx="76328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Инновационные, «Инновационная деятельность в ДОУ», Белая К.Ю.;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Технологии развивающего обучения, Л. В.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Занков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, В. В. Давыдов,  Д. Б.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Эльконин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, «Основы безопасности детей дошкольного возраста»,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Р.Б.Стеркина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- Гуманно-личностная технология, Ш.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Амонашвили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Игровые технологии;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Технология интегрированного занятия в ДОУ,  С. Д. Сажина;</a:t>
            </a:r>
          </a:p>
          <a:p>
            <a:pPr marL="285750" indent="-285750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 Использование ИКТ.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218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Перспективный план работы  старшей группы . Направление «Духовно- нравственное воспитание дошкольников»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66970122"/>
              </p:ext>
            </p:extLst>
          </p:nvPr>
        </p:nvGraphicFramePr>
        <p:xfrm>
          <a:off x="251520" y="260648"/>
          <a:ext cx="8640960" cy="62412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6864"/>
                <a:gridCol w="2077079"/>
                <a:gridCol w="6007017"/>
              </a:tblGrid>
              <a:tr h="233666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Срок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Тема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Цели и задачи</a:t>
                      </a:r>
                      <a:endParaRPr lang="ru-RU" sz="900" dirty="0"/>
                    </a:p>
                  </a:txBody>
                  <a:tcPr/>
                </a:tc>
              </a:tr>
              <a:tr h="93466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Сентябрь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Мониторинг</a:t>
                      </a:r>
                    </a:p>
                    <a:p>
                      <a:r>
                        <a:rPr lang="ru-RU" sz="900" dirty="0" smtClean="0"/>
                        <a:t>Экскурсия в природу «Наш любимый край»</a:t>
                      </a:r>
                    </a:p>
                    <a:p>
                      <a:r>
                        <a:rPr lang="ru-RU" sz="900" dirty="0" smtClean="0"/>
                        <a:t>Беседа«Детям</a:t>
                      </a:r>
                      <a:r>
                        <a:rPr lang="ru-RU" sz="900" baseline="0" dirty="0" smtClean="0"/>
                        <a:t> о жизни Иисуса Христа</a:t>
                      </a:r>
                      <a:r>
                        <a:rPr lang="ru-RU" sz="900" dirty="0" smtClean="0"/>
                        <a:t>»</a:t>
                      </a:r>
                    </a:p>
                    <a:p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 smtClean="0"/>
                    </a:p>
                    <a:p>
                      <a:r>
                        <a:rPr lang="ru-RU" sz="900" dirty="0" smtClean="0"/>
                        <a:t>Расширять знания детей о явлениях, происходящих осенью, воспитывать любовь к родной природе.</a:t>
                      </a:r>
                    </a:p>
                    <a:p>
                      <a:endParaRPr lang="ru-RU" sz="900" dirty="0" smtClean="0"/>
                    </a:p>
                    <a:p>
                      <a:r>
                        <a:rPr lang="ru-RU" sz="900" dirty="0" smtClean="0"/>
                        <a:t>Определение первичного уровня знаний детей о Родине.</a:t>
                      </a:r>
                    </a:p>
                    <a:p>
                      <a:r>
                        <a:rPr lang="ru-RU" sz="900" dirty="0" smtClean="0"/>
                        <a:t>Расширять представления детей об Иисусе Христе»</a:t>
                      </a:r>
                    </a:p>
                  </a:txBody>
                  <a:tcPr/>
                </a:tc>
              </a:tr>
              <a:tr h="55986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Октябрь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Презентация «Жизнь</a:t>
                      </a:r>
                      <a:r>
                        <a:rPr lang="ru-RU" sz="900" baseline="0" dirty="0" smtClean="0"/>
                        <a:t> Серафима Саровского»</a:t>
                      </a:r>
                      <a:r>
                        <a:rPr lang="ru-RU" sz="900" dirty="0" smtClean="0"/>
                        <a:t>.</a:t>
                      </a:r>
                    </a:p>
                    <a:p>
                      <a:r>
                        <a:rPr lang="ru-RU" sz="900" dirty="0" smtClean="0"/>
                        <a:t>Экскурсия к храму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Рассказать детям</a:t>
                      </a:r>
                      <a:r>
                        <a:rPr lang="ru-RU" sz="900" baseline="0" dirty="0" smtClean="0"/>
                        <a:t>  о Серафиме </a:t>
                      </a:r>
                      <a:r>
                        <a:rPr lang="ru-RU" sz="900" baseline="0" dirty="0" err="1" smtClean="0"/>
                        <a:t>Саровском</a:t>
                      </a:r>
                      <a:r>
                        <a:rPr lang="ru-RU" sz="900" baseline="0" dirty="0" smtClean="0"/>
                        <a:t>, в честь которого назван наш храм.</a:t>
                      </a:r>
                    </a:p>
                    <a:p>
                      <a:endParaRPr lang="ru-RU" sz="900" baseline="0" dirty="0" smtClean="0"/>
                    </a:p>
                    <a:p>
                      <a:r>
                        <a:rPr lang="ru-RU" sz="900" baseline="0" dirty="0" smtClean="0"/>
                        <a:t>Познакомить детей с достопримечательностями поселка.</a:t>
                      </a:r>
                      <a:endParaRPr lang="ru-RU" sz="900" dirty="0"/>
                    </a:p>
                  </a:txBody>
                  <a:tcPr/>
                </a:tc>
              </a:tr>
              <a:tr h="5888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Ноябрь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Экскурсия в музей «Русская изба»</a:t>
                      </a:r>
                    </a:p>
                    <a:p>
                      <a:r>
                        <a:rPr lang="ru-RU" sz="900" dirty="0" smtClean="0"/>
                        <a:t>Проведение занятия «Песня колокольчика»</a:t>
                      </a:r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Познакомить детей с народной культурой.</a:t>
                      </a:r>
                    </a:p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Воспитывать в детях нравственные ценности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8721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Декабрь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Театральная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постановка Рождество Христово»</a:t>
                      </a:r>
                      <a:endParaRPr lang="ru-RU" sz="900" dirty="0" smtClean="0"/>
                    </a:p>
                    <a:p>
                      <a:endParaRPr lang="ru-RU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/>
                        <a:t>Знакомить детей с основами православной культуры.</a:t>
                      </a:r>
                      <a:endParaRPr lang="ru-RU" sz="900" dirty="0"/>
                    </a:p>
                  </a:txBody>
                  <a:tcPr/>
                </a:tc>
              </a:tr>
              <a:tr h="5888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Январь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«Новогодний праздник»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Средствами эстетического воспитания побуждать детей радоваться новогодним праздникам; восхищаться нарядной ёлкой; воспитывать желание дарить подарки своим близким</a:t>
                      </a:r>
                      <a:endParaRPr lang="ru-RU" sz="9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4910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Февраль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«День защитника Отечества»</a:t>
                      </a: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«Масленица»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чувство уважения к защитникам Родины; развивать патриотические чувства.</a:t>
                      </a:r>
                    </a:p>
                    <a:p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Продолжать знакомить детей с основами национальной культуры.</a:t>
                      </a:r>
                      <a:endParaRPr lang="ru-RU" sz="9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446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Март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«Мамин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день»</a:t>
                      </a:r>
                    </a:p>
                    <a:p>
                      <a:endParaRPr kumimoji="0" lang="ru-RU" sz="9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kumimoji="0" lang="ru-RU" sz="9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Выставка творческих работ детей к празднику 8 Марта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Средствами эстетического воспитания формировать в сознании детей образ мамы как самого дорогого человека; побуждать детей восхищаться красотой и добротой матери, ценить ежедневную заботу мамы о своей семье; воспитывать духовно- нравственные чувства.</a:t>
                      </a:r>
                    </a:p>
                    <a:p>
                      <a:endParaRPr lang="ru-RU" sz="9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Воспитывать уважительное отношение к женщинам.</a:t>
                      </a:r>
                    </a:p>
                  </a:txBody>
                  <a:tcPr/>
                </a:tc>
              </a:tr>
              <a:tr h="65426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Апрель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Выставка совместного творчества де</a:t>
                      </a:r>
                    </a:p>
                    <a:p>
                      <a:r>
                        <a:rPr kumimoji="0" lang="ru-RU" sz="9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тей</a:t>
                      </a:r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родителей «Пасха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Красная</a:t>
                      </a:r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».</a:t>
                      </a: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на лучший скворечник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«Готовимся к прилету птиц»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Продолжать знакомить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с основами национальной культуры.</a:t>
                      </a:r>
                    </a:p>
                    <a:p>
                      <a:endParaRPr lang="ru-RU" sz="9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Привлечь родителей  к участию в конкурсе совместно с детьми.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466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Май</a:t>
                      </a:r>
                      <a:endParaRPr lang="ru-RU" sz="9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Праздник «День Победы».</a:t>
                      </a: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презентации «Расти </a:t>
                      </a:r>
                      <a:r>
                        <a:rPr kumimoji="0" lang="ru-RU" sz="900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добрым,малыш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!»</a:t>
                      </a:r>
                      <a:endParaRPr kumimoji="0" lang="ru-RU" sz="9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kumimoji="0" lang="ru-RU" sz="9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Итоговая диагностика уровня знаний детей по программе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чувство уважения к защитникам Родины; воспитывать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 детей духовно- нравственные качества.</a:t>
                      </a:r>
                      <a:endParaRPr kumimoji="0" lang="ru-RU" sz="9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Обобщить работу по духовно- нравственному воспитанию в детском саду.</a:t>
                      </a:r>
                    </a:p>
                    <a:p>
                      <a:endParaRPr kumimoji="0" lang="ru-RU" sz="9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kumimoji="0" lang="ru-RU" sz="9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kumimoji="0" lang="ru-RU" sz="9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Обследование</a:t>
                      </a:r>
                      <a:r>
                        <a:rPr kumimoji="0" lang="ru-RU" sz="9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детей на определение итоговых знаний по программе.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764704"/>
            <a:ext cx="784887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Разработано тематическое планирование по </a:t>
            </a:r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работе с родителями</a:t>
            </a:r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работы с родителями используются следующие </a:t>
            </a: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работы: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Консультации: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«Духовно- нравственное воспитание детей дошкольного возраста», «Воспитание гражданственности и патриотизма у детей дошкольного возраста посредством музыки»,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«Русский фольклор в воспитании у дошкольников культуры семейных традиций», «Воспитание детей через приобщение к народной культуре»;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Родительское собрание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«Растим патриотов»; 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Мастер-классы: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«Народные традиции в жизни вашей семьи»,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«Народно – прикладное творчество.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Виды узоров русских народных художественных промыслов в рисовании».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Изготовление буклетов: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«Обряды и обычаи русской народной культуры. Наречение имени», «Играйте с детьми в народные подвижные игры», «Проведение праздника День защитника Отечества ».  А также такие формы работы, как круглый стол, беседы, совместные с детьми выставки рисунков и фотографий, привлечение родителей к участию в развлечениях и праздниках.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Анкетирование:</a:t>
            </a:r>
          </a:p>
          <a:p>
            <a:pPr algn="ctr"/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«Какие мы родители», «Духовно- нравственное воспитание- необходимо ли оно».</a:t>
            </a:r>
          </a:p>
          <a:p>
            <a:pPr algn="ctr"/>
            <a:r>
              <a:rPr lang="ru-RU" sz="14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Тематические недели: </a:t>
            </a:r>
          </a:p>
          <a:p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«Моя семья, мое село», </a:t>
            </a:r>
            <a:r>
              <a:rPr lang="ru-RU" sz="1400" dirty="0" smtClean="0"/>
              <a:t>« Защитники Отечества» «День Народного единства»            «Международный женский день», « Профессии» « Сказки. Библиотека»,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«Моя малая Родина», «День матери России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9712" y="332656"/>
            <a:ext cx="4625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семьями воспитанников</a:t>
            </a:r>
            <a:b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256584" cy="2880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организации детей</a:t>
            </a:r>
          </a:p>
        </p:txBody>
      </p:sp>
      <p:pic>
        <p:nvPicPr>
          <p:cNvPr id="8" name="Рисунок 7" descr="IMG20220128090656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196752"/>
            <a:ext cx="1512168" cy="1898029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9" name="TextBox 18"/>
          <p:cNvSpPr txBox="1"/>
          <p:nvPr/>
        </p:nvSpPr>
        <p:spPr>
          <a:xfrm>
            <a:off x="1043608" y="548680"/>
            <a:ext cx="3094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Наша «Русская изба»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27984" y="548680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«Мой родной</a:t>
            </a:r>
          </a:p>
          <a:p>
            <a:pPr algn="ctr"/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Поселок </a:t>
            </a:r>
            <a:r>
              <a:rPr lang="ru-RU" sz="1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Ужовка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512" y="314096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Праздник«Масленица</a:t>
            </a:r>
            <a:r>
              <a:rPr lang="ru-RU" i="1" dirty="0" smtClean="0"/>
              <a:t>»</a:t>
            </a:r>
            <a:endParaRPr lang="ru-RU" i="1" dirty="0"/>
          </a:p>
        </p:txBody>
      </p:sp>
      <p:pic>
        <p:nvPicPr>
          <p:cNvPr id="28" name="Рисунок 27" descr="IMG_20211124_093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1628800"/>
            <a:ext cx="2016224" cy="151216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" name="Рисунок 29" descr="IMG_20220707_1016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4077072"/>
            <a:ext cx="1872208" cy="2357595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4" name="TextBox 33"/>
          <p:cNvSpPr txBox="1"/>
          <p:nvPr/>
        </p:nvSpPr>
        <p:spPr>
          <a:xfrm rot="10800000" flipV="1">
            <a:off x="6876256" y="751493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«Наша православная культура»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" name="Рисунок 34" descr="маслениц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3789040"/>
            <a:ext cx="1674187" cy="2232249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6" name="TextBox 35"/>
          <p:cNvSpPr txBox="1"/>
          <p:nvPr/>
        </p:nvSpPr>
        <p:spPr>
          <a:xfrm rot="10800000" flipV="1">
            <a:off x="6876256" y="3304148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Православный праздник </a:t>
            </a:r>
          </a:p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«Троица»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" name="Рисунок 45" descr="IMG-20230321-WA00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3861048"/>
            <a:ext cx="2520280" cy="1890210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7" name="TextBox 46"/>
          <p:cNvSpPr txBox="1"/>
          <p:nvPr/>
        </p:nvSpPr>
        <p:spPr>
          <a:xfrm>
            <a:off x="4572000" y="3212976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«Рождественский</a:t>
            </a:r>
          </a:p>
          <a:p>
            <a:pPr algn="ctr"/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подарок</a:t>
            </a:r>
            <a:r>
              <a:rPr lang="ru-RU" i="1" dirty="0" smtClean="0"/>
              <a:t>»</a:t>
            </a:r>
            <a:endParaRPr lang="ru-RU" i="1" dirty="0"/>
          </a:p>
        </p:txBody>
      </p:sp>
      <p:pic>
        <p:nvPicPr>
          <p:cNvPr id="48" name="Picture 4" descr="C:\Users\Ujovka\Desktop\ПРОЕКТ НАШ ЛЮБИМЫЙ ДЕТСКИЙ САД\P1110357.JPG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1940116" cy="172178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Рисунок 49" descr="IMG_20220322_100658_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55776" y="1124744"/>
            <a:ext cx="2033310" cy="173862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1" name="Рисунок 50" descr="IMG_20201209_10534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79712" y="4005064"/>
            <a:ext cx="2088232" cy="2011341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2" name="TextBox 51"/>
          <p:cNvSpPr txBox="1"/>
          <p:nvPr/>
        </p:nvSpPr>
        <p:spPr>
          <a:xfrm>
            <a:off x="2195736" y="342900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«Рождественская сказка»</a:t>
            </a:r>
            <a:endParaRPr lang="ru-RU" sz="14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33792" cy="1412776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Деятельный аспект личного вклада педагога в развитие образования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Calibri" panose="020F0502020204030204" pitchFamily="34" charset="0"/>
              </a:rPr>
              <a:t/>
            </a:r>
            <a:br>
              <a:rPr lang="ru-RU" sz="2400" b="1" i="1" dirty="0" smtClean="0">
                <a:latin typeface="Calibri" panose="020F0502020204030204" pitchFamily="34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692696"/>
            <a:ext cx="4747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семьями воспитанников</a:t>
            </a:r>
            <a:endParaRPr lang="ru-RU" u="sng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44" y="764704"/>
            <a:ext cx="17030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Фотовыставка «Папа может все, что угодно»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15816" y="98072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Моя мама- библиотекарь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16016" y="1124744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Родительские</a:t>
            </a:r>
          </a:p>
          <a:p>
            <a:pPr algn="ctr"/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собрания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1772816"/>
            <a:ext cx="2232248" cy="1802971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75" r="5936" b="3870"/>
          <a:stretch/>
        </p:blipFill>
        <p:spPr>
          <a:xfrm rot="16200000">
            <a:off x="431542" y="1592795"/>
            <a:ext cx="1944216" cy="1728193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Рисунок 12" descr="IMG-20231014-WA00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365104"/>
            <a:ext cx="1736193" cy="223224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TextBox 13"/>
          <p:cNvSpPr txBox="1"/>
          <p:nvPr/>
        </p:nvSpPr>
        <p:spPr>
          <a:xfrm>
            <a:off x="251520" y="3501008"/>
            <a:ext cx="21602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Выставка рисунков  </a:t>
            </a:r>
          </a:p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«Наши любимые мамочки»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IMG-20231014-WA0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4437112"/>
            <a:ext cx="2179024" cy="2088232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Рисунок 18" descr="IMG_20230306_185522_5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4437112"/>
            <a:ext cx="2042409" cy="208823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0" name="TextBox 19"/>
          <p:cNvSpPr txBox="1"/>
          <p:nvPr/>
        </p:nvSpPr>
        <p:spPr>
          <a:xfrm>
            <a:off x="3491880" y="407707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131840" y="3861048"/>
            <a:ext cx="1677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«Я б в пожарные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пошел»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40152" y="3789040"/>
            <a:ext cx="2333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«Мы за здоровый образ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Жизни»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image (5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1556792"/>
            <a:ext cx="1674186" cy="223224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33792" cy="1412776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Деятельный аспект личного вклада педагога в развитие образования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Calibri" panose="020F0502020204030204" pitchFamily="34" charset="0"/>
              </a:rPr>
              <a:t/>
            </a:r>
            <a:br>
              <a:rPr lang="ru-RU" sz="2400" b="1" i="1" dirty="0" smtClean="0">
                <a:latin typeface="Calibri" panose="020F0502020204030204" pitchFamily="34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764704"/>
            <a:ext cx="4747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семьями воспитанников</a:t>
            </a:r>
            <a:endParaRPr lang="ru-RU" u="sng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3528" y="692696"/>
            <a:ext cx="23042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конкурсе«Разговор о </a:t>
            </a:r>
          </a:p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Правильном питании»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31840" y="1196752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Сегодня у папы праздник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520" y="2708920"/>
            <a:ext cx="26642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Утренник ,посвященный празднику 8 Марта   </a:t>
            </a:r>
          </a:p>
          <a:p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43808" y="328498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на лучший</a:t>
            </a:r>
          </a:p>
          <a:p>
            <a:pPr algn="ctr"/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скворечник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72200" y="2780928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Флешмоб</a:t>
            </a:r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«Красный, желтый, зеленый»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60232" y="836712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Веселые старты».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7b9VJjkMD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5"/>
            <a:ext cx="1944216" cy="1152127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" name="Рисунок 23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628800"/>
            <a:ext cx="2149714" cy="155863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Рисунок 26" descr="P1120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1196752"/>
            <a:ext cx="2088232" cy="1566174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8" name="Рисунок 27" descr="P10707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9" y="3284984"/>
            <a:ext cx="2016224" cy="1368152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9" name="Рисунок 28" descr="IMG_20230321_192124_63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7904" y="3933056"/>
            <a:ext cx="1594463" cy="223224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1" name="Рисунок 30" descr="IMG_20230308_181304_612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00192" y="3356992"/>
            <a:ext cx="2506729" cy="1515322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2" name="Рисунок 31" descr="IMG-20230308-WA0043 (1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25573" y="5095597"/>
            <a:ext cx="2088232" cy="1566174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3" name="TextBox 32"/>
          <p:cNvSpPr txBox="1"/>
          <p:nvPr/>
        </p:nvSpPr>
        <p:spPr>
          <a:xfrm>
            <a:off x="4139952" y="6237312"/>
            <a:ext cx="2119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Покормим птиц зимой»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IMG-20230320-WA002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7544" y="5229200"/>
            <a:ext cx="2376264" cy="1377534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5" name="TextBox 24"/>
          <p:cNvSpPr txBox="1"/>
          <p:nvPr/>
        </p:nvSpPr>
        <p:spPr>
          <a:xfrm>
            <a:off x="539552" y="4797152"/>
            <a:ext cx="1389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Пчелиный улей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1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Деятельный аспект личного вклада педагога в развитие образования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59" y="620688"/>
            <a:ext cx="7344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РППС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23729" y="1484784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620688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 descr="IMG-20231014-WA0018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4797152"/>
            <a:ext cx="2088232" cy="187220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Рисунок 14" descr="DSC052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1820822"/>
            <a:ext cx="2304256" cy="1920214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Рисунок 15" descr="IMG-20230320-WA00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204864"/>
            <a:ext cx="1944216" cy="2016224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Рисунок 16" descr="IMG_20211129_1536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4365104"/>
            <a:ext cx="2088232" cy="223224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Рисунок 18" descr="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4365104"/>
            <a:ext cx="1944216" cy="232930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8" name="TextBox 17"/>
          <p:cNvSpPr txBox="1"/>
          <p:nvPr/>
        </p:nvSpPr>
        <p:spPr>
          <a:xfrm>
            <a:off x="2699792" y="908720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kern="0" dirty="0" err="1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Microsoft YaHei"/>
              </a:rPr>
              <a:t>Трансформируемость</a:t>
            </a:r>
            <a:r>
              <a:rPr lang="ru-RU" sz="1400" b="1" i="1" kern="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Microsoft YaHei"/>
              </a:rPr>
              <a:t> Насыщенность</a:t>
            </a: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ru-RU" sz="1400" b="1" i="1" kern="0" dirty="0" err="1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Microsoft YaHei"/>
              </a:rPr>
              <a:t>Полифункциональность</a:t>
            </a:r>
            <a:endParaRPr lang="ru-RU" sz="1400" b="1" i="1" kern="0" dirty="0" smtClean="0">
              <a:solidFill>
                <a:schemeClr val="accent3">
                  <a:lumMod val="50000"/>
                </a:schemeClr>
              </a:solidFill>
              <a:latin typeface="Times New Roman"/>
              <a:ea typeface="Microsoft YaHei"/>
            </a:endParaRP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ru-RU" sz="1400" b="1" i="1" kern="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Microsoft YaHei"/>
              </a:rPr>
              <a:t>Вариативность</a:t>
            </a: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ru-RU" sz="1400" b="1" i="1" kern="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Microsoft YaHei"/>
              </a:rPr>
              <a:t>Доступность Безопасность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6732240" y="1196752"/>
            <a:ext cx="215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Мини- музей «Подводное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Царство»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90872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Уголок экспериментирования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7584" y="400506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Огород на окне»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67944" y="4365104"/>
            <a:ext cx="12119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Уголок книги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48264" y="4005064"/>
            <a:ext cx="16843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Уголок краеведения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75856" y="1844824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Патриотический уголок 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image (1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1700808"/>
            <a:ext cx="1755195" cy="2160240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1"/>
            <a:ext cx="4878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Деятельный аспект личного вклада педагога в развитие образования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4571998" y="674694"/>
            <a:ext cx="19442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«Трудовой десант»</a:t>
            </a:r>
            <a:endParaRPr lang="ru-RU" sz="1400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IMG_20171117_095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556792"/>
            <a:ext cx="2112235" cy="158417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5" name="TextBox 24"/>
          <p:cNvSpPr txBox="1"/>
          <p:nvPr/>
        </p:nvSpPr>
        <p:spPr>
          <a:xfrm>
            <a:off x="1907704" y="1484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2843808" y="339532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Юные 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натуралисты</a:t>
            </a:r>
          </a:p>
        </p:txBody>
      </p:sp>
      <p:sp>
        <p:nvSpPr>
          <p:cNvPr id="29" name="TextBox 28"/>
          <p:cNvSpPr txBox="1"/>
          <p:nvPr/>
        </p:nvSpPr>
        <p:spPr>
          <a:xfrm rot="10800000" flipV="1">
            <a:off x="2483768" y="774058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Экскурсия в сельскую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библиотеку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IMG_20220321_110553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4581128"/>
            <a:ext cx="1872208" cy="187220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6" name="Рисунок 25" descr="image (2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124744"/>
            <a:ext cx="1687116" cy="2057467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Рисунок 26" descr="P11309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764704"/>
            <a:ext cx="2160240" cy="141965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" name="Рисунок 29" descr="imag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240" y="2564904"/>
            <a:ext cx="2160239" cy="151216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1" name="TextBox 30"/>
          <p:cNvSpPr txBox="1"/>
          <p:nvPr/>
        </p:nvSpPr>
        <p:spPr>
          <a:xfrm>
            <a:off x="6732240" y="2204864"/>
            <a:ext cx="23357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саду ли, в огороде»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60232" y="4221088"/>
            <a:ext cx="22463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Покормим птиц зимой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76257" y="188640"/>
            <a:ext cx="2088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Сбор лекарственных трав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Рисунок 33" descr="ангелин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64022" y="4221088"/>
            <a:ext cx="1908576" cy="2304256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5" name="TextBox 34"/>
          <p:cNvSpPr txBox="1"/>
          <p:nvPr/>
        </p:nvSpPr>
        <p:spPr>
          <a:xfrm rot="10800000" flipV="1">
            <a:off x="5076056" y="3736777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Огород на окне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95536" y="980728"/>
            <a:ext cx="20281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Ждем прилета птиц 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Рисунок 35" descr="IMG-dd2c4ac0391269c0edcafd10dc49c40f-V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1340768"/>
            <a:ext cx="1584176" cy="2112235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" name="Рисунок 36" descr="IMG-384496a75f738f568a1da81030dce3eb-V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5537" y="4184382"/>
            <a:ext cx="1656184" cy="2268954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8" name="TextBox 37"/>
          <p:cNvSpPr txBox="1"/>
          <p:nvPr/>
        </p:nvSpPr>
        <p:spPr>
          <a:xfrm>
            <a:off x="539552" y="3645024"/>
            <a:ext cx="109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Рисунки на </a:t>
            </a:r>
          </a:p>
          <a:p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асфальте</a:t>
            </a:r>
            <a:endParaRPr lang="ru-RU" sz="14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" name="Рисунок 40" descr="P80425-15491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55776" y="4077072"/>
            <a:ext cx="1849134" cy="2465512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88640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Изучаем традиции нашего поселка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764704"/>
            <a:ext cx="19630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День поселка </a:t>
            </a:r>
            <a:r>
              <a:rPr lang="ru-RU" sz="1400" b="1" i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Ужовки</a:t>
            </a:r>
            <a:endParaRPr lang="ru-RU" sz="14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2160" y="548680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«Широкая Масленица»</a:t>
            </a:r>
            <a:endParaRPr lang="ru-RU" sz="14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980729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«Играй,</a:t>
            </a:r>
          </a:p>
          <a:p>
            <a:r>
              <a:rPr lang="ru-RU" sz="1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Гармонь любимая!»</a:t>
            </a:r>
            <a:endParaRPr lang="ru-RU" sz="14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230226_173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1052736"/>
            <a:ext cx="2016224" cy="1691063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IMG_85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3020954"/>
            <a:ext cx="2016224" cy="1344149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IMG202208131746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1772816"/>
            <a:ext cx="1656184" cy="223224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 descr="IMG202208131906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4365104"/>
            <a:ext cx="2232248" cy="167418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 descr="IMG202208131713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196752"/>
            <a:ext cx="2483768" cy="186282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Рисунок 11" descr="IMG2022010911104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4563126"/>
            <a:ext cx="2507771" cy="1880828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TextBox 12"/>
          <p:cNvSpPr txBox="1"/>
          <p:nvPr/>
        </p:nvSpPr>
        <p:spPr>
          <a:xfrm>
            <a:off x="251520" y="3717032"/>
            <a:ext cx="25922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«Рождественская сказка».Выступление детей в ДК пос. </a:t>
            </a:r>
            <a:r>
              <a:rPr lang="ru-RU" sz="1400" b="1" i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Ужовка</a:t>
            </a:r>
            <a:endParaRPr lang="ru-RU" sz="14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IMG_424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44208" y="4653136"/>
            <a:ext cx="2160240" cy="1620180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1608" cy="720080"/>
          </a:xfrm>
        </p:spPr>
        <p:txBody>
          <a:bodyPr>
            <a:no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Диапазон личного вклада педагога в развитие образования и степень его новизны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2718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Диапазон</a:t>
            </a:r>
            <a:r>
              <a:rPr lang="ru-RU" sz="1400" b="1" i="1" dirty="0" smtClean="0">
                <a:latin typeface="Calibri" panose="020F0502020204030204" pitchFamily="34" charset="0"/>
              </a:rPr>
              <a:t>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охватывает систему работы по духовно- нравственному воспитанию дошкольников по ознакомлению с малой Родиной- поселком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Ужовка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и изучение научных материалов с их широким использованием:</a:t>
            </a:r>
          </a:p>
          <a:p>
            <a:pPr marL="285750" indent="-285750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Разработан перспективный план  работы по  теме  проекта;</a:t>
            </a:r>
          </a:p>
          <a:p>
            <a:pPr marL="285750" indent="-285750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Составлен и проведен праздник Победы с записью фрагментов исполнения песен детьми;</a:t>
            </a:r>
          </a:p>
          <a:p>
            <a:pPr marL="285750" indent="-285750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Проведен праздник  для пап  с записью фрагмента праздника;</a:t>
            </a:r>
          </a:p>
          <a:p>
            <a:pPr marL="285750" indent="-285750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Проведены экскурсии к достопримечательностям поселка и в муниципальные здания: школу, библиотеку, медпункт, на железную дорогу;</a:t>
            </a:r>
          </a:p>
          <a:p>
            <a:pPr marL="285750" indent="-285750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Познакомила детей с интересными людьми поселка. </a:t>
            </a:r>
          </a:p>
          <a:p>
            <a:r>
              <a:rPr lang="ru-RU" sz="1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Новизна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опыта состоит в создании системы использования традиций отечественной культуры во взаимодействии детей, педагогов ДОУ, родителей, направленного на формирование духовно-нравственного воспитания детей дошкольного возраста.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Раскрыты сущность и содержание формирования общей культуры детей дошкольного возраста. Выявлены и проверены формы и методы развития духовно-нравственных качеств у детей дошкольного возраста, основанные на традициях отечественной культуры.</a:t>
            </a:r>
          </a:p>
          <a:p>
            <a:pPr>
              <a:buNone/>
            </a:pP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9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-20231014-WA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4869160"/>
            <a:ext cx="2808312" cy="1727019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IMG_64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4869160"/>
            <a:ext cx="2376264" cy="1728339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Уровень духовно- нравственного воспитания на начальном этапе исследования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67545" y="1935163"/>
          <a:ext cx="8219256" cy="134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752"/>
                <a:gridCol w="2739752"/>
                <a:gridCol w="2739752"/>
              </a:tblGrid>
              <a:tr h="49730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Уровень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Количество детей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от всего количества детей </a:t>
                      </a:r>
                      <a:endParaRPr lang="ru-RU" sz="1200" dirty="0"/>
                    </a:p>
                  </a:txBody>
                  <a:tcPr/>
                </a:tc>
              </a:tr>
              <a:tr h="28417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Высокий (39-30 баллов)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10%</a:t>
                      </a:r>
                      <a:endParaRPr lang="ru-RU" sz="1200" dirty="0"/>
                    </a:p>
                  </a:txBody>
                  <a:tcPr/>
                </a:tc>
              </a:tr>
              <a:tr h="28417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Средний (29-20 баллов)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8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80%</a:t>
                      </a:r>
                      <a:endParaRPr lang="ru-RU" sz="1200" dirty="0"/>
                    </a:p>
                  </a:txBody>
                  <a:tcPr/>
                </a:tc>
              </a:tr>
              <a:tr h="28417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Низкий (19-1 балл)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10% 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1259632" y="3789040"/>
          <a:ext cx="705678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23728" y="3573016"/>
            <a:ext cx="4971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Данные таблицы представим на диаграмме 1.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547664" y="4766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763688" y="404664"/>
            <a:ext cx="57345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</a:t>
            </a:r>
          </a:p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и достигнутые эффекты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60648"/>
            <a:ext cx="8305800" cy="936104"/>
          </a:xfrm>
        </p:spPr>
        <p:txBody>
          <a:bodyPr>
            <a:normAutofit/>
          </a:bodyPr>
          <a:lstStyle/>
          <a:p>
            <a:pPr algn="ctr"/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Уровень духовно- нравственного воспитания на контрольном этапе 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5"/>
          <p:cNvGraphicFramePr>
            <a:graphicFrameLocks/>
          </p:cNvGraphicFramePr>
          <p:nvPr/>
        </p:nvGraphicFramePr>
        <p:xfrm>
          <a:off x="539552" y="1484784"/>
          <a:ext cx="8219256" cy="1486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752"/>
                <a:gridCol w="2739752"/>
                <a:gridCol w="2739752"/>
              </a:tblGrid>
              <a:tr h="66389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Уровень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Количество детей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от всего количества детей </a:t>
                      </a:r>
                      <a:endParaRPr lang="ru-RU" sz="1200" dirty="0"/>
                    </a:p>
                  </a:txBody>
                  <a:tcPr/>
                </a:tc>
              </a:tr>
              <a:tr h="23475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Высокий (39-30 баллов)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30%</a:t>
                      </a:r>
                      <a:endParaRPr lang="ru-RU" sz="1200" dirty="0"/>
                    </a:p>
                  </a:txBody>
                  <a:tcPr/>
                </a:tc>
              </a:tr>
              <a:tr h="23475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Средний (29-20 баллов)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7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70%</a:t>
                      </a:r>
                      <a:endParaRPr lang="ru-RU" sz="1200" dirty="0"/>
                    </a:p>
                  </a:txBody>
                  <a:tcPr/>
                </a:tc>
              </a:tr>
              <a:tr h="23475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Низкий (19-1 балл)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0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% 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755576" y="3356992"/>
          <a:ext cx="7128792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 rot="10800000" flipV="1">
            <a:off x="1403648" y="330915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</a:t>
            </a:r>
          </a:p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и достигнутые эффекты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260648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 деятельности и достигнутые эффекты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043608" y="1422540"/>
            <a:ext cx="763284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31.01.2019 г. Всероссийский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 Л.С.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Выготского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(Сертификат участника).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 03. 2019 г. Региональный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 Всероссийского конкурса «За нравственный подвиг учителя» (Сертификат участника).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14.03.2019 г.Всероссийский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смотр- конкурс «Образцовый детский сад». (Диплом победителя).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02.12.2025 г. Всероссийский детский оздоровительный конкурс «Малыши против простуды и гриппа-2025». (Диплом участника).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2022г.- 2023 г Всероссийский смотр- конкурс «Образцовый детский сад». (Диплом победителя).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2018 г.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Всероссийский конкурс методических разработок уроков, посвященных семье и традиционным семейным  ценностям. (Сертификат участника).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2025г. Областной конкурс «Патриот-52»  (Сертификат участника).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Ракова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585120"/>
            <a:ext cx="2880320" cy="2036257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6" name="Picture 2" descr="C:\Users\User\Downloads\certificate_page-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293096"/>
            <a:ext cx="1728192" cy="2442682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7" name="Picture 3" descr="C:\Users\User\Downloads\Ракова Н.П._page-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509120"/>
            <a:ext cx="2748016" cy="1944216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548680"/>
            <a:ext cx="8003232" cy="5775920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Выводы:</a:t>
            </a:r>
          </a:p>
          <a:p>
            <a:pPr marL="285750" indent="-285750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 детей пополнились и расширились знания о родном поселке, его природе, достопримечательностях, героях;</a:t>
            </a:r>
          </a:p>
          <a:p>
            <a:pPr marL="285750" indent="-285750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Между детьми укрепились дружеские , доброжелательные отношения;</a:t>
            </a:r>
          </a:p>
          <a:p>
            <a:pPr marL="285750" indent="-285750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Родители проявили заинтересованность к теме проекта.</a:t>
            </a:r>
          </a:p>
          <a:p>
            <a:pPr>
              <a:buNone/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Область применения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данного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проекта-ООД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, экскурсии, выставки, конкурсы, проекты.</a:t>
            </a:r>
          </a:p>
          <a:p>
            <a:pPr>
              <a:buNone/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Материал доступен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воспитателям с любым опытом работы.</a:t>
            </a:r>
          </a:p>
          <a:p>
            <a:pPr>
              <a:buNone/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Трудности применения- </a:t>
            </a:r>
            <a:r>
              <a:rPr lang="ru-RU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большой</a:t>
            </a: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объем материала, поэтому необходимо проводить индивидуальную работу с детьми. 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6206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51720" y="6206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0"/>
            <a:ext cx="5022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Транслируемость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практических достижений профессиональной деятельности педагогического работника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-20231014-WA0020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861048"/>
            <a:ext cx="2304256" cy="1728193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 descr="DSC051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365104"/>
            <a:ext cx="2448271" cy="197507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Рисунок 11" descr="ima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869160"/>
            <a:ext cx="2358881" cy="1800199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Рисунок 12" descr="P80511-10495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645024"/>
            <a:ext cx="1836204" cy="2448272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97552" cy="864096"/>
          </a:xfrm>
        </p:spPr>
        <p:txBody>
          <a:bodyPr>
            <a:normAutofit/>
          </a:bodyPr>
          <a:lstStyle/>
          <a:p>
            <a:pPr algn="ctr"/>
            <a:r>
              <a:rPr lang="ru-RU" sz="1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Транслируемость</a:t>
            </a:r>
            <a:r>
              <a:rPr lang="ru-RU" sz="1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практических достижений профессиональной деятельности педагогического работника</a:t>
            </a:r>
            <a:endParaRPr lang="ru-RU" sz="1800" b="1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Выступление на РМО с докладом  на тему «Опыт работы в ДОУ района по духовно- нравственному, патриотическому воспитанию дошкольников» 2026 г.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Публикация в районной газете «На земле </a:t>
            </a:r>
            <a:r>
              <a:rPr lang="ru-RU" sz="1800" b="1" i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Починковской</a:t>
            </a:r>
            <a:r>
              <a:rPr lang="ru-RU" sz="1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статьи «Детям- о подвиге ленинградцев» 2025 г.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Выступление на педагогическом совете «Духовно- нравственное воспитание  старших дошкольников» 2026г.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-20231014-WA002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4293096"/>
            <a:ext cx="2736304" cy="194421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20250311_122558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360766"/>
            <a:ext cx="2808312" cy="1942281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10800000" flipV="1">
            <a:off x="755576" y="2758861"/>
            <a:ext cx="5886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764704"/>
            <a:ext cx="39604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60" y="188640"/>
            <a:ext cx="1629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91680" y="19888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1134036"/>
            <a:ext cx="8964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/>
          </a:p>
          <a:p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917775" y="3298484"/>
            <a:ext cx="986509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endParaRPr lang="ru-RU" sz="140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 rot="10800000" flipV="1">
            <a:off x="2051720" y="4512922"/>
            <a:ext cx="56166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2">
                  <a:lumMod val="50000"/>
                </a:schemeClr>
              </a:buClr>
              <a:buFont typeface="+mj-lt"/>
              <a:buAutoNum type="arabicPeriod"/>
              <a:defRPr/>
            </a:pPr>
            <a:r>
              <a:rPr lang="en-US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https://vospitateljam.ru/</a:t>
            </a:r>
            <a:r>
              <a:rPr lang="ru-RU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- </a:t>
            </a:r>
            <a:r>
              <a:rPr lang="ru-RU" sz="1400" dirty="0" err="1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Воспитателям.ру</a:t>
            </a:r>
            <a:endParaRPr lang="ru-RU" sz="1400" dirty="0" smtClean="0"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2">
                  <a:lumMod val="50000"/>
                </a:schemeClr>
              </a:buClr>
              <a:buFont typeface="+mj-lt"/>
              <a:buAutoNum type="arabicPeriod"/>
              <a:defRPr/>
            </a:pPr>
            <a:r>
              <a:rPr lang="en-US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https://infourok.ru/</a:t>
            </a:r>
            <a:r>
              <a:rPr lang="ru-RU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- ИНФОУРОК</a:t>
            </a:r>
          </a:p>
          <a:p>
            <a:pPr marL="342900" indent="-342900">
              <a:buClr>
                <a:schemeClr val="accent2">
                  <a:lumMod val="50000"/>
                </a:schemeClr>
              </a:buClr>
              <a:buFont typeface="+mj-lt"/>
              <a:buAutoNum type="arabicPeriod"/>
              <a:defRPr/>
            </a:pPr>
            <a:r>
              <a:rPr lang="en-US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https://kladraz.ru/</a:t>
            </a:r>
            <a:r>
              <a:rPr lang="ru-RU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- Кладовая развлечений</a:t>
            </a:r>
          </a:p>
          <a:p>
            <a:pPr marL="342900" indent="-342900">
              <a:buClr>
                <a:schemeClr val="accent2">
                  <a:lumMod val="50000"/>
                </a:schemeClr>
              </a:buClr>
              <a:buFont typeface="+mj-lt"/>
              <a:buAutoNum type="arabicPeriod"/>
              <a:defRPr/>
            </a:pPr>
            <a:r>
              <a:rPr lang="en-US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https://nsportal.ru/</a:t>
            </a:r>
            <a:r>
              <a:rPr lang="ru-RU" sz="1400" dirty="0" smtClean="0"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</a:rPr>
              <a:t>- Образовательная социальная сеть</a:t>
            </a:r>
            <a:endParaRPr lang="ru-RU" sz="1400" dirty="0"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95536" y="2475207"/>
            <a:ext cx="741682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" y="404665"/>
            <a:ext cx="10836696" cy="3991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1.Федеральный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государственный образовательный стандарт дошкольного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образования.-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М: УЦ Перспектива, 2014.-32с.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Духовно-нравственное и гражданское воспитание детей дошкольного возраста/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</a:t>
            </a:r>
            <a:r>
              <a:rPr lang="ru-RU" sz="1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.:Аникина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Т.М., Степанова Г.В., Терентьева Н.П. М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УЦ «Перспектива», 2012.-248с.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Петрова В.И., Стульчик Т.Д. Нравственно воспитание в детском саду. Программа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рекомендации.-М.: </a:t>
            </a:r>
            <a:endParaRPr lang="ru-RU" sz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Мозаика-Синтез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2006.-72с..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Ковалева Г.А. Воспитание маленького гражданина.: Практическое пособие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работников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дошкольных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образовательных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учреждений.-2-е изд.,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испр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 доп.-М.: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АРКТИ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2004.-80 с.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Маханева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М.Д. Нравственно–патриотическое воспитание детей старшего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возраста. -2-е изд.,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испр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 доп.-М.: </a:t>
            </a:r>
            <a:endParaRPr lang="ru-RU" sz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АРКТИ,2005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-72 с.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6.Ривина Е.К. Знакомим дошкольников с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семьѐй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родословной. Пособие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  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педагогов и родителей. Для работы с детьми 2-7 лет. </a:t>
            </a:r>
            <a:endParaRPr lang="ru-RU" sz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.: Мозаика-Синтез, 2008.-128с.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Гладких Л.П., Основы православной культуры: мир – прекрасное творение. 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Л.П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Гладких, В.М. Меньшиков / Курск, 2008. 324с.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844824"/>
            <a:ext cx="75829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2863</TotalTime>
  <Words>1991</Words>
  <Application>Microsoft Office PowerPoint</Application>
  <PresentationFormat>Экран (4:3)</PresentationFormat>
  <Paragraphs>382</Paragraphs>
  <Slides>25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Автор: Ракова Наталья Петровна, воспитатель высшей квалификационной категории,  </vt:lpstr>
      <vt:lpstr>Как научиться доброте? Ответ простой- она везде. В улыбке доброй и рассвете, В мечте и ласковом привете. По всей земле добра частицы, их надо замечать учиться И в сердце собирать своем, Тогда не будет злого в нем...                        М. Скребцов... </vt:lpstr>
      <vt:lpstr>Актуальность личного вклада педагога в  развитие образования</vt:lpstr>
      <vt:lpstr>   </vt:lpstr>
      <vt:lpstr>Теоретическое обоснование личного вклада педагога в развитие образования</vt:lpstr>
      <vt:lpstr>Цель и задачи педагогической деятельности</vt:lpstr>
      <vt:lpstr>Ведущая педагогическая идея</vt:lpstr>
      <vt:lpstr>Методы и приемы </vt:lpstr>
      <vt:lpstr>Деятельный аспект личного вклада педагога в развитие образования</vt:lpstr>
      <vt:lpstr>     Перспективный план работы  старшей группы . Направление «Духовно- нравственное воспитание дошкольников»</vt:lpstr>
      <vt:lpstr>Слайд 11</vt:lpstr>
      <vt:lpstr>Формы организации детей</vt:lpstr>
      <vt:lpstr>Деятельный аспект личного вклада педагога в развитие образования  </vt:lpstr>
      <vt:lpstr>Деятельный аспект личного вклада педагога в развитие образования  </vt:lpstr>
      <vt:lpstr>Слайд 15</vt:lpstr>
      <vt:lpstr>Слайд 16</vt:lpstr>
      <vt:lpstr>Слайд 17</vt:lpstr>
      <vt:lpstr>Диапазон личного вклада педагога в развитие образования и степень его новизны</vt:lpstr>
      <vt:lpstr>  Уровень духовно- нравственного воспитания на начальном этапе исследования </vt:lpstr>
      <vt:lpstr>Уровень духовно- нравственного воспитания на контрольном этапе </vt:lpstr>
      <vt:lpstr>Слайд 21</vt:lpstr>
      <vt:lpstr>Слайд 22</vt:lpstr>
      <vt:lpstr>Транслируемость практических достижений профессиональной деятельности педагогического работника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539</cp:revision>
  <dcterms:created xsi:type="dcterms:W3CDTF">2018-10-28T15:30:44Z</dcterms:created>
  <dcterms:modified xsi:type="dcterms:W3CDTF">2026-05-28T09:59:47Z</dcterms:modified>
</cp:coreProperties>
</file>