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6" r:id="rId2"/>
    <p:sldId id="392" r:id="rId3"/>
    <p:sldId id="347" r:id="rId4"/>
    <p:sldId id="341" r:id="rId5"/>
    <p:sldId id="276" r:id="rId6"/>
    <p:sldId id="393" r:id="rId7"/>
    <p:sldId id="394" r:id="rId8"/>
    <p:sldId id="395" r:id="rId9"/>
    <p:sldId id="396" r:id="rId10"/>
    <p:sldId id="397" r:id="rId11"/>
    <p:sldId id="398" r:id="rId12"/>
    <p:sldId id="39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8C7EA-DD5D-4830-B14F-36F0DC7535D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698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F8694-CBF1-4F57-BA01-77601770B5C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297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28C7C-5C0D-4A30-83F5-007916BEEE9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864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fld id="{0C775F67-3F59-4B4D-B0F9-F0A9ADA993A2}" type="slidenum">
              <a:rPr lang="ru-RU" altLang="zh-CN"/>
              <a:pPr/>
              <a:t>‹#›</a:t>
            </a:fld>
            <a:endParaRPr lang="ru-RU" altLang="zh-CN" sz="1800">
              <a:sym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981664"/>
      </p:ext>
    </p:extLst>
  </p:cSld>
  <p:clrMapOvr>
    <a:masterClrMapping/>
  </p:clrMapOvr>
  <p:transition spd="slow" advClick="0" advTm="6000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DAC36-CEB7-4156-96F1-1F8324B5B2F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89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214C7-6E78-4E9A-A2F1-0664925F4AD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37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C642F-E978-4A86-8954-BEC7A760F81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203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7C019-4562-4C18-9376-D4D5801DF8F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477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9B1D3-AEC1-43C9-BC5D-C1A4A78ED5F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666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897F57-2853-4A23-AC18-5134B8AEC81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973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5FDBE7-1BE9-4925-91EF-37AB3E7333F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72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AE386B-6C25-4420-8B61-0E38B2BDFD2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648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2B8CD8E-84A9-423B-B07A-A602CEC1FDF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3024335"/>
          </a:xfrm>
        </p:spPr>
        <p:txBody>
          <a:bodyPr/>
          <a:lstStyle/>
          <a:p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Расширяя границы школьного </a:t>
            </a:r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предмета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509120"/>
            <a:ext cx="7560840" cy="1800200"/>
          </a:xfrm>
        </p:spPr>
        <p:txBody>
          <a:bodyPr/>
          <a:lstStyle/>
          <a:p>
            <a:r>
              <a:rPr lang="ru-RU" sz="2800" b="1" dirty="0" smtClean="0"/>
              <a:t>М.А. </a:t>
            </a:r>
            <a:r>
              <a:rPr lang="ru-RU" sz="2800" b="1" dirty="0" err="1" smtClean="0"/>
              <a:t>Симаева</a:t>
            </a:r>
            <a:r>
              <a:rPr lang="ru-RU" sz="2800" b="1" dirty="0" smtClean="0"/>
              <a:t>, учитель истории </a:t>
            </a:r>
          </a:p>
          <a:p>
            <a:r>
              <a:rPr lang="ru-RU" sz="2800" b="1" dirty="0" smtClean="0"/>
              <a:t>МБОУ СОШ № 22 г. Мытищи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76129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/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3200" dirty="0" err="1">
                <a:solidFill>
                  <a:srgbClr val="00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Минипроект</a:t>
            </a:r>
            <a:r>
              <a:rPr lang="ru-RU" sz="3200" dirty="0">
                <a:solidFill>
                  <a:srgbClr val="00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/>
            </a:r>
            <a:br>
              <a:rPr lang="ru-RU" sz="32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/>
                <a:cs typeface="Times New Roman"/>
              </a:rPr>
            </a:br>
            <a:r>
              <a:rPr lang="ru-RU" sz="32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</a:t>
            </a:r>
            <a:r>
              <a:rPr lang="ru-RU" sz="3200" dirty="0" err="1">
                <a:solidFill>
                  <a:srgbClr val="00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Информационый</a:t>
            </a:r>
            <a:r>
              <a:rPr lang="ru-RU" sz="3200" dirty="0">
                <a:solidFill>
                  <a:srgbClr val="00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буклет»</a:t>
            </a:r>
            <a:r>
              <a:rPr lang="ru-RU" sz="2800" dirty="0">
                <a:solidFill>
                  <a:srgbClr val="00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Arial Black" panose="020B0A04020102020204" pitchFamily="34" charset="0"/>
                <a:ea typeface="Calibri"/>
                <a:cs typeface="Times New Roman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Arial Black" panose="020B0A04020102020204" pitchFamily="34" charset="0"/>
                <a:ea typeface="Calibri"/>
                <a:cs typeface="Times New Roman"/>
              </a:rPr>
              <a:t>Первый </a:t>
            </a:r>
            <a:r>
              <a:rPr lang="ru-RU" sz="2400" dirty="0">
                <a:latin typeface="Arial Black" panose="020B0A04020102020204" pitchFamily="34" charset="0"/>
                <a:ea typeface="Calibri"/>
                <a:cs typeface="Times New Roman"/>
              </a:rPr>
              <a:t>разворот - автор, фотография (рисунок</a:t>
            </a:r>
            <a:r>
              <a:rPr lang="ru-RU" sz="2400" dirty="0" smtClean="0">
                <a:latin typeface="Arial Black" panose="020B0A04020102020204" pitchFamily="34" charset="0"/>
                <a:ea typeface="Calibri"/>
                <a:cs typeface="Times New Roman"/>
              </a:rPr>
              <a:t>) места, которое посещали</a:t>
            </a:r>
            <a:endParaRPr lang="ru-RU" sz="24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Arial Black" panose="020B0A04020102020204" pitchFamily="34" charset="0"/>
                <a:ea typeface="Calibri"/>
                <a:cs typeface="Times New Roman"/>
              </a:rPr>
              <a:t>Второй разворот - название экскурсии, дата посещения</a:t>
            </a: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Arial Black" panose="020B0A04020102020204" pitchFamily="34" charset="0"/>
                <a:ea typeface="Calibri"/>
                <a:cs typeface="Times New Roman"/>
              </a:rPr>
              <a:t>Основной разворот </a:t>
            </a:r>
            <a:r>
              <a:rPr lang="ru-RU" sz="2400" dirty="0" smtClean="0">
                <a:latin typeface="Arial Black" panose="020B0A04020102020204" pitchFamily="34" charset="0"/>
                <a:ea typeface="Calibri"/>
                <a:cs typeface="Times New Roman"/>
              </a:rPr>
              <a:t>– ответы на вопросы</a:t>
            </a: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Arial Black" panose="020B0A04020102020204" pitchFamily="34" charset="0"/>
                <a:ea typeface="Calibri"/>
                <a:cs typeface="Times New Roman"/>
              </a:rPr>
              <a:t>Задняя </a:t>
            </a:r>
            <a:r>
              <a:rPr lang="ru-RU" sz="2400" dirty="0">
                <a:latin typeface="Arial Black" panose="020B0A04020102020204" pitchFamily="34" charset="0"/>
                <a:ea typeface="Calibri"/>
                <a:cs typeface="Times New Roman"/>
              </a:rPr>
              <a:t>сторона – адрес, как обраться, время посещения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87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286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3200" smtClean="0">
                <a:solidFill>
                  <a:srgbClr val="00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Вопросы:</a:t>
            </a:r>
            <a:endParaRPr lang="ru-RU" sz="2800" dirty="0">
              <a:solidFill>
                <a:srgbClr val="00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lvl="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 smtClean="0">
                <a:latin typeface="Arial Black" panose="020B0A04020102020204" pitchFamily="34" charset="0"/>
                <a:ea typeface="Calibri"/>
                <a:cs typeface="Times New Roman"/>
              </a:rPr>
              <a:t>Что </a:t>
            </a:r>
            <a:r>
              <a:rPr lang="ru-RU" sz="2400" dirty="0">
                <a:latin typeface="Arial Black" panose="020B0A04020102020204" pitchFamily="34" charset="0"/>
                <a:ea typeface="Calibri"/>
                <a:cs typeface="Times New Roman"/>
              </a:rPr>
              <a:t>мне больше всего понравилось?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latin typeface="Arial Black" panose="020B0A04020102020204" pitchFamily="34" charset="0"/>
                <a:ea typeface="Calibri"/>
                <a:cs typeface="Times New Roman"/>
              </a:rPr>
              <a:t>Какой экспонат произвел особое впечатление?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latin typeface="Arial Black" panose="020B0A04020102020204" pitchFamily="34" charset="0"/>
                <a:ea typeface="Calibri"/>
                <a:cs typeface="Times New Roman"/>
              </a:rPr>
              <a:t>Какие интересные факты из рассказа экскурсовода запомнились?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latin typeface="Arial Black" panose="020B0A04020102020204" pitchFamily="34" charset="0"/>
                <a:ea typeface="Calibri"/>
                <a:cs typeface="Times New Roman"/>
              </a:rPr>
              <a:t>Как и где ты можешь использовать знания, полученные на экскурсии</a:t>
            </a:r>
            <a:r>
              <a:rPr lang="ru-RU" sz="2400" dirty="0" smtClean="0">
                <a:latin typeface="Arial Black" panose="020B0A04020102020204" pitchFamily="34" charset="0"/>
                <a:ea typeface="Calibri"/>
                <a:cs typeface="Times New Roman"/>
              </a:rPr>
              <a:t>?</a:t>
            </a:r>
            <a:endParaRPr lang="ru-RU" sz="24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latin typeface="Arial Black" panose="020B0A04020102020204" pitchFamily="34" charset="0"/>
                <a:ea typeface="Calibri"/>
                <a:cs typeface="Times New Roman"/>
              </a:rPr>
              <a:t>Для чего была нужна эта экскурсия?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latin typeface="Arial Black" panose="020B0A04020102020204" pitchFamily="34" charset="0"/>
                <a:ea typeface="Calibri"/>
                <a:cs typeface="Times New Roman"/>
              </a:rPr>
              <a:t>Куда бы ты еще хотел поехать, что посмотреть?</a:t>
            </a:r>
          </a:p>
          <a:p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82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3"/>
          <p:cNvGraphicFramePr>
            <a:graphicFrameLocks noChangeAspect="1"/>
          </p:cNvGraphicFramePr>
          <p:nvPr/>
        </p:nvGraphicFramePr>
        <p:xfrm>
          <a:off x="-61913" y="3175"/>
          <a:ext cx="9142413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r:id="rId3" imgW="4569480" imgH="3425760" progId="PowerPoint.Show.12">
                  <p:embed/>
                </p:oleObj>
              </mc:Choice>
              <mc:Fallback>
                <p:oleObj r:id="rId3" imgW="4569480" imgH="3425760" progId="PowerPoint.Show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1913" y="3175"/>
                        <a:ext cx="9142413" cy="685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0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15" name="Rectangle 2"/>
          <p:cNvSpPr>
            <a:spLocks noChangeArrowheads="1"/>
          </p:cNvSpPr>
          <p:nvPr/>
        </p:nvSpPr>
        <p:spPr bwMode="auto">
          <a:xfrm>
            <a:off x="2051720" y="2022811"/>
            <a:ext cx="568893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40000"/>
              </a:lnSpc>
            </a:pPr>
            <a:r>
              <a:rPr lang="ru-RU" altLang="zh-CN" sz="2800" b="1" dirty="0">
                <a:solidFill>
                  <a:srgbClr val="C00000"/>
                </a:solidFill>
                <a:latin typeface="Arial Black" pitchFamily="34" charset="0"/>
                <a:sym typeface="Constantia" pitchFamily="18" charset="0"/>
              </a:rPr>
              <a:t> </a:t>
            </a:r>
            <a:r>
              <a:rPr lang="ru-RU" altLang="zh-CN" sz="2800" b="1" dirty="0" smtClean="0">
                <a:solidFill>
                  <a:srgbClr val="FF0000"/>
                </a:solidFill>
                <a:latin typeface="Arial Black" pitchFamily="34" charset="0"/>
                <a:sym typeface="Constantia" pitchFamily="18" charset="0"/>
              </a:rPr>
              <a:t>Спасибо!!!</a:t>
            </a:r>
            <a:endParaRPr lang="ru-RU" altLang="zh-CN" sz="2800" b="1" dirty="0">
              <a:solidFill>
                <a:srgbClr val="FF0000"/>
              </a:solidFill>
              <a:latin typeface="Arial Black" pitchFamily="34" charset="0"/>
              <a:sym typeface="Constantia" pitchFamily="18" charset="0"/>
            </a:endParaRPr>
          </a:p>
          <a:p>
            <a:pPr>
              <a:lnSpc>
                <a:spcPct val="140000"/>
              </a:lnSpc>
            </a:pPr>
            <a:r>
              <a:rPr lang="ru-RU" altLang="zh-CN" sz="2000" b="1" dirty="0">
                <a:solidFill>
                  <a:srgbClr val="FF0000"/>
                </a:solidFill>
                <a:latin typeface="Arial Black" pitchFamily="34" charset="0"/>
                <a:sym typeface="Constantia" pitchFamily="18" charset="0"/>
              </a:rPr>
              <a:t>Сохраним наследие, </a:t>
            </a:r>
            <a:endParaRPr lang="ru-RU" altLang="zh-CN" sz="2000" b="1" dirty="0" smtClean="0">
              <a:solidFill>
                <a:srgbClr val="FF0000"/>
              </a:solidFill>
              <a:latin typeface="Arial Black" pitchFamily="34" charset="0"/>
              <a:sym typeface="Constantia" pitchFamily="18" charset="0"/>
            </a:endParaRPr>
          </a:p>
          <a:p>
            <a:pPr>
              <a:lnSpc>
                <a:spcPct val="140000"/>
              </a:lnSpc>
            </a:pPr>
            <a:r>
              <a:rPr lang="ru-RU" altLang="zh-CN" sz="2000" b="1" dirty="0" smtClean="0">
                <a:solidFill>
                  <a:srgbClr val="FF0000"/>
                </a:solidFill>
                <a:latin typeface="Arial Black" pitchFamily="34" charset="0"/>
                <a:sym typeface="Arial Black" pitchFamily="34" charset="0"/>
              </a:rPr>
              <a:t>сохраним</a:t>
            </a:r>
            <a:r>
              <a:rPr lang="ru-RU" altLang="zh-CN" sz="2000" b="1" dirty="0" smtClean="0">
                <a:solidFill>
                  <a:srgbClr val="FF0000"/>
                </a:solidFill>
                <a:latin typeface="Arial Black" pitchFamily="34" charset="0"/>
                <a:sym typeface="Constantia" pitchFamily="18" charset="0"/>
              </a:rPr>
              <a:t> памятники</a:t>
            </a:r>
            <a:r>
              <a:rPr lang="ru-RU" altLang="zh-CN" sz="2000" b="1" dirty="0">
                <a:solidFill>
                  <a:srgbClr val="FF0000"/>
                </a:solidFill>
                <a:latin typeface="Arial Black" pitchFamily="34" charset="0"/>
                <a:sym typeface="Constantia" pitchFamily="18" charset="0"/>
              </a:rPr>
              <a:t>, </a:t>
            </a:r>
            <a:endParaRPr lang="ru-RU" altLang="zh-CN" sz="2000" b="1" dirty="0" smtClean="0">
              <a:solidFill>
                <a:srgbClr val="FF0000"/>
              </a:solidFill>
              <a:latin typeface="Arial Black" pitchFamily="34" charset="0"/>
              <a:sym typeface="Constantia" pitchFamily="18" charset="0"/>
            </a:endParaRPr>
          </a:p>
          <a:p>
            <a:pPr>
              <a:lnSpc>
                <a:spcPct val="140000"/>
              </a:lnSpc>
            </a:pPr>
            <a:r>
              <a:rPr lang="ru-RU" altLang="zh-CN" sz="2000" b="1" dirty="0" smtClean="0">
                <a:solidFill>
                  <a:srgbClr val="FF0000"/>
                </a:solidFill>
                <a:latin typeface="Arial Black" pitchFamily="34" charset="0"/>
                <a:sym typeface="Arial Black" pitchFamily="34" charset="0"/>
              </a:rPr>
              <a:t>сохраним </a:t>
            </a:r>
            <a:r>
              <a:rPr lang="ru-RU" altLang="zh-CN" sz="2000" b="1" dirty="0">
                <a:solidFill>
                  <a:srgbClr val="FF0000"/>
                </a:solidFill>
                <a:latin typeface="Arial Black" pitchFamily="34" charset="0"/>
                <a:sym typeface="Arial Black" pitchFamily="34" charset="0"/>
              </a:rPr>
              <a:t>музеи!!! </a:t>
            </a:r>
            <a:endParaRPr lang="ru-RU" altLang="zh-CN" sz="2000" b="1" dirty="0">
              <a:solidFill>
                <a:srgbClr val="FF0000"/>
              </a:solidFill>
              <a:latin typeface="Arial Black" pitchFamily="34" charset="0"/>
              <a:sym typeface="Constantia" pitchFamily="18" charset="0"/>
            </a:endParaRPr>
          </a:p>
          <a:p>
            <a:pPr>
              <a:lnSpc>
                <a:spcPct val="140000"/>
              </a:lnSpc>
            </a:pPr>
            <a:r>
              <a:rPr lang="ru-RU" altLang="zh-CN" sz="2600" b="1" dirty="0">
                <a:solidFill>
                  <a:srgbClr val="FF0000"/>
                </a:solidFill>
                <a:latin typeface="Arial Black" pitchFamily="34" charset="0"/>
                <a:sym typeface="Constantia" pitchFamily="18" charset="0"/>
              </a:rPr>
              <a:t>        </a:t>
            </a:r>
            <a:r>
              <a:rPr lang="ru-RU" altLang="zh-CN" sz="2600" b="1" dirty="0" smtClean="0">
                <a:solidFill>
                  <a:srgbClr val="FF0000"/>
                </a:solidFill>
                <a:latin typeface="Arial Black" pitchFamily="34" charset="0"/>
                <a:sym typeface="Constantia" pitchFamily="18" charset="0"/>
              </a:rPr>
              <a:t>Поможем </a:t>
            </a:r>
            <a:r>
              <a:rPr lang="ru-RU" altLang="zh-CN" sz="2600" b="1" dirty="0">
                <a:solidFill>
                  <a:srgbClr val="FF0000"/>
                </a:solidFill>
                <a:latin typeface="Arial Black" pitchFamily="34" charset="0"/>
                <a:sym typeface="Constantia" pitchFamily="18" charset="0"/>
              </a:rPr>
              <a:t>детям </a:t>
            </a:r>
          </a:p>
          <a:p>
            <a:pPr algn="ctr">
              <a:lnSpc>
                <a:spcPct val="140000"/>
              </a:lnSpc>
            </a:pPr>
            <a:r>
              <a:rPr lang="ru-RU" altLang="zh-CN" sz="2600" b="1" dirty="0">
                <a:solidFill>
                  <a:srgbClr val="FF0000"/>
                </a:solidFill>
                <a:latin typeface="Arial Black" pitchFamily="34" charset="0"/>
                <a:sym typeface="Constantia" pitchFamily="18" charset="0"/>
              </a:rPr>
              <a:t>увидеть </a:t>
            </a:r>
            <a:r>
              <a:rPr lang="ru-RU" altLang="zh-CN" sz="2600" b="1" dirty="0" smtClean="0">
                <a:solidFill>
                  <a:srgbClr val="FF0000"/>
                </a:solidFill>
                <a:latin typeface="Arial Black" pitchFamily="34" charset="0"/>
                <a:sym typeface="Constantia" pitchFamily="18" charset="0"/>
              </a:rPr>
              <a:t>Россию и мир!!!</a:t>
            </a:r>
            <a:endParaRPr lang="ru-RU" altLang="zh-CN" sz="2600" b="1" dirty="0">
              <a:solidFill>
                <a:srgbClr val="FF0000"/>
              </a:solidFill>
              <a:latin typeface="Arial Black" pitchFamily="34" charset="0"/>
              <a:sym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028719"/>
      </p:ext>
    </p:extLst>
  </p:cSld>
  <p:clrMapOvr>
    <a:masterClrMapping/>
  </p:clrMapOvr>
  <p:transition spd="slow" advClick="0" advTm="6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План.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Проект «Культурные нормативы для школьника» и начало его реализации в регионах.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Роль экскурсионной деятельности при внедрении ФГОС ООО.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Городской округ Мытищи – источник культурного развития школьника.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Экскурсии, их значение и функции.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Познавательные экскурсии за рамками школьного предмета, их результат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43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5184576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2800" b="1" dirty="0" smtClean="0"/>
              <a:t>Школьные экскурсии имеют огромное значение. С </a:t>
            </a:r>
            <a:r>
              <a:rPr lang="ru-RU" sz="2800" b="1" dirty="0"/>
              <a:t>точки зрения своего жизненного опыта, я понимаю, что после окончания школы жизнь моих учеников сложится по-разному, и не у всех будут возможности путешествовать, посещать театры и музеи, ездить на экскурсии</a:t>
            </a:r>
            <a:r>
              <a:rPr lang="ru-RU" sz="2800" b="1" dirty="0" smtClean="0"/>
              <a:t>.</a:t>
            </a:r>
            <a:r>
              <a:rPr lang="ru-RU" sz="2800" b="1" dirty="0"/>
              <a:t> </a:t>
            </a:r>
            <a:r>
              <a:rPr lang="ru-RU" sz="2800" b="1" dirty="0" smtClean="0"/>
              <a:t>Проживая </a:t>
            </a:r>
            <a:r>
              <a:rPr lang="ru-RU" sz="2800" b="1" dirty="0"/>
              <a:t>рядом с Москвой – дети не знают столицы, в лучшем случае они знают район ближайших станций метро и </a:t>
            </a:r>
            <a:r>
              <a:rPr lang="ru-RU" sz="2800" b="1" dirty="0" smtClean="0"/>
              <a:t>торговые центры, как показали </a:t>
            </a:r>
            <a:r>
              <a:rPr lang="ru-RU" sz="2800" b="1" dirty="0" err="1" smtClean="0"/>
              <a:t>внутишкольные</a:t>
            </a:r>
            <a:r>
              <a:rPr lang="ru-RU" sz="2800" b="1" dirty="0" smtClean="0"/>
              <a:t> социологические опросы.</a:t>
            </a:r>
            <a:endParaRPr lang="ru-RU" sz="2800" b="1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356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8856984" cy="478539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/>
              <a:t>Экскурсии играют большую роль в ознакомлении школьников с методами исследования исторической науки, в развитии их познавательной самостоятельности. </a:t>
            </a:r>
            <a:r>
              <a:rPr lang="ru-RU" sz="2800" b="1" dirty="0" smtClean="0"/>
              <a:t>Я постоянно </a:t>
            </a:r>
            <a:r>
              <a:rPr lang="ru-RU" sz="2800" b="1" dirty="0"/>
              <a:t>с помощью родителей </a:t>
            </a:r>
            <a:r>
              <a:rPr lang="ru-RU" sz="2800" b="1" dirty="0" smtClean="0"/>
              <a:t>я </a:t>
            </a:r>
            <a:r>
              <a:rPr lang="ru-RU" sz="2800" b="1" dirty="0"/>
              <a:t>экскурсии </a:t>
            </a:r>
            <a:r>
              <a:rPr lang="ru-RU" sz="2800" b="1" dirty="0" smtClean="0"/>
              <a:t> по Москве и Подмосковью</a:t>
            </a:r>
            <a:r>
              <a:rPr lang="ru-RU" sz="2800" b="1" dirty="0"/>
              <a:t>. Эти познавательные экскурсии помогают мне в решении очень важной задачи: </a:t>
            </a:r>
            <a:r>
              <a:rPr lang="ru-RU" sz="2800" b="1" dirty="0" smtClean="0"/>
              <a:t>выйти за рамки школьного предмета изучения истории и формировании </a:t>
            </a:r>
            <a:r>
              <a:rPr lang="ru-RU" sz="2800" b="1" dirty="0"/>
              <a:t>любви к своей малой родине, с которой начинается становление гражданина.   </a:t>
            </a:r>
          </a:p>
        </p:txBody>
      </p:sp>
    </p:spTree>
    <p:extLst>
      <p:ext uri="{BB962C8B-B14F-4D97-AF65-F5344CB8AC3E}">
        <p14:creationId xmlns:p14="http://schemas.microsoft.com/office/powerpoint/2010/main" val="334665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3492355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МЫТИЩИ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mitishinskiiraion_mini3_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947" y="459020"/>
            <a:ext cx="4428525" cy="620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ger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64" y="1340768"/>
            <a:ext cx="3837626" cy="4505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67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Мытищинский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историко-художественный музей 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Мытищинская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картинная галерея 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Театральный центр Возрождения народной культуры «Петрушкина Слобода» (Владимирская улица, 10Д)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Музейный Комплекс «История Танка Т-34» в </a:t>
            </a: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Шолохово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Музей </a:t>
            </a: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Жостовской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фабрики декоративной росписи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Музей промыслов Федоскино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Театр «Огниво»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Театр </a:t>
            </a:r>
            <a:r>
              <a:rPr lang="ru-RU" sz="20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ФЭСТ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1624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Мытищинский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музей охраны природы (</a:t>
            </a: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Новомытищинский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проспект, д. 19) </a:t>
            </a:r>
            <a:endParaRPr lang="ru-RU" sz="2000" dirty="0">
              <a:solidFill>
                <a:srgbClr val="00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Музей Эйнштейна (ТК </a:t>
            </a:r>
            <a:r>
              <a:rPr lang="en-US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XL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, ул. Коммунистическая, 1)</a:t>
            </a:r>
            <a:endParaRPr lang="ru-RU" sz="2000" dirty="0">
              <a:solidFill>
                <a:srgbClr val="00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Эколого-просветительский центр «Чаепитие в Мытищах» Национального парка Лосиный остров</a:t>
            </a:r>
            <a:endParaRPr lang="ru-RU" sz="2000" dirty="0">
              <a:solidFill>
                <a:srgbClr val="00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Военно-исторический клуб «Пушкари» (Ярославский </a:t>
            </a: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пр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-д, 116)</a:t>
            </a:r>
            <a:endParaRPr lang="ru-RU" sz="2000" dirty="0">
              <a:solidFill>
                <a:srgbClr val="00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Проект Варочный цех (</a:t>
            </a: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Волковское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ш., 12)</a:t>
            </a:r>
            <a:endParaRPr lang="ru-RU" sz="2000" dirty="0">
              <a:solidFill>
                <a:srgbClr val="00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 err="1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MCustoms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. </a:t>
            </a: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Bыставка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ретро-автомобилей (</a:t>
            </a: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Пироговоул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. Самокатная, ¾)</a:t>
            </a:r>
            <a:endParaRPr lang="ru-RU" sz="2000" dirty="0">
              <a:solidFill>
                <a:srgbClr val="00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Лосиный остров, </a:t>
            </a:r>
            <a:r>
              <a:rPr lang="ru-RU" sz="20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Биостанция, Чайный домик</a:t>
            </a:r>
            <a:endParaRPr lang="ru-RU" sz="2000" dirty="0">
              <a:solidFill>
                <a:srgbClr val="00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0" lvl="0" indent="0">
              <a:buNone/>
            </a:pPr>
            <a:endParaRPr lang="ru-RU" sz="2000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921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Музей ракетно-космической корпорации </a:t>
            </a:r>
            <a:r>
              <a:rPr lang="ru-RU" sz="20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«Энергия»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Дом творчества «Челюскинская»  (Пушкинский р-н, Челюскинский пос., Школьный </a:t>
            </a: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пр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-д, 9)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Королёвский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исторический музей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Дом-музей О.М. </a:t>
            </a: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Куваева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Музей Марины Цветаевой (</a:t>
            </a:r>
            <a:r>
              <a:rPr lang="ru-RU" sz="2000" dirty="0" err="1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Болшево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)</a:t>
            </a:r>
            <a:endParaRPr lang="ru-RU" sz="20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19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Функции экскурсий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Познавательная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 Воспитательная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Развивающая</a:t>
            </a:r>
          </a:p>
          <a:p>
            <a:r>
              <a:rPr lang="ru-RU" sz="2400" dirty="0" err="1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Профориентационная</a:t>
            </a:r>
            <a:endParaRPr lang="ru-RU" sz="2400" dirty="0" smtClean="0">
              <a:solidFill>
                <a:srgbClr val="000000"/>
              </a:solidFill>
              <a:latin typeface="Arial Black" panose="020B0A04020102020204" pitchFamily="34" charset="0"/>
              <a:ea typeface="Times New Roman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Оздоровительная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Социально-коммуникативная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Эстетическая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Эмоционально-психологическая </a:t>
            </a:r>
          </a:p>
          <a:p>
            <a:r>
              <a:rPr lang="ru-RU" sz="24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Творческая </a:t>
            </a:r>
            <a:endParaRPr lang="ru-RU" sz="2400" dirty="0" smtClean="0">
              <a:solidFill>
                <a:srgbClr val="000000"/>
              </a:solidFill>
              <a:latin typeface="Arial Black" panose="020B0A04020102020204" pitchFamily="34" charset="0"/>
              <a:ea typeface="Times New Roman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Паломническая</a:t>
            </a:r>
          </a:p>
          <a:p>
            <a:r>
              <a:rPr lang="ru-RU" sz="24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Функция организации культурного досуга</a:t>
            </a:r>
            <a:endParaRPr lang="ru-RU" sz="2400" dirty="0" smtClean="0">
              <a:solidFill>
                <a:srgbClr val="000000"/>
              </a:solidFill>
              <a:latin typeface="Arial Black" panose="020B0A04020102020204" pitchFamily="34" charset="0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3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ти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дети</Template>
  <TotalTime>412</TotalTime>
  <Words>483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дети</vt:lpstr>
      <vt:lpstr>Презентация Microsoft PowerPoint</vt:lpstr>
      <vt:lpstr>Расширяя границы школьного предмета.</vt:lpstr>
      <vt:lpstr>Презентация PowerPoint</vt:lpstr>
      <vt:lpstr>Презентация PowerPoint</vt:lpstr>
      <vt:lpstr>Презентация PowerPoint</vt:lpstr>
      <vt:lpstr>МЫТИЩИ</vt:lpstr>
      <vt:lpstr>Презентация PowerPoint</vt:lpstr>
      <vt:lpstr>Презентация PowerPoint</vt:lpstr>
      <vt:lpstr>Презентация PowerPoint</vt:lpstr>
      <vt:lpstr>Функции экскурсий</vt:lpstr>
      <vt:lpstr>Минипроект  «Информационый буклет» </vt:lpstr>
      <vt:lpstr>Вопросы: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48</cp:revision>
  <dcterms:created xsi:type="dcterms:W3CDTF">2012-05-08T10:09:46Z</dcterms:created>
  <dcterms:modified xsi:type="dcterms:W3CDTF">2019-11-11T17:42:17Z</dcterms:modified>
</cp:coreProperties>
</file>