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5" r:id="rId2"/>
    <p:sldId id="311" r:id="rId3"/>
    <p:sldId id="272" r:id="rId4"/>
    <p:sldId id="347" r:id="rId5"/>
    <p:sldId id="273" r:id="rId6"/>
    <p:sldId id="350" r:id="rId7"/>
    <p:sldId id="299" r:id="rId8"/>
    <p:sldId id="300" r:id="rId9"/>
    <p:sldId id="274" r:id="rId10"/>
    <p:sldId id="275" r:id="rId11"/>
    <p:sldId id="331" r:id="rId12"/>
    <p:sldId id="283" r:id="rId13"/>
    <p:sldId id="313" r:id="rId14"/>
    <p:sldId id="278" r:id="rId15"/>
    <p:sldId id="306" r:id="rId16"/>
    <p:sldId id="284" r:id="rId17"/>
    <p:sldId id="279" r:id="rId18"/>
    <p:sldId id="308" r:id="rId19"/>
    <p:sldId id="307" r:id="rId20"/>
    <p:sldId id="302" r:id="rId21"/>
    <p:sldId id="348" r:id="rId22"/>
    <p:sldId id="285" r:id="rId23"/>
    <p:sldId id="293" r:id="rId24"/>
    <p:sldId id="281" r:id="rId25"/>
    <p:sldId id="286" r:id="rId26"/>
    <p:sldId id="346" r:id="rId27"/>
    <p:sldId id="287" r:id="rId28"/>
    <p:sldId id="310" r:id="rId29"/>
    <p:sldId id="288" r:id="rId30"/>
    <p:sldId id="301" r:id="rId31"/>
    <p:sldId id="352" r:id="rId32"/>
    <p:sldId id="362" r:id="rId33"/>
    <p:sldId id="336" r:id="rId34"/>
    <p:sldId id="338" r:id="rId35"/>
    <p:sldId id="322" r:id="rId36"/>
    <p:sldId id="341" r:id="rId37"/>
    <p:sldId id="342" r:id="rId38"/>
    <p:sldId id="324" r:id="rId39"/>
    <p:sldId id="349" r:id="rId40"/>
    <p:sldId id="325" r:id="rId41"/>
    <p:sldId id="317" r:id="rId42"/>
    <p:sldId id="343" r:id="rId43"/>
    <p:sldId id="363" r:id="rId44"/>
    <p:sldId id="267" r:id="rId4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33"/>
    <a:srgbClr val="CCFF99"/>
    <a:srgbClr val="4F81BD"/>
    <a:srgbClr val="00FFFF"/>
    <a:srgbClr val="CC99FF"/>
    <a:srgbClr val="99FF33"/>
    <a:srgbClr val="0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504" autoAdjust="0"/>
  </p:normalViewPr>
  <p:slideViewPr>
    <p:cSldViewPr>
      <p:cViewPr varScale="1">
        <p:scale>
          <a:sx n="59" d="100"/>
          <a:sy n="59" d="100"/>
        </p:scale>
        <p:origin x="-1386"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721D93-4F45-4DE5-974C-4F5440D2F7B2}"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070A4D37-DBF1-4090-B041-4C50C11658F1}">
      <dgm:prSet custT="1"/>
      <dgm:spPr/>
      <dgm:t>
        <a:bodyPr/>
        <a:lstStyle/>
        <a:p>
          <a:r>
            <a:rPr lang="ru-RU" sz="2400" b="1" dirty="0" smtClean="0"/>
            <a:t>на участке учреждения</a:t>
          </a:r>
          <a:endParaRPr lang="ru-RU" sz="2400" b="1" dirty="0"/>
        </a:p>
      </dgm:t>
    </dgm:pt>
    <dgm:pt modelId="{C0795C16-63E7-4841-B532-3DFCA2CC1B9A}" type="parTrans" cxnId="{765FE10E-4D1B-479B-B32A-8BE470FBE7B9}">
      <dgm:prSet/>
      <dgm:spPr/>
      <dgm:t>
        <a:bodyPr/>
        <a:lstStyle/>
        <a:p>
          <a:endParaRPr lang="ru-RU"/>
        </a:p>
      </dgm:t>
    </dgm:pt>
    <dgm:pt modelId="{767C9AE4-6881-42CD-8680-55FF3CC9D755}" type="sibTrans" cxnId="{765FE10E-4D1B-479B-B32A-8BE470FBE7B9}">
      <dgm:prSet/>
      <dgm:spPr/>
      <dgm:t>
        <a:bodyPr/>
        <a:lstStyle/>
        <a:p>
          <a:endParaRPr lang="ru-RU"/>
        </a:p>
      </dgm:t>
    </dgm:pt>
    <dgm:pt modelId="{F858DE1A-9A07-40FD-B878-BED59D4000A9}" type="pres">
      <dgm:prSet presAssocID="{72721D93-4F45-4DE5-974C-4F5440D2F7B2}" presName="linear" presStyleCnt="0">
        <dgm:presLayoutVars>
          <dgm:animLvl val="lvl"/>
          <dgm:resizeHandles val="exact"/>
        </dgm:presLayoutVars>
      </dgm:prSet>
      <dgm:spPr/>
      <dgm:t>
        <a:bodyPr/>
        <a:lstStyle/>
        <a:p>
          <a:endParaRPr lang="ru-RU"/>
        </a:p>
      </dgm:t>
    </dgm:pt>
    <dgm:pt modelId="{BB120ED4-A236-4731-8C94-31ADDAE110DC}" type="pres">
      <dgm:prSet presAssocID="{070A4D37-DBF1-4090-B041-4C50C11658F1}" presName="parentText" presStyleLbl="node1" presStyleIdx="0" presStyleCnt="1" custScaleX="88688" custScaleY="115646" custLinFactX="1887" custLinFactNeighborX="100000" custLinFactNeighborY="-3092">
        <dgm:presLayoutVars>
          <dgm:chMax val="0"/>
          <dgm:bulletEnabled val="1"/>
        </dgm:presLayoutVars>
      </dgm:prSet>
      <dgm:spPr>
        <a:prstGeom prst="rect">
          <a:avLst/>
        </a:prstGeom>
      </dgm:spPr>
      <dgm:t>
        <a:bodyPr/>
        <a:lstStyle/>
        <a:p>
          <a:endParaRPr lang="ru-RU"/>
        </a:p>
      </dgm:t>
    </dgm:pt>
  </dgm:ptLst>
  <dgm:cxnLst>
    <dgm:cxn modelId="{A802FE3A-01B9-4B50-A291-BD07CB41300A}" type="presOf" srcId="{72721D93-4F45-4DE5-974C-4F5440D2F7B2}" destId="{F858DE1A-9A07-40FD-B878-BED59D4000A9}" srcOrd="0" destOrd="0" presId="urn:microsoft.com/office/officeart/2005/8/layout/vList2"/>
    <dgm:cxn modelId="{7D08A832-C96C-4470-96B3-F70F130C673B}" type="presOf" srcId="{070A4D37-DBF1-4090-B041-4C50C11658F1}" destId="{BB120ED4-A236-4731-8C94-31ADDAE110DC}" srcOrd="0" destOrd="0" presId="urn:microsoft.com/office/officeart/2005/8/layout/vList2"/>
    <dgm:cxn modelId="{765FE10E-4D1B-479B-B32A-8BE470FBE7B9}" srcId="{72721D93-4F45-4DE5-974C-4F5440D2F7B2}" destId="{070A4D37-DBF1-4090-B041-4C50C11658F1}" srcOrd="0" destOrd="0" parTransId="{C0795C16-63E7-4841-B532-3DFCA2CC1B9A}" sibTransId="{767C9AE4-6881-42CD-8680-55FF3CC9D755}"/>
    <dgm:cxn modelId="{41BCCB68-2B12-487D-834F-EE48453A3F2A}" type="presParOf" srcId="{F858DE1A-9A07-40FD-B878-BED59D4000A9}" destId="{BB120ED4-A236-4731-8C94-31ADDAE110DC}"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976C77-0E84-4362-A70B-1F94D5EB370E}" type="doc">
      <dgm:prSet loTypeId="urn:microsoft.com/office/officeart/2005/8/layout/vList2" loCatId="list" qsTypeId="urn:microsoft.com/office/officeart/2005/8/quickstyle/simple3" qsCatId="simple" csTypeId="urn:microsoft.com/office/officeart/2005/8/colors/colorful1#1" csCatId="colorful" phldr="1"/>
      <dgm:spPr/>
      <dgm:t>
        <a:bodyPr/>
        <a:lstStyle/>
        <a:p>
          <a:endParaRPr lang="ru-RU"/>
        </a:p>
      </dgm:t>
    </dgm:pt>
    <dgm:pt modelId="{CF9D94A9-AD86-4B7C-8B56-6855C76451D2}">
      <dgm:prSet custT="1"/>
      <dgm:spPr/>
      <dgm:t>
        <a:bodyPr/>
        <a:lstStyle/>
        <a:p>
          <a:pPr algn="l"/>
          <a:r>
            <a:rPr lang="ru-RU" sz="2000" b="1" dirty="0" smtClean="0">
              <a:solidFill>
                <a:schemeClr val="tx1"/>
              </a:solidFill>
              <a:latin typeface="Times New Roman" pitchFamily="18" charset="0"/>
              <a:cs typeface="Times New Roman" pitchFamily="18" charset="0"/>
            </a:rPr>
            <a:t>пешеходные прогулки за пределы участка ДОУ </a:t>
          </a:r>
        </a:p>
        <a:p>
          <a:pPr algn="ctr"/>
          <a:r>
            <a:rPr lang="ru-RU" sz="2000" b="1" dirty="0" smtClean="0">
              <a:solidFill>
                <a:schemeClr val="tx1"/>
              </a:solidFill>
              <a:latin typeface="Times New Roman" pitchFamily="18" charset="0"/>
              <a:cs typeface="Times New Roman" pitchFamily="18" charset="0"/>
            </a:rPr>
            <a:t>(старший дошкольный возраст</a:t>
          </a:r>
          <a:r>
            <a:rPr lang="ru-RU" sz="2000" dirty="0" smtClean="0">
              <a:solidFill>
                <a:schemeClr val="tx1"/>
              </a:solidFill>
              <a:latin typeface="Times New Roman" pitchFamily="18" charset="0"/>
              <a:cs typeface="Times New Roman" pitchFamily="18" charset="0"/>
            </a:rPr>
            <a:t>)</a:t>
          </a:r>
          <a:endParaRPr lang="ru-RU" sz="2000" dirty="0"/>
        </a:p>
      </dgm:t>
    </dgm:pt>
    <dgm:pt modelId="{43455B73-B0F0-4F78-8CF2-9D0449A45952}" type="parTrans" cxnId="{375668E8-DFB2-4CC1-8620-4113B5B9AB93}">
      <dgm:prSet/>
      <dgm:spPr/>
      <dgm:t>
        <a:bodyPr/>
        <a:lstStyle/>
        <a:p>
          <a:endParaRPr lang="ru-RU"/>
        </a:p>
      </dgm:t>
    </dgm:pt>
    <dgm:pt modelId="{5E2BE5A8-5171-48B4-A9AE-B088F6075BA4}" type="sibTrans" cxnId="{375668E8-DFB2-4CC1-8620-4113B5B9AB93}">
      <dgm:prSet/>
      <dgm:spPr/>
      <dgm:t>
        <a:bodyPr/>
        <a:lstStyle/>
        <a:p>
          <a:endParaRPr lang="ru-RU"/>
        </a:p>
      </dgm:t>
    </dgm:pt>
    <dgm:pt modelId="{409DB42F-AF4C-4BE2-B290-F4B713F4C316}" type="pres">
      <dgm:prSet presAssocID="{DE976C77-0E84-4362-A70B-1F94D5EB370E}" presName="linear" presStyleCnt="0">
        <dgm:presLayoutVars>
          <dgm:animLvl val="lvl"/>
          <dgm:resizeHandles val="exact"/>
        </dgm:presLayoutVars>
      </dgm:prSet>
      <dgm:spPr/>
      <dgm:t>
        <a:bodyPr/>
        <a:lstStyle/>
        <a:p>
          <a:endParaRPr lang="ru-RU"/>
        </a:p>
      </dgm:t>
    </dgm:pt>
    <dgm:pt modelId="{A8FDDDD9-2145-45A4-B56D-EB8FAD1A8269}" type="pres">
      <dgm:prSet presAssocID="{CF9D94A9-AD86-4B7C-8B56-6855C76451D2}" presName="parentText" presStyleLbl="node1" presStyleIdx="0" presStyleCnt="1" custScaleX="91039" custScaleY="129052" custLinFactNeighborX="-1768" custLinFactNeighborY="-18124">
        <dgm:presLayoutVars>
          <dgm:chMax val="0"/>
          <dgm:bulletEnabled val="1"/>
        </dgm:presLayoutVars>
      </dgm:prSet>
      <dgm:spPr>
        <a:prstGeom prst="rect">
          <a:avLst/>
        </a:prstGeom>
      </dgm:spPr>
      <dgm:t>
        <a:bodyPr/>
        <a:lstStyle/>
        <a:p>
          <a:endParaRPr lang="ru-RU"/>
        </a:p>
      </dgm:t>
    </dgm:pt>
  </dgm:ptLst>
  <dgm:cxnLst>
    <dgm:cxn modelId="{375668E8-DFB2-4CC1-8620-4113B5B9AB93}" srcId="{DE976C77-0E84-4362-A70B-1F94D5EB370E}" destId="{CF9D94A9-AD86-4B7C-8B56-6855C76451D2}" srcOrd="0" destOrd="0" parTransId="{43455B73-B0F0-4F78-8CF2-9D0449A45952}" sibTransId="{5E2BE5A8-5171-48B4-A9AE-B088F6075BA4}"/>
    <dgm:cxn modelId="{30984D30-4EB1-4661-BC71-B435E9FBA8F5}" type="presOf" srcId="{CF9D94A9-AD86-4B7C-8B56-6855C76451D2}" destId="{A8FDDDD9-2145-45A4-B56D-EB8FAD1A8269}" srcOrd="0" destOrd="0" presId="urn:microsoft.com/office/officeart/2005/8/layout/vList2"/>
    <dgm:cxn modelId="{E2E0DD17-BD8E-4508-9211-494450550269}" type="presOf" srcId="{DE976C77-0E84-4362-A70B-1F94D5EB370E}" destId="{409DB42F-AF4C-4BE2-B290-F4B713F4C316}" srcOrd="0" destOrd="0" presId="urn:microsoft.com/office/officeart/2005/8/layout/vList2"/>
    <dgm:cxn modelId="{AE090EC3-3445-46E2-B699-4EAE5916F3D5}" type="presParOf" srcId="{409DB42F-AF4C-4BE2-B290-F4B713F4C316}" destId="{A8FDDDD9-2145-45A4-B56D-EB8FAD1A8269}"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120ED4-A236-4731-8C94-31ADDAE110DC}">
      <dsp:nvSpPr>
        <dsp:cNvPr id="0" name=""/>
        <dsp:cNvSpPr/>
      </dsp:nvSpPr>
      <dsp:spPr>
        <a:xfrm>
          <a:off x="456846" y="1521767"/>
          <a:ext cx="3581753" cy="140718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ru-RU" sz="2400" b="1" kern="1200" dirty="0" smtClean="0"/>
            <a:t>на участке учреждения</a:t>
          </a:r>
          <a:endParaRPr lang="ru-RU" sz="2400" b="1" kern="1200" dirty="0"/>
        </a:p>
      </dsp:txBody>
      <dsp:txXfrm>
        <a:off x="456846" y="1521767"/>
        <a:ext cx="3581753" cy="14071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FDDDD9-2145-45A4-B56D-EB8FAD1A8269}">
      <dsp:nvSpPr>
        <dsp:cNvPr id="0" name=""/>
        <dsp:cNvSpPr/>
      </dsp:nvSpPr>
      <dsp:spPr>
        <a:xfrm>
          <a:off x="109547" y="1257296"/>
          <a:ext cx="3676701" cy="1570304"/>
        </a:xfrm>
        <a:prstGeom prst="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ru-RU" sz="2000" b="1" kern="1200" dirty="0" smtClean="0">
              <a:solidFill>
                <a:schemeClr val="tx1"/>
              </a:solidFill>
              <a:latin typeface="Times New Roman" pitchFamily="18" charset="0"/>
              <a:cs typeface="Times New Roman" pitchFamily="18" charset="0"/>
            </a:rPr>
            <a:t>пешеходные прогулки за пределы участка ДОУ </a:t>
          </a:r>
        </a:p>
        <a:p>
          <a:pPr lvl="0" algn="ctr" defTabSz="889000">
            <a:lnSpc>
              <a:spcPct val="90000"/>
            </a:lnSpc>
            <a:spcBef>
              <a:spcPct val="0"/>
            </a:spcBef>
            <a:spcAft>
              <a:spcPct val="35000"/>
            </a:spcAft>
          </a:pPr>
          <a:r>
            <a:rPr lang="ru-RU" sz="2000" b="1" kern="1200" dirty="0" smtClean="0">
              <a:solidFill>
                <a:schemeClr val="tx1"/>
              </a:solidFill>
              <a:latin typeface="Times New Roman" pitchFamily="18" charset="0"/>
              <a:cs typeface="Times New Roman" pitchFamily="18" charset="0"/>
            </a:rPr>
            <a:t>(старший дошкольный возраст</a:t>
          </a:r>
          <a:r>
            <a:rPr lang="ru-RU" sz="2000" kern="1200" dirty="0" smtClean="0">
              <a:solidFill>
                <a:schemeClr val="tx1"/>
              </a:solidFill>
              <a:latin typeface="Times New Roman" pitchFamily="18" charset="0"/>
              <a:cs typeface="Times New Roman" pitchFamily="18" charset="0"/>
            </a:rPr>
            <a:t>)</a:t>
          </a:r>
          <a:endParaRPr lang="ru-RU" sz="2000" kern="1200" dirty="0"/>
        </a:p>
      </dsp:txBody>
      <dsp:txXfrm>
        <a:off x="109547" y="1257296"/>
        <a:ext cx="3676701" cy="157030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E4B91E-A303-4598-875F-77E645D8AC42}" type="datetimeFigureOut">
              <a:rPr lang="ru-RU" smtClean="0"/>
              <a:pPr/>
              <a:t>18.09.2025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CA4782-6C52-4F3E-9ED0-7A71A70FA421}" type="slidenum">
              <a:rPr lang="ru-RU" smtClean="0"/>
              <a:pPr/>
              <a:t>‹#›</a:t>
            </a:fld>
            <a:endParaRPr lang="ru-RU"/>
          </a:p>
        </p:txBody>
      </p:sp>
    </p:spTree>
    <p:extLst>
      <p:ext uri="{BB962C8B-B14F-4D97-AF65-F5344CB8AC3E}">
        <p14:creationId xmlns:p14="http://schemas.microsoft.com/office/powerpoint/2010/main" val="3727545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2</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9</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11</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16</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17</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21</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31</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32</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34</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37</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38</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6CA4782-6C52-4F3E-9ED0-7A71A70FA421}" type="slidenum">
              <a:rPr lang="ru-RU" smtClean="0"/>
              <a:pPr/>
              <a:t>44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18.09.2025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9.gif"/><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rochesterdiscovery.com/images/kid-butterfly.jpg" TargetMode="External"/><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8.gif"/><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30.gif"/></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gif"/><Relationship Id="rId4" Type="http://schemas.openxmlformats.org/officeDocument/2006/relationships/image" Target="../media/image31.gif"/></Relationships>
</file>

<file path=ppt/slides/_rels/slide1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36.gif"/><Relationship Id="rId4" Type="http://schemas.openxmlformats.org/officeDocument/2006/relationships/image" Target="../media/image35.gif"/></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38.gif"/></Relationships>
</file>

<file path=ppt/slides/_rels/slide20.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41.gif"/><Relationship Id="rId4" Type="http://schemas.openxmlformats.org/officeDocument/2006/relationships/image" Target="../media/image40.gif"/></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4.gi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43.gif"/><Relationship Id="rId4" Type="http://schemas.openxmlformats.org/officeDocument/2006/relationships/image" Target="../media/image42.gif"/></Relationships>
</file>

<file path=ppt/slides/_rels/slide22.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hyperlink" Target="http://img11.nnm.ru/8/c/6/c/c/4ed18186d8f40b5bb7932d91ea6_prev.jp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30.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57.gif"/></Relationships>
</file>

<file path=ppt/slides/_rels/slide31.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hyperlink" Target="http://img-fotki.yandex.ru/get/4112/sha32481.36/0_1bec6_282d8251_L"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audio" Target="../media/audio1.wav"/><Relationship Id="rId4" Type="http://schemas.openxmlformats.org/officeDocument/2006/relationships/image" Target="../media/image62.gif"/><Relationship Id="rId9"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hyperlink" Target="http://www.meditec-mebel.ru/upload/iblock/1d5/M-01_fanera_.jpg"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4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ownloads\99440705_3252296_x_a9965ce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Заголовок 2"/>
          <p:cNvSpPr>
            <a:spLocks noGrp="1"/>
          </p:cNvSpPr>
          <p:nvPr>
            <p:ph type="title" idx="4294967295"/>
          </p:nvPr>
        </p:nvSpPr>
        <p:spPr>
          <a:xfrm>
            <a:off x="2286000" y="0"/>
            <a:ext cx="6858000" cy="1417638"/>
          </a:xfrm>
        </p:spPr>
        <p:txBody>
          <a:bodyPr>
            <a:noAutofit/>
          </a:bodyPr>
          <a:lstStyle/>
          <a:p>
            <a:pPr algn="l"/>
            <a:r>
              <a:rPr lang="ru-RU" sz="1800" b="1" dirty="0" smtClean="0">
                <a:latin typeface="Arial" pitchFamily="34" charset="0"/>
                <a:cs typeface="Arial" pitchFamily="34" charset="0"/>
              </a:rPr>
              <a:t>                      </a:t>
            </a:r>
            <a:endParaRPr lang="ru-RU" sz="1800" dirty="0"/>
          </a:p>
        </p:txBody>
      </p:sp>
      <p:pic>
        <p:nvPicPr>
          <p:cNvPr id="5" name="Picture 5" descr="C:\Users\user\Downloads\animashki-pogoda-10.gif"/>
          <p:cNvPicPr>
            <a:picLocks noChangeAspect="1" noChangeArrowheads="1" noCrop="1"/>
          </p:cNvPicPr>
          <p:nvPr/>
        </p:nvPicPr>
        <p:blipFill>
          <a:blip r:embed="rId3"/>
          <a:srcRect/>
          <a:stretch>
            <a:fillRect/>
          </a:stretch>
        </p:blipFill>
        <p:spPr bwMode="auto">
          <a:xfrm>
            <a:off x="285720" y="214290"/>
            <a:ext cx="1024980" cy="1071570"/>
          </a:xfrm>
          <a:prstGeom prst="rect">
            <a:avLst/>
          </a:prstGeom>
          <a:noFill/>
        </p:spPr>
      </p:pic>
      <p:pic>
        <p:nvPicPr>
          <p:cNvPr id="6" name="Picture 6" descr="C:\Users\user\Downloads\Анимационные картинки\B_Fly04.gif"/>
          <p:cNvPicPr>
            <a:picLocks noChangeAspect="1" noChangeArrowheads="1"/>
          </p:cNvPicPr>
          <p:nvPr/>
        </p:nvPicPr>
        <p:blipFill>
          <a:blip r:embed="rId4"/>
          <a:srcRect/>
          <a:stretch>
            <a:fillRect/>
          </a:stretch>
        </p:blipFill>
        <p:spPr bwMode="auto">
          <a:xfrm>
            <a:off x="1571604" y="4857760"/>
            <a:ext cx="1428750" cy="1000127"/>
          </a:xfrm>
          <a:prstGeom prst="rect">
            <a:avLst/>
          </a:prstGeom>
          <a:noFill/>
        </p:spPr>
      </p:pic>
      <p:sp>
        <p:nvSpPr>
          <p:cNvPr id="2" name="Прямоугольник 1"/>
          <p:cNvSpPr/>
          <p:nvPr/>
        </p:nvSpPr>
        <p:spPr>
          <a:xfrm>
            <a:off x="4355976" y="5118693"/>
            <a:ext cx="4536504" cy="1421928"/>
          </a:xfrm>
          <a:prstGeom prst="rect">
            <a:avLst/>
          </a:prstGeom>
        </p:spPr>
        <p:txBody>
          <a:bodyPr wrap="square">
            <a:spAutoFit/>
          </a:bodyPr>
          <a:lstStyle/>
          <a:p>
            <a:pPr algn="ctr">
              <a:lnSpc>
                <a:spcPct val="80000"/>
              </a:lnSpc>
            </a:pPr>
            <a:endParaRPr lang="ru-RU" b="1" dirty="0" smtClean="0">
              <a:solidFill>
                <a:srgbClr val="7030A0"/>
              </a:solidFill>
              <a:latin typeface="Comic Sans MS" pitchFamily="66" charset="0"/>
            </a:endParaRPr>
          </a:p>
          <a:p>
            <a:pPr algn="ctr">
              <a:lnSpc>
                <a:spcPct val="80000"/>
              </a:lnSpc>
            </a:pPr>
            <a:endParaRPr lang="ru-RU" b="1" dirty="0">
              <a:solidFill>
                <a:srgbClr val="7030A0"/>
              </a:solidFill>
              <a:latin typeface="Comic Sans MS" pitchFamily="66" charset="0"/>
            </a:endParaRPr>
          </a:p>
          <a:p>
            <a:pPr algn="ctr">
              <a:lnSpc>
                <a:spcPct val="80000"/>
              </a:lnSpc>
            </a:pPr>
            <a:r>
              <a:rPr lang="ru-RU" b="1" dirty="0" smtClean="0">
                <a:latin typeface="Comic Sans MS" pitchFamily="66" charset="0"/>
              </a:rPr>
              <a:t>Подготовила</a:t>
            </a:r>
            <a:endParaRPr lang="ru-RU" b="1" dirty="0">
              <a:latin typeface="Comic Sans MS" pitchFamily="66" charset="0"/>
            </a:endParaRPr>
          </a:p>
          <a:p>
            <a:pPr algn="ctr">
              <a:lnSpc>
                <a:spcPct val="80000"/>
              </a:lnSpc>
            </a:pPr>
            <a:r>
              <a:rPr lang="ru-RU" b="1" dirty="0">
                <a:latin typeface="Comic Sans MS" pitchFamily="66" charset="0"/>
              </a:rPr>
              <a:t>Иванова Луиза Алексеевна,</a:t>
            </a:r>
          </a:p>
          <a:p>
            <a:pPr algn="ctr">
              <a:lnSpc>
                <a:spcPct val="80000"/>
              </a:lnSpc>
            </a:pPr>
            <a:r>
              <a:rPr lang="ru-RU" b="1" dirty="0">
                <a:latin typeface="Comic Sans MS" pitchFamily="66" charset="0"/>
              </a:rPr>
              <a:t>воспитатель МБДОУ</a:t>
            </a:r>
          </a:p>
          <a:p>
            <a:pPr algn="ctr">
              <a:lnSpc>
                <a:spcPct val="80000"/>
              </a:lnSpc>
            </a:pPr>
            <a:r>
              <a:rPr lang="ru-RU" b="1" dirty="0">
                <a:latin typeface="Comic Sans MS" pitchFamily="66" charset="0"/>
              </a:rPr>
              <a:t>«Детский сад № 11» г. Чебоксары</a:t>
            </a:r>
            <a:endParaRPr lang="ru-RU" dirty="0"/>
          </a:p>
        </p:txBody>
      </p:sp>
      <p:sp>
        <p:nvSpPr>
          <p:cNvPr id="4" name="Прямоугольник 3"/>
          <p:cNvSpPr/>
          <p:nvPr/>
        </p:nvSpPr>
        <p:spPr>
          <a:xfrm>
            <a:off x="1310700" y="214290"/>
            <a:ext cx="7581780" cy="830997"/>
          </a:xfrm>
          <a:prstGeom prst="rect">
            <a:avLst/>
          </a:prstGeom>
        </p:spPr>
        <p:txBody>
          <a:bodyPr wrap="square">
            <a:spAutoFit/>
          </a:bodyPr>
          <a:lstStyle/>
          <a:p>
            <a:pPr algn="ctr">
              <a:buNone/>
            </a:pPr>
            <a:r>
              <a:rPr lang="ru-RU" sz="4800" b="1" dirty="0" smtClean="0">
                <a:ln w="1905"/>
                <a:solidFill>
                  <a:srgbClr val="FF0000"/>
                </a:solidFill>
                <a:effectLst>
                  <a:innerShdw blurRad="69850" dist="43180" dir="5400000">
                    <a:srgbClr val="000000">
                      <a:alpha val="65000"/>
                    </a:srgbClr>
                  </a:innerShdw>
                </a:effectLst>
              </a:rPr>
              <a:t>Прогулки в детском саду</a:t>
            </a:r>
            <a:endParaRPr lang="ru-RU" sz="4800" b="1" dirty="0">
              <a:ln w="11430"/>
              <a:solidFill>
                <a:srgbClr val="FF0000"/>
              </a:solidFill>
              <a:effectLst>
                <a:outerShdw blurRad="80000" dist="40000" dir="5040000" algn="tl">
                  <a:srgbClr val="000000">
                    <a:alpha val="30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Заголовок 2"/>
          <p:cNvSpPr>
            <a:spLocks noGrp="1"/>
          </p:cNvSpPr>
          <p:nvPr>
            <p:ph type="title" idx="4294967295"/>
          </p:nvPr>
        </p:nvSpPr>
        <p:spPr>
          <a:xfrm>
            <a:off x="539552" y="285728"/>
            <a:ext cx="7920880" cy="4857784"/>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l"/>
            <a:r>
              <a:rPr lang="ru-RU" sz="1800" dirty="0" smtClean="0">
                <a:latin typeface="Arial" pitchFamily="34" charset="0"/>
                <a:cs typeface="Arial" pitchFamily="34" charset="0"/>
              </a:rPr>
              <a:t> </a:t>
            </a:r>
            <a:br>
              <a:rPr lang="ru-RU" sz="1800" dirty="0" smtClean="0">
                <a:latin typeface="Arial" pitchFamily="34" charset="0"/>
                <a:cs typeface="Arial" pitchFamily="34" charset="0"/>
              </a:rPr>
            </a:br>
            <a:r>
              <a:rPr lang="ru-RU" sz="1800" b="1" dirty="0" smtClean="0">
                <a:latin typeface="Arial" pitchFamily="34" charset="0"/>
                <a:cs typeface="Arial" pitchFamily="34" charset="0"/>
              </a:rPr>
              <a:t>Все дети любят гулять</a:t>
            </a:r>
            <a:r>
              <a:rPr lang="ru-RU" sz="2400" b="1" dirty="0" smtClean="0">
                <a:solidFill>
                  <a:srgbClr val="FF0000"/>
                </a:solidFill>
                <a:latin typeface="Arial" pitchFamily="34" charset="0"/>
                <a:cs typeface="Arial" pitchFamily="34" charset="0"/>
              </a:rPr>
              <a:t>. Прогулка </a:t>
            </a:r>
            <a:r>
              <a:rPr lang="ru-RU" sz="1800" b="1" dirty="0" smtClean="0">
                <a:latin typeface="Arial" pitchFamily="34" charset="0"/>
                <a:cs typeface="Arial" pitchFamily="34" charset="0"/>
              </a:rPr>
              <a:t>– это и веселые игры, и захватывающие рассказы, и, конечно, встреча с природой.</a:t>
            </a:r>
            <a:r>
              <a:rPr lang="ru-RU" sz="1800" dirty="0" smtClean="0"/>
              <a:t/>
            </a:r>
            <a:br>
              <a:rPr lang="ru-RU" sz="1800" dirty="0" smtClean="0"/>
            </a:br>
            <a:r>
              <a:rPr lang="ru-RU" sz="2400" b="1" dirty="0" smtClean="0">
                <a:solidFill>
                  <a:srgbClr val="7030A0"/>
                </a:solidFill>
                <a:latin typeface="Arial" pitchFamily="34" charset="0"/>
                <a:cs typeface="Arial" pitchFamily="34" charset="0"/>
              </a:rPr>
              <a:t>Для воспитателей прогулка </a:t>
            </a:r>
            <a:r>
              <a:rPr lang="ru-RU" sz="1800" b="1" dirty="0" smtClean="0">
                <a:latin typeface="Arial" pitchFamily="34" charset="0"/>
                <a:cs typeface="Arial" pitchFamily="34" charset="0"/>
              </a:rPr>
              <a:t>— это уникальная возможность не только оздоровить детей, но и обогатить ребенка новыми знаниями, показать опыты, материал для которых предоставляет сама природа, развить внимание, память и т. п.</a:t>
            </a:r>
            <a:r>
              <a:rPr lang="ru-RU" sz="1800" b="1" dirty="0" smtClean="0"/>
              <a:t> </a:t>
            </a:r>
            <a:br>
              <a:rPr lang="ru-RU" sz="1800" b="1" dirty="0" smtClean="0"/>
            </a:br>
            <a:r>
              <a:rPr lang="ru-RU" sz="1800" b="1" dirty="0" smtClean="0">
                <a:latin typeface="Arial" pitchFamily="34" charset="0"/>
                <a:cs typeface="Arial" pitchFamily="34" charset="0"/>
              </a:rPr>
              <a:t>Каждый ребенок – маленький исследователь, он с радостью и удивлением открывает для себя окружающий мир. Дети стремятся к активной деятельности, и важно не дать этому стремлению угаснуть, способствовать его дальнейшему развитию. Чем полнее и разнообразнее будет организована детская деятельность на прогулке, тем успешнее будет идти развитие детей, лучше реализуются потенциальные возможности и детские творческие проявления.   Поэтому наиболее близкие и естественные для детей виды деятельности, такие , как игра, общение со взрослыми и сверстниками, экспериментирование, наблюдение, детский труд занимают в ходе прогулки  особое место. </a:t>
            </a:r>
            <a:br>
              <a:rPr lang="ru-RU" sz="1800" b="1" dirty="0" smtClean="0">
                <a:latin typeface="Arial" pitchFamily="34" charset="0"/>
                <a:cs typeface="Arial" pitchFamily="34" charset="0"/>
              </a:rPr>
            </a:br>
            <a:endParaRPr lang="ru-RU" sz="1800" b="1" dirty="0">
              <a:latin typeface="Arial" pitchFamily="34" charset="0"/>
              <a:cs typeface="Arial" pitchFamily="34" charset="0"/>
            </a:endParaRPr>
          </a:p>
        </p:txBody>
      </p:sp>
      <p:pic>
        <p:nvPicPr>
          <p:cNvPr id="6" name="Picture 7" descr="C:\Лена\f_clip_image006.png"/>
          <p:cNvPicPr>
            <a:picLocks noChangeAspect="1" noChangeArrowheads="1"/>
          </p:cNvPicPr>
          <p:nvPr/>
        </p:nvPicPr>
        <p:blipFill>
          <a:blip r:embed="rId4" cstate="email"/>
          <a:srcRect/>
          <a:stretch>
            <a:fillRect/>
          </a:stretch>
        </p:blipFill>
        <p:spPr bwMode="auto">
          <a:xfrm>
            <a:off x="3071802" y="5143512"/>
            <a:ext cx="2286016" cy="1714488"/>
          </a:xfrm>
          <a:prstGeom prst="rect">
            <a:avLst/>
          </a:prstGeom>
          <a:noFill/>
        </p:spPr>
      </p:pic>
      <p:pic>
        <p:nvPicPr>
          <p:cNvPr id="5" name="Picture 3" descr="C:\Лена\1318942299_7.png"/>
          <p:cNvPicPr>
            <a:picLocks noChangeAspect="1" noChangeArrowheads="1"/>
          </p:cNvPicPr>
          <p:nvPr/>
        </p:nvPicPr>
        <p:blipFill>
          <a:blip r:embed="rId5" cstate="email"/>
          <a:srcRect/>
          <a:stretch>
            <a:fillRect/>
          </a:stretch>
        </p:blipFill>
        <p:spPr bwMode="auto">
          <a:xfrm flipH="1">
            <a:off x="5429256" y="5429264"/>
            <a:ext cx="1379220" cy="1214446"/>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5" presetClass="emph" presetSubtype="0" repeatCount="2000" fill="hold" nodeType="clickEffect">
                                  <p:stCondLst>
                                    <p:cond delay="0"/>
                                  </p:st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childTnLst>
              </p:cTn>
              <p:nextCondLst>
                <p:cond evt="onClick" delay="0">
                  <p:tgtEl>
                    <p:spTgt spid="6"/>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35" presetClass="emph" presetSubtype="0" repeatCount="3000" fill="hold" nodeType="clickEffect">
                                  <p:stCondLst>
                                    <p:cond delay="0"/>
                                  </p:stCondLst>
                                  <p:childTnLst>
                                    <p:anim calcmode="discrete" valueType="str">
                                      <p:cBhvr>
                                        <p:cTn id="11" dur="1000" fill="hold"/>
                                        <p:tgtEl>
                                          <p:spTgt spid="5"/>
                                        </p:tgtEl>
                                        <p:attrNameLst>
                                          <p:attrName>style.visibility</p:attrName>
                                        </p:attrNameLst>
                                      </p:cBhvr>
                                      <p:tavLst>
                                        <p:tav tm="0">
                                          <p:val>
                                            <p:strVal val="hidden"/>
                                          </p:val>
                                        </p:tav>
                                        <p:tav tm="50000">
                                          <p:val>
                                            <p:strVal val="visible"/>
                                          </p:val>
                                        </p:tav>
                                      </p:tavLst>
                                    </p:anim>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C:\Users\user\Downloads\Новая папка (4)\gezetum128.jpg"/>
          <p:cNvPicPr>
            <a:picLocks noChangeAspect="1" noChangeArrowheads="1"/>
          </p:cNvPicPr>
          <p:nvPr/>
        </p:nvPicPr>
        <p:blipFill>
          <a:blip r:embed="rId2"/>
          <a:srcRect/>
          <a:stretch>
            <a:fillRect/>
          </a:stretch>
        </p:blipFill>
        <p:spPr bwMode="auto">
          <a:xfrm>
            <a:off x="0" y="0"/>
            <a:ext cx="9501158" cy="6858000"/>
          </a:xfrm>
          <a:prstGeom prst="rect">
            <a:avLst/>
          </a:prstGeom>
          <a:noFill/>
        </p:spPr>
      </p:pic>
      <p:sp>
        <p:nvSpPr>
          <p:cNvPr id="14" name="Заголовок 13"/>
          <p:cNvSpPr>
            <a:spLocks noGrp="1"/>
          </p:cNvSpPr>
          <p:nvPr>
            <p:ph type="title" idx="4294967295"/>
          </p:nvPr>
        </p:nvSpPr>
        <p:spPr>
          <a:xfrm>
            <a:off x="2714612" y="285728"/>
            <a:ext cx="6143668" cy="2571768"/>
          </a:xfrm>
          <a:solidFill>
            <a:srgbClr val="CCFF99"/>
          </a:solidFill>
          <a:ln/>
        </p:spPr>
        <p:style>
          <a:lnRef idx="2">
            <a:schemeClr val="accent2"/>
          </a:lnRef>
          <a:fillRef idx="1">
            <a:schemeClr val="lt1"/>
          </a:fillRef>
          <a:effectRef idx="0">
            <a:schemeClr val="accent2"/>
          </a:effectRef>
          <a:fontRef idx="minor">
            <a:schemeClr val="dk1"/>
          </a:fontRef>
        </p:style>
        <p:txBody>
          <a:bodyPr>
            <a:normAutofit/>
          </a:bodyPr>
          <a:lstStyle/>
          <a:p>
            <a:pPr lvl="0" algn="l" fontAlgn="base">
              <a:spcAft>
                <a:spcPct val="0"/>
              </a:spcAft>
            </a:pPr>
            <a:r>
              <a:rPr lang="ru-RU" sz="1800" b="1" dirty="0" smtClean="0">
                <a:latin typeface="Arial" pitchFamily="34" charset="0"/>
                <a:ea typeface="Calibri" pitchFamily="34" charset="0"/>
                <a:cs typeface="Arial" pitchFamily="34" charset="0"/>
              </a:rPr>
              <a:t>Пребывание детей на свежем воздухе имеет большое значение для </a:t>
            </a:r>
            <a:r>
              <a:rPr lang="ru-RU" sz="2400" b="1" dirty="0" smtClean="0">
                <a:solidFill>
                  <a:srgbClr val="FF0000"/>
                </a:solidFill>
                <a:latin typeface="Arial" pitchFamily="34" charset="0"/>
                <a:ea typeface="Calibri" pitchFamily="34" charset="0"/>
                <a:cs typeface="Arial" pitchFamily="34" charset="0"/>
              </a:rPr>
              <a:t>физического развития</a:t>
            </a:r>
            <a:r>
              <a:rPr lang="ru-RU" sz="2400" b="1" dirty="0" smtClean="0">
                <a:latin typeface="Arial" pitchFamily="34" charset="0"/>
                <a:ea typeface="Calibri" pitchFamily="34" charset="0"/>
                <a:cs typeface="Arial" pitchFamily="34" charset="0"/>
              </a:rPr>
              <a:t> </a:t>
            </a:r>
            <a:r>
              <a:rPr lang="ru-RU" sz="1800" b="1" dirty="0" smtClean="0">
                <a:latin typeface="Arial" pitchFamily="34" charset="0"/>
                <a:ea typeface="Calibri" pitchFamily="34" charset="0"/>
                <a:cs typeface="Arial" pitchFamily="34" charset="0"/>
              </a:rPr>
              <a:t>дошкольника. Прогулка является первым и наиболее доступным средством закаливания детского организма. Она способствует повышению его выносливости и устойчивости к </a:t>
            </a:r>
            <a:r>
              <a:rPr lang="ru-RU" sz="1800" b="1" dirty="0" err="1" smtClean="0">
                <a:latin typeface="Arial" pitchFamily="34" charset="0"/>
                <a:ea typeface="Calibri" pitchFamily="34" charset="0"/>
                <a:cs typeface="Arial" pitchFamily="34" charset="0"/>
              </a:rPr>
              <a:t>к</a:t>
            </a:r>
            <a:r>
              <a:rPr lang="ru-RU" sz="1800" b="1" dirty="0" smtClean="0">
                <a:latin typeface="Arial" pitchFamily="34" charset="0"/>
                <a:ea typeface="Calibri" pitchFamily="34" charset="0"/>
                <a:cs typeface="Arial" pitchFamily="34" charset="0"/>
              </a:rPr>
              <a:t> неблагоприятным воздействиям внешней среды, особенно к простудным заболеваниям.</a:t>
            </a:r>
            <a:endParaRPr lang="ru-RU" sz="1800" b="1" dirty="0" smtClean="0">
              <a:latin typeface="Arial" pitchFamily="34" charset="0"/>
              <a:cs typeface="Arial" pitchFamily="34" charset="0"/>
            </a:endParaRPr>
          </a:p>
        </p:txBody>
      </p:sp>
      <p:pic>
        <p:nvPicPr>
          <p:cNvPr id="8" name="Picture 5" descr="C:\Users\user\Downloads\animashki-pogoda-10.gif"/>
          <p:cNvPicPr>
            <a:picLocks noChangeAspect="1" noChangeArrowheads="1" noCrop="1"/>
          </p:cNvPicPr>
          <p:nvPr/>
        </p:nvPicPr>
        <p:blipFill>
          <a:blip r:embed="rId3"/>
          <a:srcRect/>
          <a:stretch>
            <a:fillRect/>
          </a:stretch>
        </p:blipFill>
        <p:spPr bwMode="auto">
          <a:xfrm>
            <a:off x="357158" y="571480"/>
            <a:ext cx="1676400" cy="1752600"/>
          </a:xfrm>
          <a:prstGeom prst="rect">
            <a:avLst/>
          </a:prstGeom>
          <a:noFill/>
        </p:spPr>
      </p:pic>
      <p:pic>
        <p:nvPicPr>
          <p:cNvPr id="16" name="Picture 4" descr="F:\картинки\клипарт\7a7cdf15de51.png"/>
          <p:cNvPicPr>
            <a:picLocks noChangeAspect="1" noChangeArrowheads="1"/>
          </p:cNvPicPr>
          <p:nvPr/>
        </p:nvPicPr>
        <p:blipFill>
          <a:blip r:embed="rId4" cstate="email"/>
          <a:srcRect/>
          <a:stretch>
            <a:fillRect/>
          </a:stretch>
        </p:blipFill>
        <p:spPr bwMode="auto">
          <a:xfrm>
            <a:off x="4067944" y="3214686"/>
            <a:ext cx="4290270" cy="3214710"/>
          </a:xfrm>
          <a:prstGeom prst="rect">
            <a:avLst/>
          </a:prstGeom>
          <a:noFill/>
        </p:spPr>
      </p:pic>
      <p:pic>
        <p:nvPicPr>
          <p:cNvPr id="17" name="Picture 4" descr="C:\Users\user\Downloads\25.png"/>
          <p:cNvPicPr>
            <a:picLocks noChangeAspect="1" noChangeArrowheads="1"/>
          </p:cNvPicPr>
          <p:nvPr/>
        </p:nvPicPr>
        <p:blipFill>
          <a:blip r:embed="rId5" cstate="print"/>
          <a:srcRect/>
          <a:stretch>
            <a:fillRect/>
          </a:stretch>
        </p:blipFill>
        <p:spPr bwMode="auto">
          <a:xfrm flipH="1">
            <a:off x="785784" y="3429000"/>
            <a:ext cx="1928827" cy="192882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Прямоугольник 1"/>
          <p:cNvSpPr/>
          <p:nvPr/>
        </p:nvSpPr>
        <p:spPr>
          <a:xfrm>
            <a:off x="1785918" y="571480"/>
            <a:ext cx="4214842" cy="2246769"/>
          </a:xfrm>
          <a:prstGeom prst="rect">
            <a:avLst/>
          </a:prstGeom>
          <a:noFill/>
          <a:ln w="28575">
            <a:noFill/>
          </a:ln>
        </p:spPr>
        <p:style>
          <a:lnRef idx="1">
            <a:schemeClr val="accent3"/>
          </a:lnRef>
          <a:fillRef idx="2">
            <a:schemeClr val="accent3"/>
          </a:fillRef>
          <a:effectRef idx="1">
            <a:schemeClr val="accent3"/>
          </a:effectRef>
          <a:fontRef idx="minor">
            <a:schemeClr val="dk1"/>
          </a:fontRef>
        </p:style>
        <p:txBody>
          <a:bodyPr wrap="square">
            <a:spAutoFit/>
          </a:bodyPr>
          <a:lstStyle/>
          <a:p>
            <a:pPr lvl="0" fontAlgn="base">
              <a:spcBef>
                <a:spcPct val="0"/>
              </a:spcBef>
              <a:spcAft>
                <a:spcPct val="0"/>
              </a:spcAft>
            </a:pPr>
            <a:endParaRPr lang="ru-RU" sz="2000" b="1" dirty="0" smtClean="0">
              <a:latin typeface="Arial" pitchFamily="34" charset="0"/>
              <a:ea typeface="Times New Roman" pitchFamily="18" charset="0"/>
              <a:cs typeface="Arial" pitchFamily="34" charset="0"/>
            </a:endParaRPr>
          </a:p>
          <a:p>
            <a:pPr lvl="0" algn="just" fontAlgn="base">
              <a:spcBef>
                <a:spcPct val="0"/>
              </a:spcBef>
              <a:spcAft>
                <a:spcPct val="0"/>
              </a:spcAft>
            </a:pPr>
            <a:r>
              <a:rPr lang="ru-RU" sz="2000" b="1" dirty="0" smtClean="0">
                <a:solidFill>
                  <a:schemeClr val="tx1"/>
                </a:solidFill>
                <a:latin typeface="Arial" pitchFamily="34" charset="0"/>
                <a:ea typeface="Times New Roman" pitchFamily="18" charset="0"/>
                <a:cs typeface="Arial" pitchFamily="34" charset="0"/>
              </a:rPr>
              <a:t>Чтобы быть всегда здоровым,</a:t>
            </a:r>
            <a:br>
              <a:rPr lang="ru-RU" sz="2000" b="1" dirty="0" smtClean="0">
                <a:solidFill>
                  <a:schemeClr val="tx1"/>
                </a:solidFill>
                <a:latin typeface="Arial" pitchFamily="34" charset="0"/>
                <a:ea typeface="Times New Roman" pitchFamily="18" charset="0"/>
                <a:cs typeface="Arial" pitchFamily="34" charset="0"/>
              </a:rPr>
            </a:br>
            <a:r>
              <a:rPr lang="ru-RU" sz="2000" b="1" dirty="0" smtClean="0">
                <a:solidFill>
                  <a:schemeClr val="tx1"/>
                </a:solidFill>
                <a:latin typeface="Arial" pitchFamily="34" charset="0"/>
                <a:ea typeface="Times New Roman" pitchFamily="18" charset="0"/>
                <a:cs typeface="Arial" pitchFamily="34" charset="0"/>
              </a:rPr>
              <a:t>Нужно бегать и скакать.</a:t>
            </a:r>
          </a:p>
          <a:p>
            <a:pPr algn="just" fontAlgn="base">
              <a:spcBef>
                <a:spcPct val="0"/>
              </a:spcBef>
              <a:spcAft>
                <a:spcPct val="0"/>
              </a:spcAft>
            </a:pPr>
            <a:r>
              <a:rPr lang="ru-RU" sz="2000" b="1" dirty="0" smtClean="0">
                <a:solidFill>
                  <a:schemeClr val="tx1"/>
                </a:solidFill>
                <a:latin typeface="Arial" pitchFamily="34" charset="0"/>
                <a:ea typeface="Times New Roman" pitchFamily="18" charset="0"/>
                <a:cs typeface="Arial" pitchFamily="34" charset="0"/>
              </a:rPr>
              <a:t>Будешь ты всегда здоров.</a:t>
            </a:r>
            <a:br>
              <a:rPr lang="ru-RU" sz="2000" b="1" dirty="0" smtClean="0">
                <a:solidFill>
                  <a:schemeClr val="tx1"/>
                </a:solidFill>
                <a:latin typeface="Arial" pitchFamily="34" charset="0"/>
                <a:ea typeface="Times New Roman" pitchFamily="18" charset="0"/>
                <a:cs typeface="Arial" pitchFamily="34" charset="0"/>
              </a:rPr>
            </a:br>
            <a:r>
              <a:rPr lang="ru-RU" sz="2000" b="1" dirty="0" smtClean="0">
                <a:solidFill>
                  <a:schemeClr val="tx1"/>
                </a:solidFill>
                <a:latin typeface="Arial" pitchFamily="34" charset="0"/>
                <a:ea typeface="Times New Roman" pitchFamily="18" charset="0"/>
                <a:cs typeface="Arial" pitchFamily="34" charset="0"/>
              </a:rPr>
              <a:t>Тут не нужно лишних слов.</a:t>
            </a:r>
            <a:endParaRPr lang="ru-RU" sz="2000" b="1" dirty="0" smtClean="0">
              <a:solidFill>
                <a:schemeClr val="tx1"/>
              </a:solidFill>
              <a:latin typeface="Arial" pitchFamily="34" charset="0"/>
              <a:cs typeface="Arial" pitchFamily="34" charset="0"/>
            </a:endParaRPr>
          </a:p>
          <a:p>
            <a:pPr lvl="0" fontAlgn="base">
              <a:spcBef>
                <a:spcPct val="0"/>
              </a:spcBef>
              <a:spcAft>
                <a:spcPct val="0"/>
              </a:spcAft>
            </a:pPr>
            <a:r>
              <a:rPr lang="ru-RU" sz="2000" b="1" dirty="0" smtClean="0">
                <a:solidFill>
                  <a:srgbClr val="0070C0"/>
                </a:solidFill>
                <a:latin typeface="Arial" pitchFamily="34" charset="0"/>
                <a:ea typeface="Times New Roman" pitchFamily="18" charset="0"/>
                <a:cs typeface="Arial" pitchFamily="34" charset="0"/>
              </a:rPr>
              <a:t/>
            </a:r>
            <a:br>
              <a:rPr lang="ru-RU" sz="2000" b="1" dirty="0" smtClean="0">
                <a:solidFill>
                  <a:srgbClr val="0070C0"/>
                </a:solidFill>
                <a:latin typeface="Arial" pitchFamily="34" charset="0"/>
                <a:ea typeface="Times New Roman" pitchFamily="18" charset="0"/>
                <a:cs typeface="Arial" pitchFamily="34" charset="0"/>
              </a:rPr>
            </a:br>
            <a:endParaRPr lang="ru-RU" sz="2000" b="1" dirty="0" smtClean="0">
              <a:solidFill>
                <a:srgbClr val="0070C0"/>
              </a:solidFill>
              <a:latin typeface="Arial" pitchFamily="34" charset="0"/>
              <a:cs typeface="Arial" pitchFamily="34" charset="0"/>
            </a:endParaRPr>
          </a:p>
        </p:txBody>
      </p:sp>
      <p:pic>
        <p:nvPicPr>
          <p:cNvPr id="5" name="Рисунок 5" descr="5bb599358f58a2bfb01e278b1b75a695.gif"/>
          <p:cNvPicPr>
            <a:picLocks noChangeAspect="1"/>
          </p:cNvPicPr>
          <p:nvPr/>
        </p:nvPicPr>
        <p:blipFill>
          <a:blip r:embed="rId3"/>
          <a:srcRect/>
          <a:stretch>
            <a:fillRect/>
          </a:stretch>
        </p:blipFill>
        <p:spPr bwMode="auto">
          <a:xfrm>
            <a:off x="3428992" y="3714752"/>
            <a:ext cx="4429156" cy="3143248"/>
          </a:xfrm>
          <a:prstGeom prst="rect">
            <a:avLst/>
          </a:prstGeom>
          <a:noFill/>
          <a:ln w="9525">
            <a:noFill/>
            <a:miter lim="800000"/>
            <a:headEnd/>
            <a:tailEnd/>
          </a:ln>
        </p:spPr>
      </p:pic>
      <p:pic>
        <p:nvPicPr>
          <p:cNvPr id="6" name="Picture 2" descr="C:\Users\user\Downloads\Анимационные картинки\solnce_v_oblakah..gif"/>
          <p:cNvPicPr>
            <a:picLocks noChangeAspect="1" noChangeArrowheads="1" noCrop="1"/>
          </p:cNvPicPr>
          <p:nvPr/>
        </p:nvPicPr>
        <p:blipFill>
          <a:blip r:embed="rId4" cstate="print"/>
          <a:srcRect/>
          <a:stretch>
            <a:fillRect/>
          </a:stretch>
        </p:blipFill>
        <p:spPr bwMode="auto">
          <a:xfrm flipH="1">
            <a:off x="7215205" y="214290"/>
            <a:ext cx="1714508" cy="1500198"/>
          </a:xfrm>
          <a:prstGeom prst="rect">
            <a:avLst/>
          </a:prstGeom>
          <a:noFill/>
        </p:spPr>
      </p:pic>
      <p:pic>
        <p:nvPicPr>
          <p:cNvPr id="8" name="Picture 2" descr="C:\Лена\flower-frame-clip-art_423320.png"/>
          <p:cNvPicPr>
            <a:picLocks noChangeAspect="1" noChangeArrowheads="1"/>
          </p:cNvPicPr>
          <p:nvPr/>
        </p:nvPicPr>
        <p:blipFill>
          <a:blip r:embed="rId5" cstate="email"/>
          <a:srcRect/>
          <a:stretch>
            <a:fillRect/>
          </a:stretch>
        </p:blipFill>
        <p:spPr bwMode="auto">
          <a:xfrm>
            <a:off x="428596" y="285728"/>
            <a:ext cx="6072230" cy="292895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358282" cy="6858000"/>
          </a:xfrm>
          <a:prstGeom prst="rect">
            <a:avLst/>
          </a:prstGeom>
          <a:noFill/>
        </p:spPr>
      </p:pic>
      <p:sp>
        <p:nvSpPr>
          <p:cNvPr id="2" name="Заголовок 1"/>
          <p:cNvSpPr>
            <a:spLocks noGrp="1"/>
          </p:cNvSpPr>
          <p:nvPr>
            <p:ph type="title"/>
          </p:nvPr>
        </p:nvSpPr>
        <p:spPr>
          <a:xfrm>
            <a:off x="2786050" y="274638"/>
            <a:ext cx="6143668" cy="2368544"/>
          </a:xfrm>
          <a:solidFill>
            <a:srgbClr val="CCFF99"/>
          </a:solidFill>
          <a:ln>
            <a:solidFill>
              <a:schemeClr val="accent2"/>
            </a:solidFill>
          </a:ln>
        </p:spPr>
        <p:style>
          <a:lnRef idx="2">
            <a:schemeClr val="accent2"/>
          </a:lnRef>
          <a:fillRef idx="1">
            <a:schemeClr val="lt1"/>
          </a:fillRef>
          <a:effectRef idx="0">
            <a:schemeClr val="accent2"/>
          </a:effectRef>
          <a:fontRef idx="minor">
            <a:schemeClr val="dk1"/>
          </a:fontRef>
        </p:style>
        <p:txBody>
          <a:bodyPr>
            <a:noAutofit/>
          </a:bodyPr>
          <a:lstStyle/>
          <a:p>
            <a:pPr algn="just"/>
            <a:r>
              <a:rPr lang="ru-RU" sz="1800" b="1" dirty="0" smtClean="0">
                <a:latin typeface="Arial" pitchFamily="34" charset="0"/>
                <a:cs typeface="Arial" pitchFamily="34" charset="0"/>
              </a:rPr>
              <a:t>На прогулке дети играют, много двигаются. Движения усиливают обмен веществ, кровообращение, улучшают аппетит. Дети учатся преодолевать различные препятствия, становятся более подвижными, ловкими, смелыми, выносливыми. У них вырабатываются двигательные умения и навыки, укрепляется мышечная система, повышается жизненный тонус.</a:t>
            </a:r>
            <a:endParaRPr lang="ru-RU" sz="1800" dirty="0">
              <a:latin typeface="Arial" pitchFamily="34" charset="0"/>
              <a:cs typeface="Arial" pitchFamily="34" charset="0"/>
            </a:endParaRPr>
          </a:p>
        </p:txBody>
      </p:sp>
      <p:pic>
        <p:nvPicPr>
          <p:cNvPr id="12" name="Picture 3" descr="C:\Users\user\Downloads\blestyashki-priroda-17.gif"/>
          <p:cNvPicPr>
            <a:picLocks noChangeAspect="1" noChangeArrowheads="1" noCrop="1"/>
          </p:cNvPicPr>
          <p:nvPr/>
        </p:nvPicPr>
        <p:blipFill>
          <a:blip r:embed="rId3"/>
          <a:srcRect/>
          <a:stretch>
            <a:fillRect/>
          </a:stretch>
        </p:blipFill>
        <p:spPr bwMode="auto">
          <a:xfrm>
            <a:off x="214282" y="428604"/>
            <a:ext cx="2286016" cy="1785950"/>
          </a:xfrm>
          <a:prstGeom prst="rect">
            <a:avLst/>
          </a:prstGeom>
          <a:noFill/>
        </p:spPr>
      </p:pic>
      <p:pic>
        <p:nvPicPr>
          <p:cNvPr id="13" name="Picture 2" descr="C:\Users\user\Downloads\10312_html_m7132246c (1) - копия.png"/>
          <p:cNvPicPr>
            <a:picLocks noChangeAspect="1" noChangeArrowheads="1"/>
          </p:cNvPicPr>
          <p:nvPr/>
        </p:nvPicPr>
        <p:blipFill>
          <a:blip r:embed="rId4"/>
          <a:srcRect/>
          <a:stretch>
            <a:fillRect/>
          </a:stretch>
        </p:blipFill>
        <p:spPr bwMode="auto">
          <a:xfrm>
            <a:off x="1285852" y="3143248"/>
            <a:ext cx="5286412" cy="3357586"/>
          </a:xfrm>
          <a:prstGeom prst="rect">
            <a:avLst/>
          </a:prstGeom>
          <a:noFill/>
        </p:spPr>
      </p:pic>
      <p:pic>
        <p:nvPicPr>
          <p:cNvPr id="14" name="Picture 7" descr="C:\Users\user\Downloads\kids183.png"/>
          <p:cNvPicPr>
            <a:picLocks noChangeAspect="1" noChangeArrowheads="1"/>
          </p:cNvPicPr>
          <p:nvPr/>
        </p:nvPicPr>
        <p:blipFill>
          <a:blip r:embed="rId5" cstate="print"/>
          <a:srcRect/>
          <a:stretch>
            <a:fillRect/>
          </a:stretch>
        </p:blipFill>
        <p:spPr bwMode="auto">
          <a:xfrm>
            <a:off x="7072330" y="4429132"/>
            <a:ext cx="1714512" cy="17859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4294967295"/>
          </p:nvPr>
        </p:nvSpPr>
        <p:spPr>
          <a:xfrm>
            <a:off x="1071538" y="857233"/>
            <a:ext cx="4714908" cy="2000263"/>
          </a:xfrm>
          <a:noFill/>
          <a:ln w="19050">
            <a:noFill/>
          </a:ln>
        </p:spPr>
        <p:style>
          <a:lnRef idx="2">
            <a:schemeClr val="accent2"/>
          </a:lnRef>
          <a:fillRef idx="1">
            <a:schemeClr val="lt1"/>
          </a:fillRef>
          <a:effectRef idx="0">
            <a:schemeClr val="accent2"/>
          </a:effectRef>
          <a:fontRef idx="minor">
            <a:schemeClr val="dk1"/>
          </a:fontRef>
        </p:style>
        <p:txBody>
          <a:bodyPr>
            <a:normAutofit/>
          </a:bodyPr>
          <a:lstStyle/>
          <a:p>
            <a:pPr algn="just">
              <a:buNone/>
            </a:pPr>
            <a:r>
              <a:rPr lang="ru-RU" altLang="ru-RU" sz="2400" b="1" dirty="0" smtClean="0">
                <a:solidFill>
                  <a:schemeClr val="tx1"/>
                </a:solidFill>
                <a:latin typeface="Arial" pitchFamily="34" charset="0"/>
                <a:cs typeface="Arial" pitchFamily="34" charset="0"/>
              </a:rPr>
              <a:t>Гуляй побольше, и тогда </a:t>
            </a:r>
          </a:p>
          <a:p>
            <a:pPr algn="just">
              <a:buNone/>
            </a:pPr>
            <a:r>
              <a:rPr lang="ru-RU" altLang="ru-RU" sz="2400" b="1" dirty="0" smtClean="0">
                <a:solidFill>
                  <a:schemeClr val="tx1"/>
                </a:solidFill>
                <a:latin typeface="Arial" pitchFamily="34" charset="0"/>
                <a:cs typeface="Arial" pitchFamily="34" charset="0"/>
              </a:rPr>
              <a:t>Не страшна тебе хандра!</a:t>
            </a:r>
          </a:p>
          <a:p>
            <a:pPr algn="just">
              <a:buNone/>
            </a:pPr>
            <a:r>
              <a:rPr lang="ru-RU" altLang="ru-RU" sz="2400" b="1" dirty="0" smtClean="0">
                <a:solidFill>
                  <a:schemeClr val="tx1"/>
                </a:solidFill>
                <a:latin typeface="Arial" pitchFamily="34" charset="0"/>
                <a:cs typeface="Arial" pitchFamily="34" charset="0"/>
              </a:rPr>
              <a:t>Ведь здоровье-это клад:</a:t>
            </a:r>
          </a:p>
          <a:p>
            <a:pPr algn="just">
              <a:buNone/>
            </a:pPr>
            <a:r>
              <a:rPr lang="ru-RU" altLang="ru-RU" sz="2400" b="1" dirty="0" smtClean="0">
                <a:solidFill>
                  <a:schemeClr val="tx1"/>
                </a:solidFill>
                <a:latin typeface="Arial" pitchFamily="34" charset="0"/>
                <a:cs typeface="Arial" pitchFamily="34" charset="0"/>
              </a:rPr>
              <a:t>Бодрый дух и ясный взгляд!</a:t>
            </a:r>
          </a:p>
          <a:p>
            <a:endParaRPr lang="ru-RU" altLang="ru-RU" dirty="0" smtClean="0"/>
          </a:p>
          <a:p>
            <a:endParaRPr lang="ru-RU" dirty="0"/>
          </a:p>
        </p:txBody>
      </p:sp>
      <p:pic>
        <p:nvPicPr>
          <p:cNvPr id="1032" name="Picture 8" descr="C:\Users\user\Downloads\Анимационные картинки\animashki-pogoda-61.gif"/>
          <p:cNvPicPr>
            <a:picLocks noChangeAspect="1" noChangeArrowheads="1" noCrop="1"/>
          </p:cNvPicPr>
          <p:nvPr/>
        </p:nvPicPr>
        <p:blipFill>
          <a:blip r:embed="rId3"/>
          <a:srcRect/>
          <a:stretch>
            <a:fillRect/>
          </a:stretch>
        </p:blipFill>
        <p:spPr bwMode="auto">
          <a:xfrm>
            <a:off x="5143504" y="3357562"/>
            <a:ext cx="3214710" cy="3071834"/>
          </a:xfrm>
          <a:prstGeom prst="rect">
            <a:avLst/>
          </a:prstGeom>
          <a:noFill/>
        </p:spPr>
      </p:pic>
      <p:pic>
        <p:nvPicPr>
          <p:cNvPr id="6" name="Picture 2" descr="C:\Лена\flower-frame-clip-art_423320.png"/>
          <p:cNvPicPr>
            <a:picLocks noChangeAspect="1" noChangeArrowheads="1"/>
          </p:cNvPicPr>
          <p:nvPr/>
        </p:nvPicPr>
        <p:blipFill>
          <a:blip r:embed="rId4" cstate="email"/>
          <a:srcRect/>
          <a:stretch>
            <a:fillRect/>
          </a:stretch>
        </p:blipFill>
        <p:spPr bwMode="auto">
          <a:xfrm>
            <a:off x="285720" y="285728"/>
            <a:ext cx="5929354" cy="321471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a:ln w="76200">
            <a:solidFill>
              <a:srgbClr val="00B050"/>
            </a:solidFill>
          </a:ln>
        </p:spPr>
      </p:pic>
      <p:sp>
        <p:nvSpPr>
          <p:cNvPr id="2" name="Заголовок 1"/>
          <p:cNvSpPr>
            <a:spLocks noGrp="1"/>
          </p:cNvSpPr>
          <p:nvPr>
            <p:ph type="title"/>
          </p:nvPr>
        </p:nvSpPr>
        <p:spPr>
          <a:xfrm>
            <a:off x="357158" y="214290"/>
            <a:ext cx="8358246" cy="3214710"/>
          </a:xfrm>
          <a:solidFill>
            <a:srgbClr val="CCFF99"/>
          </a:solidFill>
          <a:ln/>
        </p:spPr>
        <p:style>
          <a:lnRef idx="2">
            <a:schemeClr val="accent2"/>
          </a:lnRef>
          <a:fillRef idx="1">
            <a:schemeClr val="lt1"/>
          </a:fillRef>
          <a:effectRef idx="0">
            <a:schemeClr val="accent2"/>
          </a:effectRef>
          <a:fontRef idx="minor">
            <a:schemeClr val="dk1"/>
          </a:fontRef>
        </p:style>
        <p:txBody>
          <a:bodyPr>
            <a:normAutofit fontScale="90000"/>
          </a:bodyPr>
          <a:lstStyle/>
          <a:p>
            <a:pPr algn="l"/>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2000" b="1" dirty="0" smtClean="0">
                <a:latin typeface="Arial" pitchFamily="34" charset="0"/>
                <a:cs typeface="Arial" pitchFamily="34" charset="0"/>
              </a:rPr>
              <a:t>Прогулка способствует</a:t>
            </a:r>
            <a:r>
              <a:rPr lang="ru-RU" sz="2000" b="1" dirty="0" smtClean="0">
                <a:solidFill>
                  <a:srgbClr val="FF0000"/>
                </a:solidFill>
                <a:latin typeface="Arial" pitchFamily="34" charset="0"/>
                <a:cs typeface="Arial" pitchFamily="34" charset="0"/>
              </a:rPr>
              <a:t> </a:t>
            </a:r>
            <a:r>
              <a:rPr lang="ru-RU" sz="2700" b="1" dirty="0" smtClean="0">
                <a:solidFill>
                  <a:srgbClr val="FF0000"/>
                </a:solidFill>
                <a:latin typeface="Arial" pitchFamily="34" charset="0"/>
                <a:cs typeface="Arial" pitchFamily="34" charset="0"/>
              </a:rPr>
              <a:t>умственному воспитанию</a:t>
            </a:r>
            <a:r>
              <a:rPr lang="ru-RU" sz="2000" b="1" dirty="0" smtClean="0">
                <a:latin typeface="Arial" pitchFamily="34" charset="0"/>
                <a:cs typeface="Arial" pitchFamily="34" charset="0"/>
              </a:rPr>
              <a:t>. </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Во время пребывания на участке или на улице дети получают много новых впечатлений и знаний об окружающем: о труде взрослых, о транспорте, о правилах уличного движения и т. д. Из наблюдений они узнают об особенностях сезонных изменений в природе, подмечают связи между различными явлениями, устанавливают элементарную зависимость. Наблюдения вызывают у них интерес, ряд вопросов, на которые они стремятся найти ответ. Все это развивает наблюдательность, расширяет представления об окружающем, развивает воображение детей.</a:t>
            </a:r>
            <a:br>
              <a:rPr lang="ru-RU" sz="2000" b="1" dirty="0" smtClean="0">
                <a:latin typeface="Arial" pitchFamily="34" charset="0"/>
                <a:cs typeface="Arial" pitchFamily="34" charset="0"/>
              </a:rPr>
            </a:br>
            <a:r>
              <a:rPr lang="ru-RU" sz="2000" dirty="0" smtClean="0">
                <a:latin typeface="Arial" pitchFamily="34" charset="0"/>
                <a:cs typeface="Arial" pitchFamily="34" charset="0"/>
              </a:rPr>
              <a:t> </a:t>
            </a:r>
            <a:br>
              <a:rPr lang="ru-RU" sz="2000" dirty="0" smtClean="0">
                <a:latin typeface="Arial" pitchFamily="34" charset="0"/>
                <a:cs typeface="Arial" pitchFamily="34" charset="0"/>
              </a:rPr>
            </a:br>
            <a:endParaRPr lang="ru-RU" sz="2000" dirty="0">
              <a:latin typeface="Arial" pitchFamily="34" charset="0"/>
              <a:cs typeface="Arial" pitchFamily="34" charset="0"/>
            </a:endParaRPr>
          </a:p>
        </p:txBody>
      </p:sp>
      <p:pic>
        <p:nvPicPr>
          <p:cNvPr id="3075" name="Picture 3" descr="C:\Users\user\Downloads\дети.jpg"/>
          <p:cNvPicPr>
            <a:picLocks noGrp="1" noChangeAspect="1" noChangeArrowheads="1"/>
          </p:cNvPicPr>
          <p:nvPr>
            <p:ph idx="1"/>
          </p:nvPr>
        </p:nvPicPr>
        <p:blipFill>
          <a:blip r:embed="rId3"/>
          <a:srcRect/>
          <a:stretch>
            <a:fillRect/>
          </a:stretch>
        </p:blipFill>
        <p:spPr bwMode="auto">
          <a:xfrm>
            <a:off x="2987824" y="3786190"/>
            <a:ext cx="4013068" cy="2643206"/>
          </a:xfrm>
          <a:prstGeom prst="roundRect">
            <a:avLst>
              <a:gd name="adj" fmla="val 4167"/>
            </a:avLst>
          </a:prstGeom>
          <a:solidFill>
            <a:srgbClr val="FFFFFF"/>
          </a:solidFill>
          <a:ln w="19050" cap="sq">
            <a:solidFill>
              <a:schemeClr val="accent2"/>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571472" y="428604"/>
            <a:ext cx="8143932" cy="2643206"/>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l"/>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Прогулки дают возможность решать задачи </a:t>
            </a:r>
            <a:r>
              <a:rPr lang="ru-RU" sz="2400" b="1" dirty="0" smtClean="0">
                <a:solidFill>
                  <a:srgbClr val="FF0000"/>
                </a:solidFill>
                <a:latin typeface="Arial" pitchFamily="34" charset="0"/>
                <a:cs typeface="Arial" pitchFamily="34" charset="0"/>
              </a:rPr>
              <a:t>нравственного воспитания</a:t>
            </a:r>
            <a:r>
              <a:rPr lang="ru-RU" sz="2400" b="1" dirty="0" smtClean="0">
                <a:latin typeface="Arial" pitchFamily="34" charset="0"/>
                <a:cs typeface="Arial" pitchFamily="34" charset="0"/>
              </a:rPr>
              <a:t>.</a:t>
            </a:r>
            <a:r>
              <a:rPr lang="ru-RU" sz="1800" b="1" dirty="0" smtClean="0">
                <a:latin typeface="Arial" pitchFamily="34" charset="0"/>
                <a:cs typeface="Arial" pitchFamily="34" charset="0"/>
              </a:rPr>
              <a:t> Воспитатель знакомит детей с родным городом, его достопримечательностями, с трудом взрослых, которые озеленяют его улицы, строят красивые дома, асфальтируют дороги. При этом подчеркивается коллективный характер труда и его значение: все делается для того, чтобы нашим людям жилось удобно, красиво и радостно. Ознакомление с окружающим способствует воспитанию у детей любви к родному городу.</a:t>
            </a:r>
            <a:br>
              <a:rPr lang="ru-RU" sz="1800" b="1" dirty="0" smtClean="0">
                <a:latin typeface="Arial" pitchFamily="34" charset="0"/>
                <a:cs typeface="Arial" pitchFamily="34" charset="0"/>
              </a:rPr>
            </a:br>
            <a:r>
              <a:rPr lang="ru-RU" sz="1800" dirty="0" smtClean="0">
                <a:latin typeface="Arial" pitchFamily="34" charset="0"/>
                <a:cs typeface="Arial" pitchFamily="34" charset="0"/>
              </a:rPr>
              <a:t> </a:t>
            </a:r>
            <a:endParaRPr lang="ru-RU" sz="1800" dirty="0">
              <a:latin typeface="Arial" pitchFamily="34" charset="0"/>
              <a:cs typeface="Arial" pitchFamily="34" charset="0"/>
            </a:endParaRPr>
          </a:p>
        </p:txBody>
      </p:sp>
      <p:pic>
        <p:nvPicPr>
          <p:cNvPr id="3" name="Picture 2" descr="C:\Users\user\Downloads\i (9).jpg"/>
          <p:cNvPicPr>
            <a:picLocks noChangeAspect="1" noChangeArrowheads="1"/>
          </p:cNvPicPr>
          <p:nvPr/>
        </p:nvPicPr>
        <p:blipFill>
          <a:blip r:embed="rId3"/>
          <a:srcRect/>
          <a:stretch>
            <a:fillRect/>
          </a:stretch>
        </p:blipFill>
        <p:spPr bwMode="auto">
          <a:xfrm>
            <a:off x="2000232" y="3357562"/>
            <a:ext cx="5000660" cy="3286148"/>
          </a:xfrm>
          <a:prstGeom prst="roundRect">
            <a:avLst>
              <a:gd name="adj" fmla="val 8594"/>
            </a:avLst>
          </a:prstGeom>
          <a:solidFill>
            <a:srgbClr val="FFFFFF">
              <a:shade val="85000"/>
            </a:srgbClr>
          </a:solidFill>
          <a:ln w="19050">
            <a:solidFill>
              <a:srgbClr val="C00000"/>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2000232" y="214290"/>
            <a:ext cx="6858048" cy="3214710"/>
          </a:xfrm>
          <a:solidFill>
            <a:srgbClr val="CCFF99"/>
          </a:solidFill>
          <a:ln/>
        </p:spPr>
        <p:style>
          <a:lnRef idx="2">
            <a:schemeClr val="accent2"/>
          </a:lnRef>
          <a:fillRef idx="1">
            <a:schemeClr val="lt1"/>
          </a:fillRef>
          <a:effectRef idx="0">
            <a:schemeClr val="accent2"/>
          </a:effectRef>
          <a:fontRef idx="minor">
            <a:schemeClr val="dk1"/>
          </a:fontRef>
        </p:style>
        <p:txBody>
          <a:bodyPr>
            <a:normAutofit fontScale="90000"/>
          </a:bodyPr>
          <a:lstStyle/>
          <a:p>
            <a:pPr algn="l"/>
            <a:r>
              <a:rPr lang="ru-RU" sz="2000" b="1" dirty="0" smtClean="0">
                <a:latin typeface="Arial" pitchFamily="34" charset="0"/>
                <a:cs typeface="Arial" pitchFamily="34" charset="0"/>
              </a:rPr>
              <a:t>В режиме дня детского сада предусматриваются две прогулки: в первой половине дня и во второй. Во время прогулки в полной мере должны реализовываться воспитательно-образовательные задачи:</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1 Оздоровление детей.</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2. Физическое развитие.</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3. Развитие самостоятельности.</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4. Расширение кругозора. </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5. Ознакомление с окружающим миром.</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               6. Воспитание эстетических чувств, культуры поведения</a:t>
            </a:r>
            <a:endParaRPr lang="ru-RU" sz="2000" dirty="0">
              <a:latin typeface="Arial" pitchFamily="34" charset="0"/>
              <a:cs typeface="Arial" pitchFamily="34" charset="0"/>
            </a:endParaRPr>
          </a:p>
        </p:txBody>
      </p:sp>
      <p:pic>
        <p:nvPicPr>
          <p:cNvPr id="5" name="Picture 2" descr="C:\Users\user\Downloads\хлусы-700x525.png"/>
          <p:cNvPicPr>
            <a:picLocks noChangeAspect="1" noChangeArrowheads="1"/>
          </p:cNvPicPr>
          <p:nvPr/>
        </p:nvPicPr>
        <p:blipFill>
          <a:blip r:embed="rId4"/>
          <a:srcRect/>
          <a:stretch>
            <a:fillRect/>
          </a:stretch>
        </p:blipFill>
        <p:spPr bwMode="auto">
          <a:xfrm>
            <a:off x="3203848" y="3643314"/>
            <a:ext cx="4225672" cy="2643206"/>
          </a:xfrm>
          <a:prstGeom prst="roundRect">
            <a:avLst>
              <a:gd name="adj" fmla="val 8594"/>
            </a:avLst>
          </a:prstGeom>
          <a:solidFill>
            <a:srgbClr val="FFFFFF">
              <a:shade val="85000"/>
            </a:srgbClr>
          </a:solidFill>
          <a:ln w="19050">
            <a:solidFill>
              <a:srgbClr val="C00000"/>
            </a:solidFill>
          </a:ln>
          <a:effectLst>
            <a:reflection blurRad="12700" stA="38000" endPos="28000" dist="5000" dir="5400000" sy="-100000" algn="bl" rotWithShape="0"/>
          </a:effectLst>
        </p:spPr>
      </p:pic>
      <p:pic>
        <p:nvPicPr>
          <p:cNvPr id="18435" name="Picture 3" descr="C:\Users\user\Downloads\blestyashki-priroda-18.gif"/>
          <p:cNvPicPr>
            <a:picLocks noGrp="1" noChangeAspect="1" noChangeArrowheads="1" noCrop="1"/>
          </p:cNvPicPr>
          <p:nvPr>
            <p:ph idx="1"/>
          </p:nvPr>
        </p:nvPicPr>
        <p:blipFill>
          <a:blip r:embed="rId5"/>
          <a:srcRect/>
          <a:stretch>
            <a:fillRect/>
          </a:stretch>
        </p:blipFill>
        <p:spPr bwMode="auto">
          <a:xfrm>
            <a:off x="0" y="285728"/>
            <a:ext cx="2071670" cy="1652589"/>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2643174" y="274638"/>
            <a:ext cx="6043626" cy="1143000"/>
          </a:xfrm>
          <a:solidFill>
            <a:srgbClr val="CCFF99"/>
          </a:solidFill>
          <a:ln/>
        </p:spPr>
        <p:style>
          <a:lnRef idx="2">
            <a:schemeClr val="accent2"/>
          </a:lnRef>
          <a:fillRef idx="1">
            <a:schemeClr val="lt1"/>
          </a:fillRef>
          <a:effectRef idx="0">
            <a:schemeClr val="accent2"/>
          </a:effectRef>
          <a:fontRef idx="minor">
            <a:schemeClr val="dk1"/>
          </a:fontRef>
        </p:style>
        <p:txBody>
          <a:bodyPr>
            <a:normAutofit fontScale="90000"/>
          </a:bodyPr>
          <a:lstStyle/>
          <a:p>
            <a:pPr algn="just" fontAlgn="base">
              <a:spcAft>
                <a:spcPct val="0"/>
              </a:spcAft>
            </a:pPr>
            <a:r>
              <a:rPr lang="ru-RU" sz="1800" b="1" dirty="0" smtClean="0">
                <a:latin typeface="Arial" pitchFamily="34" charset="0"/>
                <a:cs typeface="Arial" pitchFamily="34" charset="0"/>
              </a:rPr>
              <a:t>В целях успешной реализации вышеперечисленных задач необходимо тщательное перспективное планирование этого режимного момента.</a:t>
            </a:r>
          </a:p>
        </p:txBody>
      </p:sp>
      <p:sp>
        <p:nvSpPr>
          <p:cNvPr id="5" name="Прямоугольник 4"/>
          <p:cNvSpPr/>
          <p:nvPr/>
        </p:nvSpPr>
        <p:spPr>
          <a:xfrm>
            <a:off x="2357422" y="4929198"/>
            <a:ext cx="6215106" cy="1477328"/>
          </a:xfrm>
          <a:prstGeom prst="rect">
            <a:avLst/>
          </a:prstGeom>
          <a:solidFill>
            <a:srgbClr val="CCFF99"/>
          </a:solidFill>
          <a:ln/>
        </p:spPr>
        <p:style>
          <a:lnRef idx="2">
            <a:schemeClr val="accent2"/>
          </a:lnRef>
          <a:fillRef idx="1">
            <a:schemeClr val="lt1"/>
          </a:fillRef>
          <a:effectRef idx="0">
            <a:schemeClr val="accent2"/>
          </a:effectRef>
          <a:fontRef idx="minor">
            <a:schemeClr val="dk1"/>
          </a:fontRef>
        </p:style>
        <p:txBody>
          <a:bodyPr wrap="square">
            <a:spAutoFit/>
          </a:bodyPr>
          <a:lstStyle/>
          <a:p>
            <a:r>
              <a:rPr lang="ru-RU" b="1" dirty="0" smtClean="0">
                <a:latin typeface="Arial Narrow" pitchFamily="34" charset="0"/>
                <a:ea typeface="Calibri" pitchFamily="34" charset="0"/>
                <a:cs typeface="Times New Roman" pitchFamily="18" charset="0"/>
              </a:rPr>
              <a:t>При планировании прогулки воспитатель должен учитывать множество разнообразных факторов: погодные условия, возраст детей, наличие инвентаря и соответствующего оборудования, предыдущие занятия в группе и многое другое.</a:t>
            </a:r>
            <a:r>
              <a:rPr lang="ru-RU" b="1" dirty="0" smtClean="0">
                <a:latin typeface="Arial Narrow" pitchFamily="34" charset="0"/>
                <a:cs typeface="Arial" pitchFamily="34" charset="0"/>
              </a:rPr>
              <a:t/>
            </a:r>
            <a:br>
              <a:rPr lang="ru-RU" b="1" dirty="0" smtClean="0">
                <a:latin typeface="Arial Narrow" pitchFamily="34" charset="0"/>
                <a:cs typeface="Arial" pitchFamily="34" charset="0"/>
              </a:rPr>
            </a:br>
            <a:endParaRPr lang="ru-RU" b="1" dirty="0"/>
          </a:p>
        </p:txBody>
      </p:sp>
      <p:pic>
        <p:nvPicPr>
          <p:cNvPr id="6" name="Picture 4" descr="C:\Users\user\Downloads\лагерь.jpg"/>
          <p:cNvPicPr>
            <a:picLocks noChangeAspect="1" noChangeArrowheads="1"/>
          </p:cNvPicPr>
          <p:nvPr/>
        </p:nvPicPr>
        <p:blipFill>
          <a:blip r:embed="rId3"/>
          <a:srcRect/>
          <a:stretch>
            <a:fillRect/>
          </a:stretch>
        </p:blipFill>
        <p:spPr bwMode="auto">
          <a:xfrm>
            <a:off x="3286116" y="1714488"/>
            <a:ext cx="4643470" cy="2928958"/>
          </a:xfrm>
          <a:prstGeom prst="roundRect">
            <a:avLst>
              <a:gd name="adj" fmla="val 8594"/>
            </a:avLst>
          </a:prstGeom>
          <a:solidFill>
            <a:srgbClr val="FFFFFF">
              <a:shade val="85000"/>
            </a:srgbClr>
          </a:solidFill>
          <a:ln w="19050">
            <a:solidFill>
              <a:schemeClr val="accent6">
                <a:lumMod val="75000"/>
              </a:schemeClr>
            </a:solidFill>
          </a:ln>
          <a:effectLst>
            <a:reflection blurRad="12700" stA="38000" endPos="28000" dist="5000" dir="5400000" sy="-100000" algn="bl" rotWithShape="0"/>
          </a:effectLst>
        </p:spPr>
      </p:pic>
      <p:pic>
        <p:nvPicPr>
          <p:cNvPr id="7" name="Picture 5" descr="C:\Users\user\Downloads\animashki-pogoda-10.gif"/>
          <p:cNvPicPr>
            <a:picLocks noChangeAspect="1" noChangeArrowheads="1" noCrop="1"/>
          </p:cNvPicPr>
          <p:nvPr/>
        </p:nvPicPr>
        <p:blipFill>
          <a:blip r:embed="rId4"/>
          <a:srcRect/>
          <a:stretch>
            <a:fillRect/>
          </a:stretch>
        </p:blipFill>
        <p:spPr bwMode="auto">
          <a:xfrm>
            <a:off x="285720" y="428604"/>
            <a:ext cx="1676400" cy="17526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ownloads\Новая папка (4)\gezetum128.jpg"/>
          <p:cNvPicPr>
            <a:picLocks noGrp="1" noChangeAspect="1" noChangeArrowheads="1"/>
          </p:cNvPicPr>
          <p:nvPr>
            <p:ph idx="1"/>
          </p:nvPr>
        </p:nvPicPr>
        <p:blipFill>
          <a:blip r:embed="rId3"/>
          <a:srcRect/>
          <a:stretch>
            <a:fillRect/>
          </a:stretch>
        </p:blipFill>
        <p:spPr bwMode="auto">
          <a:xfrm>
            <a:off x="0" y="0"/>
            <a:ext cx="9144000" cy="6858000"/>
          </a:xfrm>
          <a:prstGeom prst="rect">
            <a:avLst/>
          </a:prstGeom>
          <a:noFill/>
        </p:spPr>
      </p:pic>
      <p:sp>
        <p:nvSpPr>
          <p:cNvPr id="10" name="Заголовок 9"/>
          <p:cNvSpPr>
            <a:spLocks noGrp="1"/>
          </p:cNvSpPr>
          <p:nvPr>
            <p:ph type="title"/>
          </p:nvPr>
        </p:nvSpPr>
        <p:spPr/>
        <p:txBody>
          <a:bodyPr>
            <a:normAutofit fontScale="90000"/>
          </a:bodyPr>
          <a:lstStyle/>
          <a:p>
            <a:r>
              <a:rPr lang="ru-RU" sz="2700" dirty="0" smtClean="0">
                <a:solidFill>
                  <a:srgbClr val="C00000"/>
                </a:solidFill>
                <a:latin typeface="Arial Black" pitchFamily="34" charset="0"/>
              </a:rPr>
              <a:t>Прогулка должна состоять из следующих </a:t>
            </a:r>
            <a:br>
              <a:rPr lang="ru-RU" sz="2700" dirty="0" smtClean="0">
                <a:solidFill>
                  <a:srgbClr val="C00000"/>
                </a:solidFill>
                <a:latin typeface="Arial Black" pitchFamily="34" charset="0"/>
              </a:rPr>
            </a:br>
            <a:r>
              <a:rPr lang="ru-RU" sz="2700" dirty="0" smtClean="0">
                <a:solidFill>
                  <a:srgbClr val="C00000"/>
                </a:solidFill>
                <a:latin typeface="Arial Black" pitchFamily="34" charset="0"/>
              </a:rPr>
              <a:t>           структурных элементов:</a:t>
            </a:r>
            <a:r>
              <a:rPr lang="ru-RU" dirty="0" smtClean="0"/>
              <a:t/>
            </a:r>
            <a:br>
              <a:rPr lang="ru-RU" dirty="0" smtClean="0"/>
            </a:br>
            <a:endParaRPr lang="ru-RU" dirty="0"/>
          </a:p>
        </p:txBody>
      </p:sp>
      <p:sp>
        <p:nvSpPr>
          <p:cNvPr id="5" name="Стрелка вниз 4"/>
          <p:cNvSpPr/>
          <p:nvPr/>
        </p:nvSpPr>
        <p:spPr>
          <a:xfrm>
            <a:off x="928662" y="1000108"/>
            <a:ext cx="285752" cy="1214446"/>
          </a:xfrm>
          <a:prstGeom prst="down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трелка вниз 5"/>
          <p:cNvSpPr/>
          <p:nvPr/>
        </p:nvSpPr>
        <p:spPr>
          <a:xfrm>
            <a:off x="7358082" y="1285860"/>
            <a:ext cx="357190" cy="40005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низ 6"/>
          <p:cNvSpPr/>
          <p:nvPr/>
        </p:nvSpPr>
        <p:spPr>
          <a:xfrm>
            <a:off x="5500694" y="1000108"/>
            <a:ext cx="357190" cy="29289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 </a:t>
            </a:r>
            <a:endParaRPr lang="ru-RU" dirty="0"/>
          </a:p>
        </p:txBody>
      </p:sp>
      <p:sp>
        <p:nvSpPr>
          <p:cNvPr id="8" name="Стрелка вниз 7"/>
          <p:cNvSpPr/>
          <p:nvPr/>
        </p:nvSpPr>
        <p:spPr>
          <a:xfrm>
            <a:off x="3786182" y="1000108"/>
            <a:ext cx="285752" cy="17859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низ 8"/>
          <p:cNvSpPr/>
          <p:nvPr/>
        </p:nvSpPr>
        <p:spPr>
          <a:xfrm>
            <a:off x="2285984" y="1357298"/>
            <a:ext cx="285752" cy="37862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571472" y="5143512"/>
            <a:ext cx="3857652"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lvl="0">
              <a:buNone/>
            </a:pPr>
            <a:r>
              <a:rPr lang="ru-RU" b="1" dirty="0" smtClean="0">
                <a:latin typeface="Arial" pitchFamily="34" charset="0"/>
                <a:cs typeface="Arial" pitchFamily="34" charset="0"/>
              </a:rPr>
              <a:t>двигательная деятельность:  </a:t>
            </a:r>
          </a:p>
          <a:p>
            <a:pPr lvl="0">
              <a:buNone/>
            </a:pPr>
            <a:r>
              <a:rPr lang="ru-RU" b="1" dirty="0" smtClean="0">
                <a:latin typeface="Arial" pitchFamily="34" charset="0"/>
                <a:cs typeface="Arial" pitchFamily="34" charset="0"/>
              </a:rPr>
              <a:t>подвижные, спортивные игры, </a:t>
            </a:r>
          </a:p>
          <a:p>
            <a:pPr lvl="0">
              <a:buNone/>
            </a:pPr>
            <a:r>
              <a:rPr lang="ru-RU" b="1" dirty="0" smtClean="0">
                <a:latin typeface="Arial" pitchFamily="34" charset="0"/>
                <a:cs typeface="Arial" pitchFamily="34" charset="0"/>
              </a:rPr>
              <a:t> спортивные  упражнения;</a:t>
            </a:r>
            <a:endParaRPr lang="ru-RU" b="1" dirty="0">
              <a:latin typeface="Arial" pitchFamily="34" charset="0"/>
              <a:cs typeface="Arial" pitchFamily="34" charset="0"/>
            </a:endParaRPr>
          </a:p>
        </p:txBody>
      </p:sp>
      <p:sp>
        <p:nvSpPr>
          <p:cNvPr id="12" name="Прямоугольник 11"/>
          <p:cNvSpPr/>
          <p:nvPr/>
        </p:nvSpPr>
        <p:spPr>
          <a:xfrm>
            <a:off x="3929059" y="4143380"/>
            <a:ext cx="3357586" cy="646331"/>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b="1" dirty="0" smtClean="0">
                <a:latin typeface="Arial" pitchFamily="34" charset="0"/>
                <a:cs typeface="Arial" pitchFamily="34" charset="0"/>
              </a:rPr>
              <a:t>индивидуальная работа с детьми</a:t>
            </a:r>
            <a:endParaRPr lang="ru-RU" b="1" dirty="0">
              <a:latin typeface="Arial" pitchFamily="34" charset="0"/>
              <a:cs typeface="Arial" pitchFamily="34" charset="0"/>
            </a:endParaRPr>
          </a:p>
        </p:txBody>
      </p:sp>
      <p:sp>
        <p:nvSpPr>
          <p:cNvPr id="13" name="Прямоугольник 12"/>
          <p:cNvSpPr/>
          <p:nvPr/>
        </p:nvSpPr>
        <p:spPr>
          <a:xfrm>
            <a:off x="6072198" y="5429264"/>
            <a:ext cx="2786082" cy="646331"/>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lvl="0" algn="ctr">
              <a:buNone/>
            </a:pPr>
            <a:r>
              <a:rPr lang="ru-RU" b="1" dirty="0" smtClean="0">
                <a:latin typeface="Arial" pitchFamily="34" charset="0"/>
                <a:cs typeface="Arial" pitchFamily="34" charset="0"/>
              </a:rPr>
              <a:t>самостоятельная деятельность детей</a:t>
            </a:r>
            <a:endParaRPr lang="ru-RU" b="1" dirty="0">
              <a:latin typeface="Arial" pitchFamily="34" charset="0"/>
              <a:cs typeface="Arial" pitchFamily="34" charset="0"/>
            </a:endParaRPr>
          </a:p>
        </p:txBody>
      </p:sp>
      <p:sp>
        <p:nvSpPr>
          <p:cNvPr id="14" name="Прямоугольник 13"/>
          <p:cNvSpPr/>
          <p:nvPr/>
        </p:nvSpPr>
        <p:spPr>
          <a:xfrm>
            <a:off x="2786050" y="2928934"/>
            <a:ext cx="2214578" cy="646331"/>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ru-RU" b="1" dirty="0" smtClean="0">
                <a:latin typeface="Arial" pitchFamily="34" charset="0"/>
                <a:cs typeface="Arial" pitchFamily="34" charset="0"/>
              </a:rPr>
              <a:t> Трудовая деятельность</a:t>
            </a:r>
          </a:p>
        </p:txBody>
      </p:sp>
      <p:sp>
        <p:nvSpPr>
          <p:cNvPr id="15" name="Прямоугольник 14"/>
          <p:cNvSpPr/>
          <p:nvPr/>
        </p:nvSpPr>
        <p:spPr>
          <a:xfrm flipH="1">
            <a:off x="285720" y="2285992"/>
            <a:ext cx="1857388" cy="64633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ru-RU" b="1" dirty="0" smtClean="0">
                <a:latin typeface="Arial" pitchFamily="34" charset="0"/>
                <a:cs typeface="Arial" pitchFamily="34" charset="0"/>
              </a:rPr>
              <a:t>Наблюдение</a:t>
            </a:r>
          </a:p>
          <a:p>
            <a:endParaRPr lang="ru-RU" b="1"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6" descr="C:\Users\user\Downloads\1299162933_429_FT4246_5065c8babd961.gif"/>
          <p:cNvPicPr>
            <a:picLocks noChangeAspect="1" noChangeArrowheads="1" noCrop="1"/>
          </p:cNvPicPr>
          <p:nvPr/>
        </p:nvPicPr>
        <p:blipFill>
          <a:blip r:embed="rId2"/>
          <a:srcRect/>
          <a:stretch>
            <a:fillRect/>
          </a:stretch>
        </p:blipFill>
        <p:spPr bwMode="auto">
          <a:xfrm>
            <a:off x="0" y="0"/>
            <a:ext cx="9144000" cy="6858000"/>
          </a:xfrm>
          <a:prstGeom prst="rect">
            <a:avLst/>
          </a:prstGeom>
          <a:ln>
            <a:noFill/>
          </a:ln>
          <a:effectLst>
            <a:outerShdw blurRad="190500" algn="tl" rotWithShape="0">
              <a:srgbClr val="000000">
                <a:alpha val="70000"/>
              </a:srgbClr>
            </a:outerShdw>
          </a:effectLst>
        </p:spPr>
      </p:pic>
      <p:sp>
        <p:nvSpPr>
          <p:cNvPr id="5" name="Прямоугольник 4"/>
          <p:cNvSpPr/>
          <p:nvPr/>
        </p:nvSpPr>
        <p:spPr>
          <a:xfrm>
            <a:off x="3500430" y="642918"/>
            <a:ext cx="5000660" cy="1015663"/>
          </a:xfrm>
          <a:prstGeom prst="rect">
            <a:avLst/>
          </a:prstGeom>
        </p:spPr>
        <p:txBody>
          <a:bodyPr wrap="square">
            <a:spAutoFit/>
          </a:bodyPr>
          <a:lstStyle/>
          <a:p>
            <a:r>
              <a:rPr lang="ru-RU" sz="6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Unicode MS" pitchFamily="34" charset="-128"/>
                <a:ea typeface="Arial Unicode MS" pitchFamily="34" charset="-128"/>
                <a:cs typeface="Arial Unicode MS" pitchFamily="34" charset="-128"/>
              </a:rPr>
              <a:t>Наблюдения. </a:t>
            </a:r>
            <a:endParaRPr lang="ru-RU"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28674" name="Picture 2" descr="C:\Users\user\Downloads\u93g3 (1).gif"/>
          <p:cNvPicPr>
            <a:picLocks noChangeAspect="1" noChangeArrowheads="1" noCrop="1"/>
          </p:cNvPicPr>
          <p:nvPr/>
        </p:nvPicPr>
        <p:blipFill>
          <a:blip r:embed="rId3"/>
          <a:srcRect/>
          <a:stretch>
            <a:fillRect/>
          </a:stretch>
        </p:blipFill>
        <p:spPr bwMode="auto">
          <a:xfrm>
            <a:off x="6429388" y="3000372"/>
            <a:ext cx="2000264" cy="2214570"/>
          </a:xfrm>
          <a:prstGeom prst="rect">
            <a:avLst/>
          </a:prstGeom>
          <a:noFill/>
        </p:spPr>
      </p:pic>
      <p:pic>
        <p:nvPicPr>
          <p:cNvPr id="28675" name="Picture 3" descr="C:\Users\user\Downloads\u93g3 (1).gif"/>
          <p:cNvPicPr>
            <a:picLocks noChangeAspect="1" noChangeArrowheads="1" noCrop="1"/>
          </p:cNvPicPr>
          <p:nvPr/>
        </p:nvPicPr>
        <p:blipFill>
          <a:blip r:embed="rId3"/>
          <a:srcRect/>
          <a:stretch>
            <a:fillRect/>
          </a:stretch>
        </p:blipFill>
        <p:spPr bwMode="auto">
          <a:xfrm>
            <a:off x="7715272" y="3500438"/>
            <a:ext cx="1214446" cy="1500190"/>
          </a:xfrm>
          <a:prstGeom prst="rect">
            <a:avLst/>
          </a:prstGeom>
          <a:noFill/>
        </p:spPr>
      </p:pic>
      <p:pic>
        <p:nvPicPr>
          <p:cNvPr id="28678" name="Picture 6" descr="C:\Users\user\Downloads\Анимационные картинки\B_Fly23.gif"/>
          <p:cNvPicPr>
            <a:picLocks noChangeAspect="1" noChangeArrowheads="1" noCrop="1"/>
          </p:cNvPicPr>
          <p:nvPr/>
        </p:nvPicPr>
        <p:blipFill>
          <a:blip r:embed="rId4"/>
          <a:srcRect/>
          <a:stretch>
            <a:fillRect/>
          </a:stretch>
        </p:blipFill>
        <p:spPr bwMode="auto">
          <a:xfrm rot="20418405">
            <a:off x="384411" y="480342"/>
            <a:ext cx="1371600" cy="12477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7358042"/>
          </a:xfrm>
          <a:prstGeom prst="rect">
            <a:avLst/>
          </a:prstGeom>
          <a:noFill/>
        </p:spPr>
      </p:pic>
      <p:sp>
        <p:nvSpPr>
          <p:cNvPr id="59393" name="Rectangle 1"/>
          <p:cNvSpPr>
            <a:spLocks noChangeArrowheads="1"/>
          </p:cNvSpPr>
          <p:nvPr/>
        </p:nvSpPr>
        <p:spPr bwMode="auto">
          <a:xfrm>
            <a:off x="0" y="357166"/>
            <a:ext cx="31146937"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Arial" pitchFamily="34" charset="0"/>
                <a:ea typeface="Calibri" pitchFamily="34" charset="0"/>
                <a:cs typeface="Arial" pitchFamily="34"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Заголовок 4"/>
          <p:cNvSpPr>
            <a:spLocks noGrp="1"/>
          </p:cNvSpPr>
          <p:nvPr>
            <p:ph type="title" idx="4294967295"/>
          </p:nvPr>
        </p:nvSpPr>
        <p:spPr>
          <a:xfrm>
            <a:off x="214282" y="357166"/>
            <a:ext cx="8715436" cy="4071966"/>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l"/>
            <a:r>
              <a:rPr lang="ru-RU" sz="2400" b="1" dirty="0" smtClean="0">
                <a:solidFill>
                  <a:srgbClr val="FF0000"/>
                </a:solidFill>
                <a:latin typeface="Arial" pitchFamily="34" charset="0"/>
                <a:cs typeface="Arial" pitchFamily="34" charset="0"/>
              </a:rPr>
              <a:t>Наблюдение</a:t>
            </a:r>
            <a:r>
              <a:rPr lang="ru-RU" sz="1800" b="1" dirty="0" smtClean="0">
                <a:latin typeface="Arial" pitchFamily="34" charset="0"/>
                <a:cs typeface="Arial" pitchFamily="34" charset="0"/>
              </a:rPr>
              <a:t> - один из главных компонентов прогулки. Главная цель наблюдений за природой – научить детей созерцать природу, видеть, выделять отдельные объекты и явления природы, накапливать эмоционально-чувственный опыт в процессе непосредственного общения с природой.</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t>
            </a:r>
            <a:r>
              <a:rPr lang="ru-RU" sz="1800" b="1" dirty="0" smtClean="0">
                <a:solidFill>
                  <a:srgbClr val="4F81BD"/>
                </a:solidFill>
                <a:latin typeface="Arial" pitchFamily="34" charset="0"/>
                <a:cs typeface="Arial" pitchFamily="34" charset="0"/>
              </a:rPr>
              <a:t> Главный методический прием </a:t>
            </a:r>
            <a:r>
              <a:rPr lang="ru-RU" sz="1800" b="1" dirty="0" smtClean="0">
                <a:latin typeface="Arial" pitchFamily="34" charset="0"/>
                <a:cs typeface="Arial" pitchFamily="34" charset="0"/>
              </a:rPr>
              <a:t>– диалог с природой, очеловечивание природы (природа живет, меняется, огорчается, радуется, злится и т.п.; может быть щедрой, благодарной, но и злой, яростной и беспощадной).</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Можно ли научиться понимать язык природы? Конечно можно! Надо только захотеть и быть очень внимательным и наблюдательным. И все сразу станет ясным и понятным. А если будут возникать трудности в общении с природой, то рядом всегда есть взрослые, которые помогут детям.</a:t>
            </a:r>
            <a:endParaRPr lang="ru-RU" sz="1800" b="1" dirty="0">
              <a:latin typeface="Arial" pitchFamily="34" charset="0"/>
              <a:cs typeface="Arial" pitchFamily="34" charset="0"/>
            </a:endParaRPr>
          </a:p>
        </p:txBody>
      </p:sp>
      <p:sp>
        <p:nvSpPr>
          <p:cNvPr id="14" name="Скругленный прямоугольник 13"/>
          <p:cNvSpPr/>
          <p:nvPr/>
        </p:nvSpPr>
        <p:spPr>
          <a:xfrm>
            <a:off x="4857752" y="4714884"/>
            <a:ext cx="2928958" cy="1928826"/>
          </a:xfrm>
          <a:prstGeom prst="roundRect">
            <a:avLst/>
          </a:prstGeom>
          <a:blipFill>
            <a:blip r:embed="rId3" cstate="print">
              <a:extLst>
                <a:ext uri="{28A0092B-C50C-407E-A947-70E740481C1C}">
                  <a14:useLocalDpi xmlns:a14="http://schemas.microsoft.com/office/drawing/2010/main" val="0"/>
                </a:ext>
              </a:extLst>
            </a:blip>
            <a:srcRect/>
            <a:stretch>
              <a:fillRect l="-8000" r="-8000"/>
            </a:stretch>
          </a:blipFill>
          <a:ln w="19050">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5" name="Содержимое 3" descr="конспект прогулки в детском саду"/>
          <p:cNvPicPr>
            <a:picLocks/>
          </p:cNvPicPr>
          <p:nvPr/>
        </p:nvPicPr>
        <p:blipFill>
          <a:blip r:embed="rId4"/>
          <a:stretch>
            <a:fillRect/>
          </a:stretch>
        </p:blipFill>
        <p:spPr bwMode="auto">
          <a:xfrm>
            <a:off x="1142976" y="4714884"/>
            <a:ext cx="2786082" cy="1928826"/>
          </a:xfrm>
          <a:prstGeom prst="roundRect">
            <a:avLst>
              <a:gd name="adj" fmla="val 8594"/>
            </a:avLst>
          </a:prstGeom>
          <a:solidFill>
            <a:srgbClr val="FFFFFF">
              <a:shade val="85000"/>
            </a:srgbClr>
          </a:solidFill>
          <a:ln w="19050">
            <a:solidFill>
              <a:schemeClr val="accent2"/>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idx="4294967295"/>
          </p:nvPr>
        </p:nvSpPr>
        <p:spPr>
          <a:xfrm>
            <a:off x="571472" y="928670"/>
            <a:ext cx="8286807" cy="5643602"/>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lvl="0" algn="just"/>
            <a:r>
              <a:rPr lang="ru-RU" sz="1800" b="1" dirty="0" smtClean="0">
                <a:latin typeface="Arial" pitchFamily="34" charset="0"/>
                <a:cs typeface="Arial" pitchFamily="34" charset="0"/>
              </a:rPr>
              <a:t>                  Ежедневные наблюдения на прогулке обогащают представления детей о мире природы, людей (их труде, взаимоотношений), обогащают эстетические представления.  </a:t>
            </a:r>
            <a:r>
              <a:rPr lang="ru-RU" sz="1800" dirty="0" smtClean="0"/>
              <a:t>  </a:t>
            </a:r>
            <a:r>
              <a:rPr lang="ru-RU" sz="1800" b="1" dirty="0" smtClean="0">
                <a:latin typeface="Arial" pitchFamily="34" charset="0"/>
                <a:ea typeface="Calibri" pitchFamily="34" charset="0"/>
                <a:cs typeface="Arial" pitchFamily="34" charset="0"/>
              </a:rPr>
              <a:t>Наблюдение развивает пытливость, любознательность.</a:t>
            </a:r>
            <a:r>
              <a:rPr lang="ru-RU" sz="1800" dirty="0" smtClean="0"/>
              <a:t> </a:t>
            </a:r>
            <a:r>
              <a:rPr lang="ru-RU" sz="1800" b="1" dirty="0" smtClean="0">
                <a:solidFill>
                  <a:srgbClr val="7030A0"/>
                </a:solidFill>
                <a:latin typeface="Arial" pitchFamily="34" charset="0"/>
                <a:cs typeface="Arial" pitchFamily="34" charset="0"/>
              </a:rPr>
              <a:t>Задача взрослого </a:t>
            </a:r>
            <a:r>
              <a:rPr lang="ru-RU" sz="1800" b="1" dirty="0" smtClean="0">
                <a:latin typeface="Arial" pitchFamily="34" charset="0"/>
                <a:cs typeface="Arial" pitchFamily="34" charset="0"/>
              </a:rPr>
              <a:t>- поддерживать у детей стремление замечать изменения в природном окружении, а если что-то упустили — привлечь внимание, не оставлять что-то на потом</a:t>
            </a:r>
            <a:r>
              <a:rPr lang="ru-RU" sz="1800" b="1" dirty="0" smtClean="0">
                <a:latin typeface="Arial" pitchFamily="34" charset="0"/>
                <a:ea typeface="Calibri" pitchFamily="34" charset="0"/>
                <a:cs typeface="Arial" pitchFamily="34" charset="0"/>
              </a:rPr>
              <a:t> </a:t>
            </a:r>
            <a:r>
              <a:rPr lang="ru-RU" sz="1800" b="1" dirty="0" smtClean="0">
                <a:solidFill>
                  <a:srgbClr val="FF0000"/>
                </a:solidFill>
                <a:latin typeface="Arial" pitchFamily="34" charset="0"/>
                <a:cs typeface="Arial" pitchFamily="34" charset="0"/>
              </a:rPr>
              <a:t>Главное</a:t>
            </a:r>
            <a:r>
              <a:rPr lang="ru-RU" sz="1800" b="1" dirty="0" smtClean="0">
                <a:latin typeface="Arial" pitchFamily="34" charset="0"/>
                <a:cs typeface="Arial" pitchFamily="34" charset="0"/>
              </a:rPr>
              <a:t> — не оставлять детей равнодушными при виде ярких образов природного окружения. Поддержание интереса к ежедневным наблюдениям происходит за счет того, что детям каждый раз предлагается новый объект для непосредственного ознакомления. Наблюдения за растениями, животными, птицами и насекомыми перемежаются знакомством с людьми разных профессий, ознакомлением с общественной жизнью — </a:t>
            </a:r>
            <a:r>
              <a:rPr lang="ru-RU" sz="1800" b="1" dirty="0" err="1" smtClean="0">
                <a:latin typeface="Arial" pitchFamily="34" charset="0"/>
                <a:cs typeface="Arial" pitchFamily="34" charset="0"/>
              </a:rPr>
              <a:t>жизнью</a:t>
            </a:r>
            <a:r>
              <a:rPr lang="ru-RU" sz="1800" b="1" dirty="0" smtClean="0">
                <a:latin typeface="Arial" pitchFamily="34" charset="0"/>
                <a:cs typeface="Arial" pitchFamily="34" charset="0"/>
              </a:rPr>
              <a:t> улицы</a:t>
            </a:r>
            <a:r>
              <a:rPr lang="ru-RU" sz="1800" dirty="0" smtClean="0"/>
              <a:t>. </a:t>
            </a:r>
            <a:r>
              <a:rPr lang="ru-RU" sz="1800" b="1" dirty="0" smtClean="0">
                <a:latin typeface="Arial" pitchFamily="34" charset="0"/>
                <a:ea typeface="Calibri" pitchFamily="34" charset="0"/>
                <a:cs typeface="Arial" pitchFamily="34" charset="0"/>
              </a:rPr>
              <a:t>Полученные в ходе наблюдений знания можно закрепить последующими зарисовками, составлением рассказов. Стихи о природе, загадки, народные приметы и пословицы — все эти нехитрые словесные приемы позволяют сделать прогулку более эмоциональной,  интересной.</a:t>
            </a:r>
            <a:endParaRPr lang="ru-RU" sz="1800" dirty="0">
              <a:latin typeface="Arial" pitchFamily="34" charset="0"/>
              <a:cs typeface="Arial" pitchFamily="34" charset="0"/>
            </a:endParaRPr>
          </a:p>
        </p:txBody>
      </p:sp>
      <p:pic>
        <p:nvPicPr>
          <p:cNvPr id="5" name="Picture 5" descr="C:\Users\user\Downloads\solnce_v_oblakah..gif"/>
          <p:cNvPicPr>
            <a:picLocks noChangeAspect="1" noChangeArrowheads="1" noCrop="1"/>
          </p:cNvPicPr>
          <p:nvPr/>
        </p:nvPicPr>
        <p:blipFill>
          <a:blip r:embed="rId3" cstate="print"/>
          <a:srcRect/>
          <a:stretch>
            <a:fillRect/>
          </a:stretch>
        </p:blipFill>
        <p:spPr bwMode="auto">
          <a:xfrm>
            <a:off x="0" y="0"/>
            <a:ext cx="1785918" cy="135729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Содержимое 2"/>
          <p:cNvSpPr>
            <a:spLocks noGrp="1"/>
          </p:cNvSpPr>
          <p:nvPr>
            <p:ph idx="4294967295"/>
          </p:nvPr>
        </p:nvSpPr>
        <p:spPr>
          <a:xfrm>
            <a:off x="1071538" y="357166"/>
            <a:ext cx="7158062" cy="1785950"/>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just">
              <a:buNone/>
            </a:pPr>
            <a:r>
              <a:rPr lang="ru-RU" sz="1800" b="1" dirty="0" smtClean="0">
                <a:latin typeface="Arial" pitchFamily="34" charset="0"/>
                <a:ea typeface="Calibri" pitchFamily="34" charset="0"/>
                <a:cs typeface="Arial" pitchFamily="34" charset="0"/>
              </a:rPr>
              <a:t>      Нельзя забывать о том, что детей нельзя перегружать. Не стоит стараться в один раз сообщить все то, что нужно знать детям о данном объекте. </a:t>
            </a:r>
            <a:r>
              <a:rPr lang="ru-RU" sz="1800" b="1" dirty="0" smtClean="0">
                <a:latin typeface="Arial" pitchFamily="34" charset="0"/>
                <a:cs typeface="Arial" pitchFamily="34" charset="0"/>
              </a:rPr>
              <a:t>Поэтому наблюдения должны быть нерастянутыми по времени (не более 7—10 минут),  яркими, интересными, содержательными, несущими в себе новизну. </a:t>
            </a:r>
            <a:endParaRPr lang="ru-RU" sz="1800" b="1" dirty="0">
              <a:latin typeface="Arial" pitchFamily="34" charset="0"/>
              <a:cs typeface="Arial" pitchFamily="34" charset="0"/>
            </a:endParaRPr>
          </a:p>
        </p:txBody>
      </p:sp>
      <p:pic>
        <p:nvPicPr>
          <p:cNvPr id="4" name="Picture 2" descr="Картинка 1 из 99604">
            <a:hlinkClick r:id="rId3"/>
          </p:cNvPr>
          <p:cNvPicPr>
            <a:picLocks noChangeAspect="1" noChangeArrowheads="1"/>
          </p:cNvPicPr>
          <p:nvPr/>
        </p:nvPicPr>
        <p:blipFill>
          <a:blip r:embed="rId4" cstate="print"/>
          <a:srcRect/>
          <a:stretch>
            <a:fillRect/>
          </a:stretch>
        </p:blipFill>
        <p:spPr bwMode="auto">
          <a:xfrm flipH="1">
            <a:off x="1428728" y="2714620"/>
            <a:ext cx="4786346" cy="3286148"/>
          </a:xfrm>
          <a:prstGeom prst="roundRect">
            <a:avLst>
              <a:gd name="adj" fmla="val 8594"/>
            </a:avLst>
          </a:prstGeom>
          <a:solidFill>
            <a:srgbClr val="FFFFFF">
              <a:shade val="85000"/>
            </a:srgbClr>
          </a:solidFill>
          <a:ln w="19050">
            <a:solidFill>
              <a:schemeClr val="accent2"/>
            </a:solidFill>
          </a:ln>
          <a:effectLst>
            <a:reflection blurRad="12700" stA="38000" endPos="28000" dist="5000" dir="5400000" sy="-100000" algn="bl" rotWithShape="0"/>
          </a:effectLst>
        </p:spPr>
      </p:pic>
      <p:pic>
        <p:nvPicPr>
          <p:cNvPr id="5" name="Picture 2" descr="C:\Users\user\Downloads\blestyashki-priroda-3.gif"/>
          <p:cNvPicPr>
            <a:picLocks noChangeAspect="1" noChangeArrowheads="1" noCrop="1"/>
          </p:cNvPicPr>
          <p:nvPr/>
        </p:nvPicPr>
        <p:blipFill>
          <a:blip r:embed="rId5"/>
          <a:srcRect/>
          <a:stretch>
            <a:fillRect/>
          </a:stretch>
        </p:blipFill>
        <p:spPr bwMode="auto">
          <a:xfrm>
            <a:off x="6429388" y="3786190"/>
            <a:ext cx="2366964" cy="271464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descr="C:\Users\user\Downloads\imgpreview (68).jpg"/>
          <p:cNvPicPr>
            <a:picLocks noChangeAspect="1" noChangeArrowheads="1"/>
          </p:cNvPicPr>
          <p:nvPr/>
        </p:nvPicPr>
        <p:blipFill>
          <a:blip r:embed="rId3"/>
          <a:srcRect/>
          <a:stretch>
            <a:fillRect/>
          </a:stretch>
        </p:blipFill>
        <p:spPr bwMode="auto">
          <a:xfrm>
            <a:off x="0" y="0"/>
            <a:ext cx="9143999" cy="6858000"/>
          </a:xfrm>
          <a:prstGeom prst="rect">
            <a:avLst/>
          </a:prstGeom>
          <a:noFill/>
        </p:spPr>
      </p:pic>
      <p:sp>
        <p:nvSpPr>
          <p:cNvPr id="7" name="Заголовок 6"/>
          <p:cNvSpPr>
            <a:spLocks noGrp="1"/>
          </p:cNvSpPr>
          <p:nvPr>
            <p:ph type="title" idx="4294967295"/>
          </p:nvPr>
        </p:nvSpPr>
        <p:spPr>
          <a:xfrm>
            <a:off x="714348" y="5214938"/>
            <a:ext cx="7215238" cy="142875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4000" b="1" dirty="0" smtClean="0">
                <a:ln w="11430"/>
                <a:solidFill>
                  <a:srgbClr val="FF0000"/>
                </a:solidFill>
                <a:effectLst>
                  <a:outerShdw blurRad="50800" dist="39000" dir="5460000" algn="tl">
                    <a:srgbClr val="000000">
                      <a:alpha val="38000"/>
                    </a:srgbClr>
                  </a:outerShdw>
                </a:effectLst>
              </a:rPr>
              <a:t>Двигательная</a:t>
            </a:r>
            <a:br>
              <a:rPr lang="ru-RU" sz="4000" b="1" dirty="0" smtClean="0">
                <a:ln w="11430"/>
                <a:solidFill>
                  <a:srgbClr val="FF0000"/>
                </a:solidFill>
                <a:effectLst>
                  <a:outerShdw blurRad="50800" dist="39000" dir="5460000" algn="tl">
                    <a:srgbClr val="000000">
                      <a:alpha val="38000"/>
                    </a:srgbClr>
                  </a:outerShdw>
                </a:effectLst>
              </a:rPr>
            </a:br>
            <a:r>
              <a:rPr lang="ru-RU" sz="4000" b="1" dirty="0" smtClean="0">
                <a:ln w="11430"/>
                <a:solidFill>
                  <a:srgbClr val="FF0000"/>
                </a:solidFill>
                <a:effectLst>
                  <a:outerShdw blurRad="50800" dist="39000" dir="5460000" algn="tl">
                    <a:srgbClr val="000000">
                      <a:alpha val="38000"/>
                    </a:srgbClr>
                  </a:outerShdw>
                </a:effectLst>
              </a:rPr>
              <a:t>деятельность детей.</a:t>
            </a:r>
            <a:endParaRPr lang="ru-RU" sz="4000" b="1" dirty="0">
              <a:ln w="11430"/>
              <a:solidFill>
                <a:srgbClr val="FF0000"/>
              </a:solidFill>
              <a:effectLst>
                <a:outerShdw blurRad="50800" dist="39000" dir="5460000" algn="tl">
                  <a:srgbClr val="000000">
                    <a:alpha val="38000"/>
                  </a:srgbClr>
                </a:outerShdw>
              </a:effectLst>
            </a:endParaRPr>
          </a:p>
        </p:txBody>
      </p:sp>
      <p:pic>
        <p:nvPicPr>
          <p:cNvPr id="21508" name="Picture 4" descr="C:\Users\user\Downloads\Анимационные картинки\ani-bird_yellow.gif"/>
          <p:cNvPicPr>
            <a:picLocks noGrp="1" noChangeAspect="1" noChangeArrowheads="1" noCrop="1"/>
          </p:cNvPicPr>
          <p:nvPr>
            <p:ph idx="4294967295"/>
          </p:nvPr>
        </p:nvPicPr>
        <p:blipFill>
          <a:blip r:embed="rId4"/>
          <a:srcRect/>
          <a:stretch>
            <a:fillRect/>
          </a:stretch>
        </p:blipFill>
        <p:spPr bwMode="auto">
          <a:xfrm>
            <a:off x="6929438" y="0"/>
            <a:ext cx="2214562" cy="1776413"/>
          </a:xfrm>
          <a:prstGeom prst="rect">
            <a:avLst/>
          </a:prstGeom>
          <a:noFill/>
        </p:spPr>
      </p:pic>
      <p:pic>
        <p:nvPicPr>
          <p:cNvPr id="5" name="Picture 6" descr="C:\Users\user\Downloads\Анимационные картинки\B_Fly04.gif"/>
          <p:cNvPicPr>
            <a:picLocks noChangeAspect="1" noChangeArrowheads="1"/>
          </p:cNvPicPr>
          <p:nvPr/>
        </p:nvPicPr>
        <p:blipFill>
          <a:blip r:embed="rId5"/>
          <a:srcRect/>
          <a:stretch>
            <a:fillRect/>
          </a:stretch>
        </p:blipFill>
        <p:spPr bwMode="auto">
          <a:xfrm>
            <a:off x="1928794" y="428604"/>
            <a:ext cx="1428750" cy="1000127"/>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ownloads\Новая папка (4)\gezetum128.jpg"/>
          <p:cNvPicPr>
            <a:picLocks noGrp="1" noChangeAspect="1" noChangeArrowheads="1"/>
          </p:cNvPicPr>
          <p:nvPr>
            <p:ph idx="1"/>
          </p:nvPr>
        </p:nvPicPr>
        <p:blipFill>
          <a:blip r:embed="rId3"/>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2500298" y="285728"/>
            <a:ext cx="6357982" cy="3857652"/>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lvl="0" algn="l" fontAlgn="base">
              <a:spcAft>
                <a:spcPct val="0"/>
              </a:spcAft>
            </a:pPr>
            <a:r>
              <a:rPr lang="ru-RU" sz="1800" dirty="0" smtClean="0"/>
              <a:t/>
            </a:r>
            <a:br>
              <a:rPr lang="ru-RU" sz="1800" dirty="0" smtClean="0"/>
            </a:br>
            <a:r>
              <a:rPr lang="ru-RU" sz="1800" dirty="0" smtClean="0"/>
              <a:t/>
            </a:r>
            <a:br>
              <a:rPr lang="ru-RU" sz="1800" dirty="0" smtClean="0"/>
            </a:br>
            <a:r>
              <a:rPr lang="ru-RU" sz="2400" dirty="0" smtClean="0">
                <a:solidFill>
                  <a:srgbClr val="FF0000"/>
                </a:solidFill>
              </a:rPr>
              <a:t>Подвижная игра </a:t>
            </a:r>
            <a:r>
              <a:rPr lang="ru-RU" sz="1800" dirty="0" smtClean="0"/>
              <a:t>– </a:t>
            </a:r>
            <a:r>
              <a:rPr lang="ru-RU" sz="1800" b="1" dirty="0" smtClean="0"/>
              <a:t>незаменимое средство пополнения ребёнком знаний и представлений об окружающем мире, развития мышления, смекалки, ловкости, сноровки, ценных морально-волевых качеств. Подвижная игра стимулирует активную двигательную деятельность детей. Незначительная усталость, вызываемая участием в таких играх, полезна: систематически повторяясь, она способствует приспособлению организма к повышенной физической нагрузке, увеличению работоспособности. Выбор игры зависит от времени года, погоды, температуры воздуха от предшествующего проводимого занятия, от состояния детей, их желаний, от времени проведения прогулок (вечерняя, утренняя) </a:t>
            </a:r>
            <a:r>
              <a:rPr lang="ru-RU" sz="1800" dirty="0" smtClean="0">
                <a:latin typeface="Arial" pitchFamily="34" charset="0"/>
                <a:ea typeface="Calibri" pitchFamily="34" charset="0"/>
                <a:cs typeface="Arial" pitchFamily="34" charset="0"/>
              </a:rPr>
              <a:t/>
            </a:r>
            <a:br>
              <a:rPr lang="ru-RU" sz="1800" dirty="0" smtClean="0">
                <a:latin typeface="Arial" pitchFamily="34" charset="0"/>
                <a:ea typeface="Calibri" pitchFamily="34" charset="0"/>
                <a:cs typeface="Arial" pitchFamily="34" charset="0"/>
              </a:rPr>
            </a:br>
            <a:r>
              <a:rPr lang="ru-RU" sz="1800" dirty="0" smtClean="0">
                <a:latin typeface="Arial" pitchFamily="34" charset="0"/>
                <a:cs typeface="Arial" pitchFamily="34" charset="0"/>
              </a:rPr>
              <a:t/>
            </a:r>
            <a:br>
              <a:rPr lang="ru-RU" sz="1800" dirty="0" smtClean="0">
                <a:latin typeface="Arial" pitchFamily="34" charset="0"/>
                <a:cs typeface="Arial" pitchFamily="34" charset="0"/>
              </a:rPr>
            </a:br>
            <a:endParaRPr lang="ru-RU" sz="1800" dirty="0">
              <a:latin typeface="Arial" pitchFamily="34" charset="0"/>
              <a:cs typeface="Arial" pitchFamily="34" charset="0"/>
            </a:endParaRPr>
          </a:p>
        </p:txBody>
      </p:sp>
      <p:pic>
        <p:nvPicPr>
          <p:cNvPr id="5" name="Picture 4" descr="C:\Users\user\Downloads\animashki-sport-1311.gif"/>
          <p:cNvPicPr>
            <a:picLocks noChangeAspect="1" noChangeArrowheads="1" noCrop="1"/>
          </p:cNvPicPr>
          <p:nvPr/>
        </p:nvPicPr>
        <p:blipFill>
          <a:blip r:embed="rId4"/>
          <a:srcRect/>
          <a:stretch>
            <a:fillRect/>
          </a:stretch>
        </p:blipFill>
        <p:spPr bwMode="auto">
          <a:xfrm>
            <a:off x="6572264" y="4286256"/>
            <a:ext cx="2286016" cy="2138371"/>
          </a:xfrm>
          <a:prstGeom prst="rect">
            <a:avLst/>
          </a:prstGeom>
          <a:noFill/>
        </p:spPr>
      </p:pic>
      <p:pic>
        <p:nvPicPr>
          <p:cNvPr id="7" name="Picture 5" descr="C:\Users\user\Downloads\animashki-deti-536.gif"/>
          <p:cNvPicPr>
            <a:picLocks noChangeAspect="1" noChangeArrowheads="1"/>
          </p:cNvPicPr>
          <p:nvPr/>
        </p:nvPicPr>
        <p:blipFill>
          <a:blip r:embed="rId5"/>
          <a:srcRect/>
          <a:stretch>
            <a:fillRect/>
          </a:stretch>
        </p:blipFill>
        <p:spPr bwMode="auto">
          <a:xfrm>
            <a:off x="642910" y="4357694"/>
            <a:ext cx="2071702" cy="2081221"/>
          </a:xfrm>
          <a:prstGeom prst="rect">
            <a:avLst/>
          </a:prstGeom>
          <a:noFill/>
        </p:spPr>
      </p:pic>
      <p:pic>
        <p:nvPicPr>
          <p:cNvPr id="10" name="Picture 5" descr="C:\Users\user\Downloads\sun103.png"/>
          <p:cNvPicPr>
            <a:picLocks noChangeAspect="1" noChangeArrowheads="1"/>
          </p:cNvPicPr>
          <p:nvPr/>
        </p:nvPicPr>
        <p:blipFill>
          <a:blip r:embed="rId6"/>
          <a:srcRect/>
          <a:stretch>
            <a:fillRect/>
          </a:stretch>
        </p:blipFill>
        <p:spPr bwMode="auto">
          <a:xfrm>
            <a:off x="357158" y="0"/>
            <a:ext cx="2000264" cy="185738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3214678" y="274638"/>
            <a:ext cx="5472122" cy="3940180"/>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just"/>
            <a:r>
              <a:rPr lang="ru-RU" sz="1800" b="1" dirty="0" smtClean="0">
                <a:latin typeface="Arial" pitchFamily="34" charset="0"/>
                <a:cs typeface="Arial" pitchFamily="34" charset="0"/>
              </a:rPr>
              <a:t>На утренней прогулке в двигательную деятельность детей на прогулке следует включать: подвижные игры и физические упражнения :в младшей группе – 6-10 мин, в средней группе – 10-15 мин, в старшей и подготовительной группах – 20-25 мин.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На вечерней прогулке: в младшей и в средней группах – 10-15 мин, в старшей и подготовительной группах – 12-15 мин. Подвижные игры можно дополнять или заменять спортивными упражнениями или спортивными играми, играми с элементами соревнований (в старшем дошкольном возрасте (в старшем дошкольном возрасте).</a:t>
            </a:r>
            <a:endParaRPr lang="ru-RU" sz="1800" b="1" dirty="0">
              <a:latin typeface="Arial" pitchFamily="34" charset="0"/>
              <a:cs typeface="Arial" pitchFamily="34" charset="0"/>
            </a:endParaRPr>
          </a:p>
        </p:txBody>
      </p:sp>
      <p:pic>
        <p:nvPicPr>
          <p:cNvPr id="5" name="Picture 5" descr="C:\Users\user\Downloads\solnce_v_oblakah..gif"/>
          <p:cNvPicPr>
            <a:picLocks noChangeAspect="1" noChangeArrowheads="1" noCrop="1"/>
          </p:cNvPicPr>
          <p:nvPr/>
        </p:nvPicPr>
        <p:blipFill>
          <a:blip r:embed="rId3"/>
          <a:srcRect/>
          <a:stretch>
            <a:fillRect/>
          </a:stretch>
        </p:blipFill>
        <p:spPr bwMode="auto">
          <a:xfrm>
            <a:off x="0" y="0"/>
            <a:ext cx="2857488" cy="2214554"/>
          </a:xfrm>
          <a:prstGeom prst="rect">
            <a:avLst/>
          </a:prstGeom>
          <a:noFill/>
        </p:spPr>
      </p:pic>
      <p:pic>
        <p:nvPicPr>
          <p:cNvPr id="6" name="Picture 6" descr="C:\Users\user\Downloads\animashki-sport-1313.gif"/>
          <p:cNvPicPr>
            <a:picLocks noChangeAspect="1" noChangeArrowheads="1" noCrop="1"/>
          </p:cNvPicPr>
          <p:nvPr/>
        </p:nvPicPr>
        <p:blipFill>
          <a:blip r:embed="rId4"/>
          <a:srcRect/>
          <a:stretch>
            <a:fillRect/>
          </a:stretch>
        </p:blipFill>
        <p:spPr bwMode="auto">
          <a:xfrm>
            <a:off x="6357950" y="4572008"/>
            <a:ext cx="1714512" cy="1752608"/>
          </a:xfrm>
          <a:prstGeom prst="rect">
            <a:avLst/>
          </a:prstGeom>
          <a:noFill/>
        </p:spPr>
      </p:pic>
      <p:pic>
        <p:nvPicPr>
          <p:cNvPr id="7" name="Picture 2" descr="C:\Users\user\Downloads\SMAYLIKI.ru - Анимашки - Дети_files\17cf4c75a7617f6dc9951553ed8d0d2a.gif"/>
          <p:cNvPicPr>
            <a:picLocks noChangeAspect="1" noChangeArrowheads="1" noCrop="1"/>
          </p:cNvPicPr>
          <p:nvPr/>
        </p:nvPicPr>
        <p:blipFill>
          <a:blip r:embed="rId5"/>
          <a:srcRect/>
          <a:stretch>
            <a:fillRect/>
          </a:stretch>
        </p:blipFill>
        <p:spPr bwMode="auto">
          <a:xfrm>
            <a:off x="1071538" y="4286256"/>
            <a:ext cx="2214578" cy="207170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idx="4294967295"/>
          </p:nvPr>
        </p:nvSpPr>
        <p:spPr>
          <a:xfrm>
            <a:off x="428596" y="274638"/>
            <a:ext cx="8286808" cy="3297237"/>
          </a:xfrm>
          <a:solidFill>
            <a:srgbClr val="CCFF99"/>
          </a:solidFill>
          <a:ln w="28575">
            <a:solidFill>
              <a:schemeClr val="accent2"/>
            </a:solidFill>
          </a:ln>
        </p:spPr>
        <p:style>
          <a:lnRef idx="2">
            <a:schemeClr val="accent3"/>
          </a:lnRef>
          <a:fillRef idx="1">
            <a:schemeClr val="lt1"/>
          </a:fillRef>
          <a:effectRef idx="0">
            <a:schemeClr val="accent3"/>
          </a:effectRef>
          <a:fontRef idx="minor">
            <a:schemeClr val="dk1"/>
          </a:fontRef>
        </p:style>
        <p:txBody>
          <a:bodyPr>
            <a:noAutofit/>
          </a:bodyPr>
          <a:lstStyle/>
          <a:p>
            <a:pPr algn="just"/>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В холодные дни целесообразно начинать прогулку с игр большей подвижности, связанных с бегом, метанием, прыжками. Веселые и увлекательные игры помогают детям лучше переносить холодную погоду. В сырую, дождливую погоду (особенно весной и осенью) следует организовывать малоподвижные игры, которые не требуют большого пространства</a:t>
            </a:r>
            <a:r>
              <a:rPr lang="ru-RU" sz="1800" dirty="0" smtClean="0">
                <a:latin typeface="Arial" pitchFamily="34" charset="0"/>
                <a:cs typeface="Arial" pitchFamily="34" charset="0"/>
              </a:rPr>
              <a:t>.</a:t>
            </a:r>
            <a:r>
              <a:rPr lang="ru-RU" sz="1800" dirty="0" smtClean="0"/>
              <a:t> </a:t>
            </a:r>
            <a:r>
              <a:rPr lang="ru-RU" sz="1800" b="1" dirty="0" smtClean="0">
                <a:latin typeface="Arial" pitchFamily="34" charset="0"/>
                <a:cs typeface="Arial" pitchFamily="34" charset="0"/>
              </a:rPr>
              <a:t>Во время прогулок могут быть широко использованы бессюжетные народные игры с предметами (такие, как бабки, </a:t>
            </a:r>
            <a:r>
              <a:rPr lang="ru-RU" sz="1800" b="1" dirty="0" err="1" smtClean="0">
                <a:latin typeface="Arial" pitchFamily="34" charset="0"/>
                <a:cs typeface="Arial" pitchFamily="34" charset="0"/>
              </a:rPr>
              <a:t>кольцеброс</a:t>
            </a:r>
            <a:r>
              <a:rPr lang="ru-RU" sz="1800" b="1" dirty="0" smtClean="0">
                <a:latin typeface="Arial" pitchFamily="34" charset="0"/>
                <a:cs typeface="Arial" pitchFamily="34" charset="0"/>
              </a:rPr>
              <a:t>,        кегли). А в старших группах - элементы спортивных игр: волейбол, баскетбол, городки, бадминтон, настольный теннис, футбол, хоккей.</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В жаркую погоду проводятся игры с водой.</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endParaRPr lang="ru-RU" sz="1800" b="1" dirty="0">
              <a:latin typeface="Arial" pitchFamily="34" charset="0"/>
              <a:cs typeface="Arial" pitchFamily="34" charset="0"/>
            </a:endParaRPr>
          </a:p>
        </p:txBody>
      </p:sp>
      <p:pic>
        <p:nvPicPr>
          <p:cNvPr id="9" name="Picture 5" descr="5ad627"/>
          <p:cNvPicPr>
            <a:picLocks noChangeAspect="1" noChangeArrowheads="1"/>
          </p:cNvPicPr>
          <p:nvPr/>
        </p:nvPicPr>
        <p:blipFill>
          <a:blip r:embed="rId3"/>
          <a:srcRect/>
          <a:stretch>
            <a:fillRect/>
          </a:stretch>
        </p:blipFill>
        <p:spPr bwMode="auto">
          <a:xfrm>
            <a:off x="1785918" y="3786190"/>
            <a:ext cx="4857784" cy="2643206"/>
          </a:xfrm>
          <a:prstGeom prst="roundRect">
            <a:avLst>
              <a:gd name="adj" fmla="val 8594"/>
            </a:avLst>
          </a:prstGeom>
          <a:solidFill>
            <a:srgbClr val="FFFFFF">
              <a:shade val="85000"/>
            </a:srgbClr>
          </a:solidFill>
          <a:ln w="57150">
            <a:solidFill>
              <a:schemeClr val="accent2"/>
            </a:solidFill>
          </a:ln>
          <a:effectLst>
            <a:reflection blurRad="12700" stA="38000" endPos="28000" dist="5000" dir="5400000" sy="-100000" algn="bl" rotWithShape="0"/>
          </a:effectLst>
        </p:spPr>
      </p:pic>
      <p:pic>
        <p:nvPicPr>
          <p:cNvPr id="5" name="Picture 4" descr="C:\Users\user\Downloads\soccer20.gif"/>
          <p:cNvPicPr>
            <a:picLocks noChangeAspect="1" noChangeArrowheads="1" noCrop="1"/>
          </p:cNvPicPr>
          <p:nvPr/>
        </p:nvPicPr>
        <p:blipFill>
          <a:blip r:embed="rId4"/>
          <a:srcRect/>
          <a:stretch>
            <a:fillRect/>
          </a:stretch>
        </p:blipFill>
        <p:spPr bwMode="auto">
          <a:xfrm>
            <a:off x="7072330" y="4786322"/>
            <a:ext cx="1857388" cy="171451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1928794" y="285728"/>
            <a:ext cx="6800840" cy="2928958"/>
          </a:xfrm>
          <a:solidFill>
            <a:srgbClr val="CCFF99"/>
          </a:solidFill>
          <a:ln w="28575">
            <a:solidFill>
              <a:schemeClr val="accent2"/>
            </a:solidFill>
          </a:ln>
        </p:spPr>
        <p:style>
          <a:lnRef idx="2">
            <a:schemeClr val="accent3"/>
          </a:lnRef>
          <a:fillRef idx="1">
            <a:schemeClr val="lt1"/>
          </a:fillRef>
          <a:effectRef idx="0">
            <a:schemeClr val="accent3"/>
          </a:effectRef>
          <a:fontRef idx="minor">
            <a:schemeClr val="dk1"/>
          </a:fontRef>
        </p:style>
        <p:txBody>
          <a:bodyPr>
            <a:noAutofit/>
          </a:bodyPr>
          <a:lstStyle/>
          <a:p>
            <a:pPr algn="l"/>
            <a:r>
              <a:rPr lang="ru-RU" sz="1800" dirty="0" smtClean="0">
                <a:latin typeface="Arial" pitchFamily="34" charset="0"/>
                <a:ea typeface="Calibri" pitchFamily="34" charset="0"/>
                <a:cs typeface="Arial" pitchFamily="34" charset="0"/>
              </a:rPr>
              <a:t/>
            </a:r>
            <a:br>
              <a:rPr lang="ru-RU" sz="1800" dirty="0" smtClean="0">
                <a:latin typeface="Arial" pitchFamily="34" charset="0"/>
                <a:ea typeface="Calibri" pitchFamily="34" charset="0"/>
                <a:cs typeface="Arial" pitchFamily="34" charset="0"/>
              </a:rPr>
            </a:br>
            <a:r>
              <a:rPr lang="ru-RU" sz="1800" b="1" dirty="0" smtClean="0">
                <a:latin typeface="Arial" pitchFamily="34" charset="0"/>
                <a:ea typeface="Calibri" pitchFamily="34" charset="0"/>
                <a:cs typeface="Arial" pitchFamily="34" charset="0"/>
              </a:rPr>
              <a:t>Подвижные игры планируются и проводятся воспитателем  с учетом пожеланий детей, по рекомендациям узких специалистов или тематически. Они могут быть весьма разнообразны, поэтому во избежание монотонности можно спланировать  игры по дням недели. Такое планирование позволяет учесть интересы каждого ребенка, полностью охватить программный материал по разделу подвижных игр. Обязательно проводить  две подвижных игры.</a:t>
            </a: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endParaRPr lang="ru-RU" sz="1800" b="1" dirty="0">
              <a:latin typeface="Arial" pitchFamily="34" charset="0"/>
              <a:cs typeface="Arial" pitchFamily="34" charset="0"/>
            </a:endParaRPr>
          </a:p>
        </p:txBody>
      </p:sp>
      <p:pic>
        <p:nvPicPr>
          <p:cNvPr id="5" name="Picture 2" descr="C:\Users\user\Downloads\animashki-sport-1298.gif"/>
          <p:cNvPicPr>
            <a:picLocks noChangeAspect="1" noChangeArrowheads="1" noCrop="1"/>
          </p:cNvPicPr>
          <p:nvPr/>
        </p:nvPicPr>
        <p:blipFill>
          <a:blip r:embed="rId3"/>
          <a:srcRect/>
          <a:stretch>
            <a:fillRect/>
          </a:stretch>
        </p:blipFill>
        <p:spPr bwMode="auto">
          <a:xfrm flipH="1">
            <a:off x="6072198" y="3786190"/>
            <a:ext cx="2571768" cy="2428892"/>
          </a:xfrm>
          <a:prstGeom prst="rect">
            <a:avLst/>
          </a:prstGeom>
          <a:noFill/>
        </p:spPr>
      </p:pic>
      <p:pic>
        <p:nvPicPr>
          <p:cNvPr id="8" name="Picture 3" descr="C:\Users\user\Downloads\animashki-sport-976.gif"/>
          <p:cNvPicPr>
            <a:picLocks noChangeAspect="1" noChangeArrowheads="1" noCrop="1"/>
          </p:cNvPicPr>
          <p:nvPr/>
        </p:nvPicPr>
        <p:blipFill>
          <a:blip r:embed="rId4"/>
          <a:srcRect/>
          <a:stretch>
            <a:fillRect/>
          </a:stretch>
        </p:blipFill>
        <p:spPr bwMode="auto">
          <a:xfrm flipH="1">
            <a:off x="1357290" y="3929066"/>
            <a:ext cx="2157552" cy="2000264"/>
          </a:xfrm>
          <a:prstGeom prst="rect">
            <a:avLst/>
          </a:prstGeom>
          <a:noFill/>
        </p:spPr>
      </p:pic>
      <p:pic>
        <p:nvPicPr>
          <p:cNvPr id="7" name="Picture 2" descr="C:\Users\user\Downloads\blestyashki-priroda-2.gif"/>
          <p:cNvPicPr>
            <a:picLocks noChangeAspect="1" noChangeArrowheads="1" noCrop="1"/>
          </p:cNvPicPr>
          <p:nvPr/>
        </p:nvPicPr>
        <p:blipFill>
          <a:blip r:embed="rId5">
            <a:duotone>
              <a:prstClr val="black"/>
              <a:srgbClr val="FFFF00">
                <a:tint val="45000"/>
                <a:satMod val="400000"/>
              </a:srgbClr>
            </a:duotone>
          </a:blip>
          <a:stretch>
            <a:fillRect/>
          </a:stretch>
        </p:blipFill>
        <p:spPr>
          <a:xfrm>
            <a:off x="214282" y="214290"/>
            <a:ext cx="1571636" cy="1428736"/>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Содержимое 2"/>
          <p:cNvSpPr>
            <a:spLocks noGrp="1"/>
          </p:cNvSpPr>
          <p:nvPr>
            <p:ph idx="4294967295"/>
          </p:nvPr>
        </p:nvSpPr>
        <p:spPr>
          <a:xfrm>
            <a:off x="1285852" y="1285860"/>
            <a:ext cx="4572032" cy="2000264"/>
          </a:xfrm>
          <a:noFill/>
          <a:ln>
            <a:noFill/>
          </a:ln>
        </p:spPr>
        <p:style>
          <a:lnRef idx="2">
            <a:schemeClr val="accent2"/>
          </a:lnRef>
          <a:fillRef idx="1">
            <a:schemeClr val="lt1"/>
          </a:fillRef>
          <a:effectRef idx="0">
            <a:schemeClr val="accent2"/>
          </a:effectRef>
          <a:fontRef idx="minor">
            <a:schemeClr val="dk1"/>
          </a:fontRef>
        </p:style>
        <p:txBody>
          <a:bodyPr>
            <a:normAutofit/>
          </a:bodyPr>
          <a:lstStyle/>
          <a:p>
            <a:pPr algn="just">
              <a:buNone/>
            </a:pPr>
            <a:r>
              <a:rPr lang="ru-RU" altLang="ru-RU" sz="2000" b="1" dirty="0" smtClean="0">
                <a:latin typeface="Arial" pitchFamily="34" charset="0"/>
                <a:cs typeface="Arial" pitchFamily="34" charset="0"/>
              </a:rPr>
              <a:t>Настроение и силы</a:t>
            </a:r>
          </a:p>
          <a:p>
            <a:pPr algn="just">
              <a:buNone/>
            </a:pPr>
            <a:r>
              <a:rPr lang="ru-RU" altLang="ru-RU" sz="2000" b="1" dirty="0" smtClean="0">
                <a:latin typeface="Arial" pitchFamily="34" charset="0"/>
                <a:cs typeface="Arial" pitchFamily="34" charset="0"/>
              </a:rPr>
              <a:t>Не покинут никогда,</a:t>
            </a:r>
          </a:p>
          <a:p>
            <a:pPr algn="just">
              <a:buNone/>
            </a:pPr>
            <a:r>
              <a:rPr lang="ru-RU" altLang="ru-RU" sz="2000" b="1" dirty="0" smtClean="0">
                <a:latin typeface="Arial" pitchFamily="34" charset="0"/>
                <a:cs typeface="Arial" pitchFamily="34" charset="0"/>
              </a:rPr>
              <a:t>Если будешь улыбаться, </a:t>
            </a:r>
          </a:p>
          <a:p>
            <a:pPr algn="just">
              <a:buNone/>
            </a:pPr>
            <a:r>
              <a:rPr lang="ru-RU" altLang="ru-RU" sz="2000" b="1" dirty="0" smtClean="0">
                <a:latin typeface="Arial" pitchFamily="34" charset="0"/>
                <a:cs typeface="Arial" pitchFamily="34" charset="0"/>
              </a:rPr>
              <a:t>Прыгать, двигаться всегда!</a:t>
            </a:r>
          </a:p>
          <a:p>
            <a:endParaRPr lang="ru-RU" sz="2000" dirty="0">
              <a:latin typeface="Arial" pitchFamily="34" charset="0"/>
              <a:cs typeface="Arial" pitchFamily="34" charset="0"/>
            </a:endParaRPr>
          </a:p>
        </p:txBody>
      </p:sp>
      <p:pic>
        <p:nvPicPr>
          <p:cNvPr id="5" name="Picture 3" descr="C:\Users\user\Downloads\animashki-deti-862.gif"/>
          <p:cNvPicPr>
            <a:picLocks noChangeAspect="1" noChangeArrowheads="1" noCrop="1"/>
          </p:cNvPicPr>
          <p:nvPr/>
        </p:nvPicPr>
        <p:blipFill>
          <a:blip r:embed="rId4"/>
          <a:stretch>
            <a:fillRect/>
          </a:stretch>
        </p:blipFill>
        <p:spPr bwMode="auto">
          <a:xfrm>
            <a:off x="5786446" y="3929066"/>
            <a:ext cx="2214578" cy="2214578"/>
          </a:xfrm>
          <a:prstGeom prst="rect">
            <a:avLst/>
          </a:prstGeom>
          <a:noFill/>
        </p:spPr>
      </p:pic>
      <p:pic>
        <p:nvPicPr>
          <p:cNvPr id="6" name="Picture 2" descr="C:\Users\user\Downloads\animashki-deti-742.gif"/>
          <p:cNvPicPr>
            <a:picLocks noChangeAspect="1" noChangeArrowheads="1" noCrop="1"/>
          </p:cNvPicPr>
          <p:nvPr/>
        </p:nvPicPr>
        <p:blipFill>
          <a:blip r:embed="rId5"/>
          <a:srcRect/>
          <a:stretch>
            <a:fillRect/>
          </a:stretch>
        </p:blipFill>
        <p:spPr bwMode="auto">
          <a:xfrm flipH="1">
            <a:off x="1714480" y="4000504"/>
            <a:ext cx="2071702" cy="2428892"/>
          </a:xfrm>
          <a:prstGeom prst="rect">
            <a:avLst/>
          </a:prstGeom>
          <a:noFill/>
        </p:spPr>
      </p:pic>
      <p:pic>
        <p:nvPicPr>
          <p:cNvPr id="8" name="Picture 2" descr="C:\Лена\flower-frame-clip-art_423320.png"/>
          <p:cNvPicPr>
            <a:picLocks noChangeAspect="1" noChangeArrowheads="1"/>
          </p:cNvPicPr>
          <p:nvPr/>
        </p:nvPicPr>
        <p:blipFill>
          <a:blip r:embed="rId6" cstate="email"/>
          <a:srcRect/>
          <a:stretch>
            <a:fillRect/>
          </a:stretch>
        </p:blipFill>
        <p:spPr bwMode="auto">
          <a:xfrm>
            <a:off x="428596" y="428604"/>
            <a:ext cx="5500726" cy="3214710"/>
          </a:xfrm>
          <a:prstGeom prst="rect">
            <a:avLst/>
          </a:prstGeom>
          <a:noFill/>
        </p:spPr>
      </p:pic>
      <p:pic>
        <p:nvPicPr>
          <p:cNvPr id="9" name="Picture 2" descr="C:\Users\user\Downloads\Анимационные картинки\solnce_v_oblakah..gif"/>
          <p:cNvPicPr>
            <a:picLocks noChangeAspect="1" noChangeArrowheads="1" noCrop="1"/>
          </p:cNvPicPr>
          <p:nvPr/>
        </p:nvPicPr>
        <p:blipFill>
          <a:blip r:embed="rId7" cstate="print"/>
          <a:srcRect/>
          <a:stretch>
            <a:fillRect/>
          </a:stretch>
        </p:blipFill>
        <p:spPr bwMode="auto">
          <a:xfrm flipH="1">
            <a:off x="6715140" y="357166"/>
            <a:ext cx="1888004" cy="178595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3" name="Picture 5" descr="C:\Users\user\Downloads\img16.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7" name="Заголовок 6"/>
          <p:cNvSpPr>
            <a:spLocks noGrp="1"/>
          </p:cNvSpPr>
          <p:nvPr>
            <p:ph type="title" idx="4294967295"/>
          </p:nvPr>
        </p:nvSpPr>
        <p:spPr>
          <a:xfrm>
            <a:off x="0" y="274638"/>
            <a:ext cx="9144000" cy="11430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ru-RU" sz="6600" b="1" dirty="0" smtClean="0">
                <a:ln w="11430"/>
                <a:solidFill>
                  <a:srgbClr val="FF0000"/>
                </a:solidFill>
                <a:effectLst>
                  <a:outerShdw blurRad="50800" dist="39000" dir="5460000" algn="tl">
                    <a:srgbClr val="000000">
                      <a:alpha val="38000"/>
                    </a:srgbClr>
                  </a:outerShdw>
                </a:effectLst>
              </a:rPr>
              <a:t>Трудовая деятельность.</a:t>
            </a:r>
            <a:endParaRPr lang="ru-RU" sz="6600" b="1" dirty="0">
              <a:ln w="11430"/>
              <a:solidFill>
                <a:srgbClr val="FF0000"/>
              </a:solidFill>
              <a:effectLst>
                <a:outerShdw blurRad="50800" dist="39000" dir="5460000" algn="tl">
                  <a:srgbClr val="000000">
                    <a:alpha val="38000"/>
                  </a:srgbClr>
                </a:outerShdw>
              </a:effectLst>
            </a:endParaRPr>
          </a:p>
        </p:txBody>
      </p:sp>
      <p:pic>
        <p:nvPicPr>
          <p:cNvPr id="22534" name="Picture 6" descr="C:\Users\user\Downloads\animashki-pogoda-59.gif"/>
          <p:cNvPicPr>
            <a:picLocks noChangeAspect="1" noChangeArrowheads="1" noCrop="1"/>
          </p:cNvPicPr>
          <p:nvPr/>
        </p:nvPicPr>
        <p:blipFill>
          <a:blip r:embed="rId3"/>
          <a:srcRect/>
          <a:stretch>
            <a:fillRect/>
          </a:stretch>
        </p:blipFill>
        <p:spPr bwMode="auto">
          <a:xfrm>
            <a:off x="5715008" y="3429000"/>
            <a:ext cx="3428992" cy="3429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274638"/>
            <a:ext cx="8229600" cy="1654164"/>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l"/>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1800" b="1" dirty="0" smtClean="0">
                <a:latin typeface="Arial" pitchFamily="34" charset="0"/>
                <a:cs typeface="Arial" pitchFamily="34" charset="0"/>
              </a:rPr>
              <a:t>Большое воспитательное значение имеет </a:t>
            </a:r>
            <a:r>
              <a:rPr lang="ru-RU" sz="2400" b="1" dirty="0" smtClean="0">
                <a:solidFill>
                  <a:srgbClr val="FF0000"/>
                </a:solidFill>
                <a:latin typeface="Arial" pitchFamily="34" charset="0"/>
                <a:cs typeface="Arial" pitchFamily="34" charset="0"/>
              </a:rPr>
              <a:t>трудовая деятельность </a:t>
            </a:r>
            <a:r>
              <a:rPr lang="ru-RU" sz="1800" b="1" dirty="0" smtClean="0">
                <a:latin typeface="Arial" pitchFamily="34" charset="0"/>
                <a:cs typeface="Arial" pitchFamily="34" charset="0"/>
              </a:rPr>
              <a:t>на прогулке. Важно, чтобы для каждого ребенка задания были посильными, интересными и разнообразными, а по длительности – не превышали 5-19 минут в младшем возрасте и 15-20 минут в старшем возрасте.</a:t>
            </a:r>
            <a:br>
              <a:rPr lang="ru-RU" sz="1800" b="1" dirty="0" smtClean="0">
                <a:latin typeface="Arial" pitchFamily="34" charset="0"/>
                <a:cs typeface="Arial" pitchFamily="34" charset="0"/>
              </a:rPr>
            </a:br>
            <a:endParaRPr lang="ru-RU" sz="1800" b="1" dirty="0">
              <a:latin typeface="Arial" pitchFamily="34" charset="0"/>
              <a:cs typeface="Arial" pitchFamily="34" charset="0"/>
            </a:endParaRPr>
          </a:p>
        </p:txBody>
      </p:sp>
      <p:pic>
        <p:nvPicPr>
          <p:cNvPr id="5" name="Picture 8" descr="C:\Users\user\Downloads\cartone-animato-per-bambini-vettore_34-56590.jpg"/>
          <p:cNvPicPr>
            <a:picLocks noChangeAspect="1" noChangeArrowheads="1"/>
          </p:cNvPicPr>
          <p:nvPr/>
        </p:nvPicPr>
        <p:blipFill>
          <a:blip r:embed="rId3"/>
          <a:srcRect/>
          <a:stretch>
            <a:fillRect/>
          </a:stretch>
        </p:blipFill>
        <p:spPr bwMode="auto">
          <a:xfrm>
            <a:off x="2071670" y="2428868"/>
            <a:ext cx="5572164" cy="3429024"/>
          </a:xfrm>
          <a:prstGeom prst="roundRect">
            <a:avLst>
              <a:gd name="adj" fmla="val 8594"/>
            </a:avLst>
          </a:prstGeom>
          <a:solidFill>
            <a:srgbClr val="FFFFFF">
              <a:shade val="85000"/>
            </a:srgbClr>
          </a:solidFill>
          <a:ln w="19050">
            <a:solidFill>
              <a:schemeClr val="accent2"/>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2" y="1"/>
            <a:ext cx="9143998" cy="6857999"/>
          </a:xfrm>
          <a:prstGeom prst="rect">
            <a:avLst/>
          </a:prstGeom>
          <a:noFill/>
        </p:spPr>
      </p:pic>
      <p:sp>
        <p:nvSpPr>
          <p:cNvPr id="2" name="Заголовок 1"/>
          <p:cNvSpPr>
            <a:spLocks noGrp="1"/>
          </p:cNvSpPr>
          <p:nvPr>
            <p:ph type="title"/>
          </p:nvPr>
        </p:nvSpPr>
        <p:spPr>
          <a:xfrm>
            <a:off x="214282" y="214290"/>
            <a:ext cx="8572560" cy="3714776"/>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l"/>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600" b="1" dirty="0" smtClean="0">
                <a:latin typeface="Arial" pitchFamily="34" charset="0"/>
                <a:cs typeface="Arial" pitchFamily="34" charset="0"/>
              </a:rPr>
              <a:t>Детей привлекают к сбору семян с клумбы, осенних листьев для гербария и украшения групповой комнаты, поддержанию порядка на прогулочном участке и верандах. Большое значение при организации работы с детьми на прогулке имеет эмоциональное отношение к делу, которое задает воспитатель еще до начала работы. Не всегда сама работа (например, уборка опавших листьев на прогулочном участке) будет интересовать детей, иногда их привлекает цель, поставленная воспитателем, а во время выполнения работы захватывают общность интересов, слаженность, </a:t>
            </a:r>
            <a:r>
              <a:rPr lang="ru-RU" sz="1600" b="1" dirty="0" err="1" smtClean="0">
                <a:latin typeface="Arial" pitchFamily="34" charset="0"/>
                <a:cs typeface="Arial" pitchFamily="34" charset="0"/>
              </a:rPr>
              <a:t>соревновательность</a:t>
            </a:r>
            <a:r>
              <a:rPr lang="ru-RU" sz="1600" b="1" dirty="0" smtClean="0">
                <a:latin typeface="Arial" pitchFamily="34" charset="0"/>
                <a:cs typeface="Arial" pitchFamily="34" charset="0"/>
              </a:rPr>
              <a:t>  момента.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Для успешного решения задач по развитию самостоятельности и аккуратности, привитию трудолюбия очень важно правильно подобрать детский инвентарь : грабли, лопатки, совки, ведерки. Труд детей должен быть посильным, а инвентарь – стоящим (но соответствовать возрасту ребенка). Необходимо закрепить привычку приводить в порядок инвентарь, который используется в процессе труда в природе.</a:t>
            </a:r>
            <a:r>
              <a:rPr lang="ru-RU" sz="1600" dirty="0" smtClean="0"/>
              <a:t/>
            </a:r>
            <a:br>
              <a:rPr lang="ru-RU" sz="1600" dirty="0" smtClean="0"/>
            </a:br>
            <a:r>
              <a:rPr lang="ru-RU" sz="1600" dirty="0" smtClean="0"/>
              <a:t> </a:t>
            </a: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t>
            </a:r>
            <a:br>
              <a:rPr lang="ru-RU" sz="1800" b="1" dirty="0" smtClean="0">
                <a:latin typeface="Arial" pitchFamily="34" charset="0"/>
                <a:cs typeface="Arial" pitchFamily="34" charset="0"/>
              </a:rPr>
            </a:b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1800" dirty="0" smtClean="0">
                <a:latin typeface="Arial" pitchFamily="34" charset="0"/>
                <a:cs typeface="Arial" pitchFamily="34" charset="0"/>
              </a:rPr>
              <a:t> </a:t>
            </a:r>
            <a:endParaRPr lang="ru-RU" sz="1800" dirty="0">
              <a:latin typeface="Arial" pitchFamily="34" charset="0"/>
              <a:cs typeface="Arial" pitchFamily="34" charset="0"/>
            </a:endParaRPr>
          </a:p>
        </p:txBody>
      </p:sp>
      <p:pic>
        <p:nvPicPr>
          <p:cNvPr id="7" name="Picture 9" descr="C:\Users\user\Downloads\56289511732757088.gif"/>
          <p:cNvPicPr>
            <a:picLocks noChangeAspect="1" noChangeArrowheads="1" noCrop="1"/>
          </p:cNvPicPr>
          <p:nvPr/>
        </p:nvPicPr>
        <p:blipFill>
          <a:blip r:embed="rId3"/>
          <a:srcRect/>
          <a:stretch>
            <a:fillRect/>
          </a:stretch>
        </p:blipFill>
        <p:spPr bwMode="auto">
          <a:xfrm>
            <a:off x="6429356" y="4071942"/>
            <a:ext cx="2714644" cy="2500330"/>
          </a:xfrm>
          <a:prstGeom prst="rect">
            <a:avLst/>
          </a:prstGeom>
          <a:noFill/>
        </p:spPr>
      </p:pic>
      <p:pic>
        <p:nvPicPr>
          <p:cNvPr id="6" name="Picture 5" descr="C:\Users\user\Downloads\i (1).jpg"/>
          <p:cNvPicPr>
            <a:picLocks noChangeAspect="1" noChangeArrowheads="1"/>
          </p:cNvPicPr>
          <p:nvPr/>
        </p:nvPicPr>
        <p:blipFill>
          <a:blip r:embed="rId4"/>
          <a:srcRect/>
          <a:stretch>
            <a:fillRect/>
          </a:stretch>
        </p:blipFill>
        <p:spPr bwMode="auto">
          <a:xfrm>
            <a:off x="2214546" y="4214818"/>
            <a:ext cx="3214710" cy="2357454"/>
          </a:xfrm>
          <a:prstGeom prst="roundRect">
            <a:avLst>
              <a:gd name="adj" fmla="val 8594"/>
            </a:avLst>
          </a:prstGeom>
          <a:solidFill>
            <a:srgbClr val="FFFFFF">
              <a:shade val="85000"/>
            </a:srgbClr>
          </a:solidFill>
          <a:ln w="19050">
            <a:solidFill>
              <a:schemeClr val="accent2"/>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285784" y="0"/>
            <a:ext cx="9429784" cy="6858000"/>
          </a:xfrm>
          <a:prstGeom prst="rect">
            <a:avLst/>
          </a:prstGeom>
          <a:noFill/>
        </p:spPr>
      </p:pic>
      <p:sp>
        <p:nvSpPr>
          <p:cNvPr id="2" name="Заголовок 1"/>
          <p:cNvSpPr>
            <a:spLocks noGrp="1"/>
          </p:cNvSpPr>
          <p:nvPr>
            <p:ph type="title"/>
          </p:nvPr>
        </p:nvSpPr>
        <p:spPr>
          <a:xfrm>
            <a:off x="2214546" y="285728"/>
            <a:ext cx="6472254" cy="2143140"/>
          </a:xfrm>
          <a:solidFill>
            <a:srgbClr val="CCFF99"/>
          </a:solidFill>
          <a:ln w="28575">
            <a:solidFill>
              <a:schemeClr val="accent2"/>
            </a:solidFill>
          </a:ln>
        </p:spPr>
        <p:style>
          <a:lnRef idx="2">
            <a:schemeClr val="accent3"/>
          </a:lnRef>
          <a:fillRef idx="1">
            <a:schemeClr val="lt1"/>
          </a:fillRef>
          <a:effectRef idx="0">
            <a:schemeClr val="accent3"/>
          </a:effectRef>
          <a:fontRef idx="minor">
            <a:schemeClr val="dk1"/>
          </a:fontRef>
        </p:style>
        <p:txBody>
          <a:bodyPr>
            <a:noAutofit/>
          </a:bodyPr>
          <a:lstStyle/>
          <a:p>
            <a:pPr algn="just"/>
            <a:r>
              <a:rPr lang="ru-RU" sz="1800" b="1" dirty="0" smtClean="0">
                <a:latin typeface="Arial" pitchFamily="34" charset="0"/>
                <a:ea typeface="Calibri" pitchFamily="34" charset="0"/>
                <a:cs typeface="Arial" pitchFamily="34" charset="0"/>
              </a:rPr>
              <a:t/>
            </a:r>
            <a:br>
              <a:rPr lang="ru-RU" sz="1800" b="1" dirty="0" smtClean="0">
                <a:latin typeface="Arial" pitchFamily="34" charset="0"/>
                <a:ea typeface="Calibri" pitchFamily="34" charset="0"/>
                <a:cs typeface="Arial" pitchFamily="34" charset="0"/>
              </a:rPr>
            </a:br>
            <a:r>
              <a:rPr lang="ru-RU" sz="1800" b="1" dirty="0" smtClean="0">
                <a:latin typeface="Arial" pitchFamily="34" charset="0"/>
                <a:ea typeface="Calibri" pitchFamily="34" charset="0"/>
                <a:cs typeface="Arial" pitchFamily="34" charset="0"/>
              </a:rPr>
              <a:t/>
            </a:r>
            <a:br>
              <a:rPr lang="ru-RU" sz="1800" b="1" dirty="0" smtClean="0">
                <a:latin typeface="Arial" pitchFamily="34" charset="0"/>
                <a:ea typeface="Calibri" pitchFamily="34" charset="0"/>
                <a:cs typeface="Arial" pitchFamily="34" charset="0"/>
              </a:rPr>
            </a:br>
            <a:r>
              <a:rPr lang="ru-RU" sz="1800" b="1" dirty="0" smtClean="0">
                <a:latin typeface="Arial" pitchFamily="34" charset="0"/>
                <a:ea typeface="Calibri" pitchFamily="34" charset="0"/>
                <a:cs typeface="Arial" pitchFamily="34" charset="0"/>
              </a:rPr>
              <a:t>Не менее важно создать правильную мотивацию, объяснить, почему необходимо сделать эту работу именно сегодня и именно таким способом. </a:t>
            </a:r>
            <a:br>
              <a:rPr lang="ru-RU" sz="1800" b="1" dirty="0" smtClean="0">
                <a:latin typeface="Arial" pitchFamily="34" charset="0"/>
                <a:ea typeface="Calibri" pitchFamily="34" charset="0"/>
                <a:cs typeface="Arial" pitchFamily="34" charset="0"/>
              </a:rPr>
            </a:br>
            <a:r>
              <a:rPr lang="ru-RU" sz="1800" b="1" dirty="0" smtClean="0">
                <a:latin typeface="Arial" pitchFamily="34" charset="0"/>
                <a:ea typeface="Calibri" pitchFamily="34" charset="0"/>
                <a:cs typeface="Arial" pitchFamily="34" charset="0"/>
              </a:rPr>
              <a:t>Детей старшей группы следует подводить к пониманию того, что нужно делать не только интересную работу, но и необходимую..</a:t>
            </a:r>
            <a:r>
              <a:rPr lang="ru-RU" sz="1800" b="1" dirty="0" smtClean="0"/>
              <a:t> </a:t>
            </a:r>
            <a:br>
              <a:rPr lang="ru-RU" sz="1800" b="1" dirty="0" smtClean="0"/>
            </a:br>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endParaRPr lang="ru-RU" sz="1800" dirty="0">
              <a:latin typeface="Arial" pitchFamily="34" charset="0"/>
              <a:cs typeface="Arial" pitchFamily="34" charset="0"/>
            </a:endParaRPr>
          </a:p>
        </p:txBody>
      </p:sp>
      <p:pic>
        <p:nvPicPr>
          <p:cNvPr id="7" name="Picture 5" descr="C:\Users\user\Downloads\animashki-pogoda-10.gif"/>
          <p:cNvPicPr>
            <a:picLocks noChangeAspect="1" noChangeArrowheads="1" noCrop="1"/>
          </p:cNvPicPr>
          <p:nvPr/>
        </p:nvPicPr>
        <p:blipFill>
          <a:blip r:embed="rId3"/>
          <a:srcRect/>
          <a:stretch>
            <a:fillRect/>
          </a:stretch>
        </p:blipFill>
        <p:spPr bwMode="auto">
          <a:xfrm>
            <a:off x="0" y="285728"/>
            <a:ext cx="1676400" cy="1752600"/>
          </a:xfrm>
          <a:prstGeom prst="rect">
            <a:avLst/>
          </a:prstGeom>
          <a:noFill/>
        </p:spPr>
      </p:pic>
      <p:pic>
        <p:nvPicPr>
          <p:cNvPr id="6" name="Picture 2" descr="Картинка 28 из 24209">
            <a:hlinkClick r:id="rId4"/>
          </p:cNvPr>
          <p:cNvPicPr>
            <a:picLocks noChangeAspect="1" noChangeArrowheads="1"/>
          </p:cNvPicPr>
          <p:nvPr/>
        </p:nvPicPr>
        <p:blipFill>
          <a:blip r:embed="rId5" cstate="print"/>
          <a:srcRect/>
          <a:stretch>
            <a:fillRect/>
          </a:stretch>
        </p:blipFill>
        <p:spPr bwMode="auto">
          <a:xfrm>
            <a:off x="2857488" y="2857496"/>
            <a:ext cx="5500726" cy="3571900"/>
          </a:xfrm>
          <a:prstGeom prst="roundRect">
            <a:avLst>
              <a:gd name="adj" fmla="val 8594"/>
            </a:avLst>
          </a:prstGeom>
          <a:solidFill>
            <a:srgbClr val="FFFFFF">
              <a:shade val="85000"/>
            </a:srgbClr>
          </a:solidFill>
          <a:ln w="19050">
            <a:solidFill>
              <a:srgbClr val="C00000"/>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user\Downloads\df1da44862bfbe0dd2169e4d14570593_X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Прямоугольник 4"/>
          <p:cNvSpPr/>
          <p:nvPr/>
        </p:nvSpPr>
        <p:spPr>
          <a:xfrm>
            <a:off x="214282" y="428604"/>
            <a:ext cx="8929718" cy="707886"/>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ru-RU" sz="4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pitchFamily="34" charset="0"/>
              <a:cs typeface="Arial" pitchFamily="34" charset="0"/>
            </a:endParaRPr>
          </a:p>
        </p:txBody>
      </p:sp>
      <p:sp>
        <p:nvSpPr>
          <p:cNvPr id="6" name="Прямоугольник 5"/>
          <p:cNvSpPr/>
          <p:nvPr/>
        </p:nvSpPr>
        <p:spPr>
          <a:xfrm>
            <a:off x="0" y="1428736"/>
            <a:ext cx="9244722" cy="132343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4000" b="1" cap="none" spc="0"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Индивидуальная работа </a:t>
            </a:r>
          </a:p>
          <a:p>
            <a:pPr algn="ctr"/>
            <a:r>
              <a:rPr lang="ru-RU" sz="4000" b="1" cap="none" spc="0"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с детьми.</a:t>
            </a:r>
            <a:endParaRPr lang="ru-RU" sz="4000" b="1" cap="none" spc="0" dirty="0">
              <a:ln w="11430"/>
              <a:solidFill>
                <a:srgbClr val="FF0000"/>
              </a:solidFill>
              <a:effectLst>
                <a:outerShdw blurRad="50800" dist="39000" dir="5460000" algn="tl">
                  <a:srgbClr val="000000">
                    <a:alpha val="38000"/>
                  </a:srgbClr>
                </a:outerShdw>
              </a:effectLst>
            </a:endParaRPr>
          </a:p>
        </p:txBody>
      </p:sp>
      <p:pic>
        <p:nvPicPr>
          <p:cNvPr id="7" name="Picture 6" descr="C:\Users\user\Downloads\Анимационные картинки\B_Fly04.gif"/>
          <p:cNvPicPr>
            <a:picLocks noChangeAspect="1" noChangeArrowheads="1"/>
          </p:cNvPicPr>
          <p:nvPr/>
        </p:nvPicPr>
        <p:blipFill>
          <a:blip r:embed="rId3"/>
          <a:srcRect/>
          <a:stretch>
            <a:fillRect/>
          </a:stretch>
        </p:blipFill>
        <p:spPr bwMode="auto">
          <a:xfrm>
            <a:off x="4071934" y="357166"/>
            <a:ext cx="1428750" cy="1000127"/>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285776"/>
            <a:ext cx="9144000" cy="7143776"/>
          </a:xfrm>
          <a:prstGeom prst="rect">
            <a:avLst/>
          </a:prstGeom>
          <a:noFill/>
        </p:spPr>
      </p:pic>
      <p:sp>
        <p:nvSpPr>
          <p:cNvPr id="2" name="Заголовок 1"/>
          <p:cNvSpPr>
            <a:spLocks noGrp="1"/>
          </p:cNvSpPr>
          <p:nvPr>
            <p:ph type="title"/>
          </p:nvPr>
        </p:nvSpPr>
        <p:spPr>
          <a:xfrm>
            <a:off x="457200" y="274638"/>
            <a:ext cx="8229600" cy="4940312"/>
          </a:xfrm>
          <a:solidFill>
            <a:srgbClr val="CCFF99"/>
          </a:solidFill>
          <a:ln/>
        </p:spPr>
        <p:style>
          <a:lnRef idx="2">
            <a:schemeClr val="accent2"/>
          </a:lnRef>
          <a:fillRef idx="1">
            <a:schemeClr val="lt1"/>
          </a:fillRef>
          <a:effectRef idx="0">
            <a:schemeClr val="accent2"/>
          </a:effectRef>
          <a:fontRef idx="minor">
            <a:schemeClr val="dk1"/>
          </a:fontRef>
        </p:style>
        <p:txBody>
          <a:bodyPr>
            <a:noAutofit/>
          </a:bodyPr>
          <a:lstStyle/>
          <a:p>
            <a:pPr algn="just"/>
            <a:r>
              <a:rPr lang="ru-RU" sz="1800" b="1" dirty="0" smtClean="0">
                <a:latin typeface="Arial" pitchFamily="34" charset="0"/>
                <a:cs typeface="Arial" pitchFamily="34" charset="0"/>
              </a:rPr>
              <a:t/>
            </a:r>
            <a:br>
              <a:rPr lang="ru-RU" sz="1800" b="1" dirty="0" smtClean="0">
                <a:latin typeface="Arial" pitchFamily="34" charset="0"/>
                <a:cs typeface="Arial" pitchFamily="34" charset="0"/>
              </a:rPr>
            </a:br>
            <a:r>
              <a:rPr lang="ru-RU" sz="2400" b="1" dirty="0" smtClean="0">
                <a:solidFill>
                  <a:srgbClr val="FF0000"/>
                </a:solidFill>
                <a:latin typeface="Arial" pitchFamily="34" charset="0"/>
                <a:cs typeface="Arial" pitchFamily="34" charset="0"/>
              </a:rPr>
              <a:t>Индивидуальная работа </a:t>
            </a:r>
            <a:r>
              <a:rPr lang="ru-RU" sz="1800" b="1" dirty="0" smtClean="0">
                <a:latin typeface="Arial" pitchFamily="34" charset="0"/>
                <a:cs typeface="Arial" pitchFamily="34" charset="0"/>
              </a:rPr>
              <a:t>на прогулке также тщательно планируется. При этом учитываются рекомендации узких специалистов. Это может быть закрепление каких- либо навыков, разучивание физкультурного упражнения с одним или несколькими отстающими детьми, отработка звукопроизношения, заучивание стихов, беседа по рекомендации педагога – психолога. Важно, чтобы ребенок, с которым ведется индивидуальная работа, понимал ее необходимость и охотно выполнял предложенные задания </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На прогулках осуществляется работа и по развитию речи ребенка: отработка звукопроизношения, заучивание стихов, беседа по рекомендации учителя – логопеда.</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Воспитатель может вспомнить с детьми слова и мелодию песни, которую разучивали на музыкальном занятии.</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Важно, чтобы ребенок, с которым ведется индивидуальная работа, понимал ее необходимость и охотно выполнял предложенные задания.</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a:t>
            </a:r>
            <a:br>
              <a:rPr lang="ru-RU" sz="1800" b="1" dirty="0" smtClean="0">
                <a:latin typeface="Arial" pitchFamily="34" charset="0"/>
                <a:cs typeface="Arial" pitchFamily="34" charset="0"/>
              </a:rPr>
            </a:br>
            <a:r>
              <a:rPr lang="ru-RU" sz="1800" b="1" dirty="0" smtClean="0">
                <a:latin typeface="Arial" pitchFamily="34" charset="0"/>
                <a:cs typeface="Arial" pitchFamily="34" charset="0"/>
              </a:rPr>
              <a:t> </a:t>
            </a:r>
            <a:endParaRPr lang="ru-RU" sz="1800" b="1" dirty="0">
              <a:latin typeface="Arial" pitchFamily="34" charset="0"/>
              <a:cs typeface="Arial" pitchFamily="34" charset="0"/>
            </a:endParaRPr>
          </a:p>
        </p:txBody>
      </p:sp>
      <p:pic>
        <p:nvPicPr>
          <p:cNvPr id="7" name="Picture 1" descr="C:\Users\user\Downloads\animashki-sport-1173.gif"/>
          <p:cNvPicPr>
            <a:picLocks noChangeAspect="1" noChangeArrowheads="1" noCrop="1"/>
          </p:cNvPicPr>
          <p:nvPr/>
        </p:nvPicPr>
        <p:blipFill>
          <a:blip r:embed="rId3"/>
          <a:srcRect/>
          <a:stretch>
            <a:fillRect/>
          </a:stretch>
        </p:blipFill>
        <p:spPr bwMode="auto">
          <a:xfrm>
            <a:off x="6000760" y="4000504"/>
            <a:ext cx="2324364" cy="2643206"/>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329642" cy="928670"/>
          </a:xfrm>
        </p:spPr>
        <p:txBody>
          <a:bodyPr>
            <a:normAutofit fontScale="90000"/>
          </a:bodyPr>
          <a:lstStyle/>
          <a:p>
            <a:r>
              <a:rPr lang="ru-RU"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Самостоятельная деятельность детей.</a:t>
            </a:r>
            <a:endParaRPr lang="ru-RU"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4" name="Picture 2" descr="F:\картинки\bc7cfb4a3e81.png"/>
          <p:cNvPicPr>
            <a:picLocks noGrp="1" noChangeAspect="1" noChangeArrowheads="1"/>
          </p:cNvPicPr>
          <p:nvPr>
            <p:ph idx="1"/>
          </p:nvPr>
        </p:nvPicPr>
        <p:blipFill>
          <a:blip r:embed="rId2" cstate="email"/>
          <a:srcRect/>
          <a:stretch>
            <a:fillRect/>
          </a:stretch>
        </p:blipFill>
        <p:spPr bwMode="auto">
          <a:xfrm>
            <a:off x="467544" y="928670"/>
            <a:ext cx="7776864" cy="5715040"/>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user\Downloads\Новая папка (4)\gezetum128.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357158" y="357166"/>
            <a:ext cx="8501122" cy="3214710"/>
          </a:xfrm>
          <a:solidFill>
            <a:srgbClr val="CCFF99"/>
          </a:solidFill>
          <a:ln w="28575">
            <a:solidFill>
              <a:schemeClr val="accent2"/>
            </a:solidFill>
          </a:ln>
        </p:spPr>
        <p:style>
          <a:lnRef idx="2">
            <a:schemeClr val="accent3"/>
          </a:lnRef>
          <a:fillRef idx="1">
            <a:schemeClr val="lt1"/>
          </a:fillRef>
          <a:effectRef idx="0">
            <a:schemeClr val="accent3"/>
          </a:effectRef>
          <a:fontRef idx="minor">
            <a:schemeClr val="dk1"/>
          </a:fontRef>
        </p:style>
        <p:txBody>
          <a:bodyPr>
            <a:normAutofit fontScale="90000"/>
          </a:bodyPr>
          <a:lstStyle/>
          <a:p>
            <a:pPr algn="l"/>
            <a:r>
              <a:rPr lang="ru-RU" sz="2700" b="1" dirty="0" smtClean="0">
                <a:solidFill>
                  <a:srgbClr val="FF0000"/>
                </a:solidFill>
                <a:latin typeface="Arial Narrow" pitchFamily="34" charset="0"/>
              </a:rPr>
              <a:t>Самостоятельная деятельность </a:t>
            </a:r>
            <a:r>
              <a:rPr lang="ru-RU" sz="2000" b="1" dirty="0" smtClean="0">
                <a:latin typeface="Arial" pitchFamily="34" charset="0"/>
                <a:cs typeface="Arial" pitchFamily="34" charset="0"/>
              </a:rPr>
              <a:t>детей на прогулке также нуждается в грамотном руководстве. Воспитатель может предложить детям организовать сюжетно — ролевую или подвижную игру; занимательные задания, игрушки или инвентарь для труда и т.д. </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Для её организации необходимо создать условия: подготовить атрибуты к играм, орудия труда, спортивный инвентарь, материал для изобразительной деятельности. Необходим постоянный контроль за самостоятельной деятельностью детей. Также нужно соблюдать санитарно-гигиенические требования к хранению и размещению выносного материала.</a:t>
            </a:r>
            <a:br>
              <a:rPr lang="ru-RU" sz="2000" b="1" dirty="0" smtClean="0">
                <a:latin typeface="Arial" pitchFamily="34" charset="0"/>
                <a:cs typeface="Arial" pitchFamily="34" charset="0"/>
              </a:rPr>
            </a:br>
            <a:endParaRPr lang="ru-RU" sz="2000" b="1" dirty="0">
              <a:latin typeface="Arial" pitchFamily="34" charset="0"/>
              <a:cs typeface="Arial" pitchFamily="34" charset="0"/>
            </a:endParaRPr>
          </a:p>
        </p:txBody>
      </p:sp>
      <p:pic>
        <p:nvPicPr>
          <p:cNvPr id="9" name="Рисунок 8" descr=" прогулки в детском саду"/>
          <p:cNvPicPr/>
          <p:nvPr/>
        </p:nvPicPr>
        <p:blipFill>
          <a:blip r:embed="rId3"/>
          <a:srcRect/>
          <a:stretch>
            <a:fillRect/>
          </a:stretch>
        </p:blipFill>
        <p:spPr bwMode="auto">
          <a:xfrm>
            <a:off x="500034" y="4000504"/>
            <a:ext cx="3997968" cy="2463486"/>
          </a:xfrm>
          <a:prstGeom prst="roundRect">
            <a:avLst>
              <a:gd name="adj" fmla="val 8594"/>
            </a:avLst>
          </a:prstGeom>
          <a:solidFill>
            <a:srgbClr val="FFFFFF">
              <a:shade val="85000"/>
            </a:srgbClr>
          </a:solidFill>
          <a:ln>
            <a:solidFill>
              <a:schemeClr val="accent2"/>
            </a:solidFill>
          </a:ln>
          <a:effectLst>
            <a:reflection blurRad="12700" stA="38000" endPos="28000" dist="5000" dir="5400000" sy="-100000" algn="bl" rotWithShape="0"/>
          </a:effectLst>
        </p:spPr>
      </p:pic>
      <p:pic>
        <p:nvPicPr>
          <p:cNvPr id="10" name="Рисунок 9" descr="здоровье детей в детском саду"/>
          <p:cNvPicPr/>
          <p:nvPr/>
        </p:nvPicPr>
        <p:blipFill>
          <a:blip r:embed="rId4"/>
          <a:srcRect/>
          <a:stretch>
            <a:fillRect/>
          </a:stretch>
        </p:blipFill>
        <p:spPr bwMode="auto">
          <a:xfrm>
            <a:off x="4857752" y="4000504"/>
            <a:ext cx="3786214" cy="2513332"/>
          </a:xfrm>
          <a:prstGeom prst="roundRect">
            <a:avLst>
              <a:gd name="adj" fmla="val 8594"/>
            </a:avLst>
          </a:prstGeom>
          <a:solidFill>
            <a:srgbClr val="FFFFFF">
              <a:shade val="85000"/>
            </a:srgbClr>
          </a:solidFill>
          <a:ln>
            <a:solidFill>
              <a:schemeClr val="accent2"/>
            </a:solid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ownloads\Новая папка (4)\gezetum128.jpg"/>
          <p:cNvPicPr>
            <a:picLocks noChangeAspect="1" noChangeArrowheads="1"/>
          </p:cNvPicPr>
          <p:nvPr/>
        </p:nvPicPr>
        <p:blipFill>
          <a:blip r:embed="rId2"/>
          <a:srcRect/>
          <a:stretch>
            <a:fillRect/>
          </a:stretch>
        </p:blipFill>
        <p:spPr>
          <a:xfrm>
            <a:off x="0" y="0"/>
            <a:ext cx="9144000" cy="6858000"/>
          </a:xfrm>
          <a:prstGeom prst="rect">
            <a:avLst/>
          </a:prstGeom>
        </p:spPr>
      </p:pic>
      <p:sp>
        <p:nvSpPr>
          <p:cNvPr id="2" name="Заголовок 1"/>
          <p:cNvSpPr>
            <a:spLocks noGrp="1"/>
          </p:cNvSpPr>
          <p:nvPr>
            <p:ph type="title" idx="4294967295"/>
          </p:nvPr>
        </p:nvSpPr>
        <p:spPr>
          <a:xfrm>
            <a:off x="428596" y="285728"/>
            <a:ext cx="8215370" cy="4286280"/>
          </a:xfrm>
          <a:prstGeom prst="rect">
            <a:avLst/>
          </a:prstGeom>
          <a:solidFill>
            <a:srgbClr val="CCFF99"/>
          </a:solidFill>
          <a:ln w="19050">
            <a:solidFill>
              <a:schemeClr val="accent2"/>
            </a:solidFill>
          </a:ln>
        </p:spPr>
        <p:style>
          <a:lnRef idx="2">
            <a:schemeClr val="accent3"/>
          </a:lnRef>
          <a:fillRef idx="1">
            <a:schemeClr val="lt1"/>
          </a:fillRef>
          <a:effectRef idx="0">
            <a:schemeClr val="accent3"/>
          </a:effectRef>
          <a:fontRef idx="minor">
            <a:schemeClr val="dk1"/>
          </a:fontRef>
        </p:style>
        <p:txBody>
          <a:bodyPr>
            <a:normAutofit fontScale="90000"/>
          </a:bodyPr>
          <a:lstStyle/>
          <a:p>
            <a:pPr algn="l"/>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b="1" dirty="0" smtClean="0">
                <a:latin typeface="Arial" pitchFamily="34" charset="0"/>
                <a:cs typeface="Arial" pitchFamily="34" charset="0"/>
              </a:rPr>
              <a:t> Каждый из обязательных компонентов прогулки занимает по времени от 7 до 15 минут и осуществляется на фоне самостоятельной деятельности детей. В зависимости от сезонных и погодных условий, объекта наблюдений, настроя детей эти структурные компоненты могут осуществляться в разной последовательности. </a:t>
            </a:r>
            <a:br>
              <a:rPr lang="ru-RU" sz="2000" b="1" dirty="0" smtClean="0">
                <a:latin typeface="Arial" pitchFamily="34" charset="0"/>
                <a:cs typeface="Arial" pitchFamily="34" charset="0"/>
              </a:rPr>
            </a:br>
            <a:r>
              <a:rPr lang="ru-RU" sz="2000" b="1" dirty="0" smtClean="0">
                <a:latin typeface="Arial" pitchFamily="34" charset="0"/>
                <a:cs typeface="Arial" pitchFamily="34" charset="0"/>
              </a:rPr>
              <a:t>Последовательность структурных компонентов прогулки может варьироваться в зависимости от вида предыдущего занятия. Если дети находились на НОД, требующем повышенной познавательной активности и умственного напряжения, то вначале прогулки проводятся подвижные игры, пробежки, затем – наблюдения. Если до прогулки было физкультурное или музыкальное занятие, прогулка начинается с наблюдения или спокойной игры.</a:t>
            </a:r>
            <a:br>
              <a:rPr lang="ru-RU" sz="2000" b="1" dirty="0" smtClean="0">
                <a:latin typeface="Arial" pitchFamily="34" charset="0"/>
                <a:cs typeface="Arial" pitchFamily="34" charset="0"/>
              </a:rPr>
            </a:br>
            <a:r>
              <a:rPr lang="ru-RU" sz="2700" b="1" dirty="0" smtClean="0">
                <a:solidFill>
                  <a:srgbClr val="FF0000"/>
                </a:solidFill>
                <a:latin typeface="Arial" pitchFamily="34" charset="0"/>
                <a:cs typeface="Arial" pitchFamily="34" charset="0"/>
              </a:rPr>
              <a:t>Главное </a:t>
            </a:r>
            <a:r>
              <a:rPr lang="ru-RU" sz="2000" b="1" dirty="0" smtClean="0">
                <a:latin typeface="Arial" pitchFamily="34" charset="0"/>
                <a:cs typeface="Arial" pitchFamily="34" charset="0"/>
              </a:rPr>
              <a:t>- </a:t>
            </a:r>
            <a:r>
              <a:rPr lang="ru-RU" sz="2200" b="1" dirty="0" smtClean="0">
                <a:solidFill>
                  <a:srgbClr val="7030A0"/>
                </a:solidFill>
                <a:latin typeface="Arial" pitchFamily="34" charset="0"/>
                <a:cs typeface="Arial" pitchFamily="34" charset="0"/>
              </a:rPr>
              <a:t>сделать так, чтобы на прогулке не было скучно</a:t>
            </a:r>
            <a:r>
              <a:rPr lang="ru-RU" sz="2200" b="1" dirty="0" smtClean="0">
                <a:latin typeface="Arial" pitchFamily="34" charset="0"/>
                <a:cs typeface="Arial" pitchFamily="34" charset="0"/>
              </a:rPr>
              <a:t>. </a:t>
            </a: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b="1" dirty="0" smtClean="0"/>
              <a:t/>
            </a:r>
            <a:br>
              <a:rPr lang="ru-RU" b="1" dirty="0" smtClean="0"/>
            </a:br>
            <a:r>
              <a:rPr lang="ru-RU" dirty="0" smtClean="0"/>
              <a:t> </a:t>
            </a:r>
            <a:br>
              <a:rPr lang="ru-RU" dirty="0" smtClean="0"/>
            </a:br>
            <a:endParaRPr lang="ru-RU" dirty="0"/>
          </a:p>
        </p:txBody>
      </p:sp>
      <p:pic>
        <p:nvPicPr>
          <p:cNvPr id="6" name="Picture 3" descr="C:\Users\user\Downloads\animashki-sport-1308.gif"/>
          <p:cNvPicPr>
            <a:picLocks noChangeAspect="1" noChangeArrowheads="1" noCrop="1"/>
          </p:cNvPicPr>
          <p:nvPr/>
        </p:nvPicPr>
        <p:blipFill>
          <a:blip r:embed="rId3"/>
          <a:srcRect/>
          <a:stretch>
            <a:fillRect/>
          </a:stretch>
        </p:blipFill>
        <p:spPr bwMode="auto">
          <a:xfrm>
            <a:off x="1714480" y="4714884"/>
            <a:ext cx="2143140" cy="1928826"/>
          </a:xfrm>
          <a:prstGeom prst="rect">
            <a:avLst/>
          </a:prstGeom>
          <a:noFill/>
        </p:spPr>
      </p:pic>
      <p:pic>
        <p:nvPicPr>
          <p:cNvPr id="7" name="Рисунок 8" descr="aafb7a6125c0968d8ae59a49df7d74df.gif"/>
          <p:cNvPicPr>
            <a:picLocks noChangeAspect="1"/>
          </p:cNvPicPr>
          <p:nvPr/>
        </p:nvPicPr>
        <p:blipFill>
          <a:blip r:embed="rId4"/>
          <a:srcRect/>
          <a:stretch>
            <a:fillRect/>
          </a:stretch>
        </p:blipFill>
        <p:spPr bwMode="auto">
          <a:xfrm>
            <a:off x="6000760" y="4786322"/>
            <a:ext cx="2143140" cy="1857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одержимое 2"/>
          <p:cNvSpPr txBox="1">
            <a:spLocks/>
          </p:cNvSpPr>
          <p:nvPr/>
        </p:nvSpPr>
        <p:spPr>
          <a:xfrm>
            <a:off x="457200" y="1600200"/>
            <a:ext cx="8229600" cy="4525963"/>
          </a:xfrm>
          <a:prstGeom prst="rect">
            <a:avLst/>
          </a:prstGeom>
        </p:spPr>
        <p:style>
          <a:lnRef idx="1">
            <a:schemeClr val="accent2"/>
          </a:lnRef>
          <a:fillRef idx="2">
            <a:schemeClr val="accent2"/>
          </a:fillRef>
          <a:effectRef idx="1">
            <a:schemeClr val="accent2"/>
          </a:effectRef>
          <a:fontRef idx="minor">
            <a:schemeClr val="dk1"/>
          </a:fontRef>
        </p:style>
        <p:txBody>
          <a:bodyPr>
            <a:normAutofit fontScale="325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1" i="0" u="none" strike="noStrike" kern="1200" cap="none" spc="0" normalizeH="0" baseline="0" noProof="0" smtClean="0">
              <a:ln>
                <a:noFill/>
              </a:ln>
              <a:solidFill>
                <a:srgbClr val="7030A0"/>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ru-RU" sz="5500" b="0" i="0" u="none" strike="noStrike" kern="1200" cap="none" spc="0" normalizeH="0" baseline="0" noProof="0" smtClean="0">
              <a:ln>
                <a:noFill/>
              </a:ln>
              <a:solidFill>
                <a:schemeClr val="dk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3200" b="0" i="0" u="none" strike="noStrike" kern="1200" cap="none" spc="0" normalizeH="0" baseline="0" noProof="0" smtClean="0">
                <a:ln>
                  <a:noFill/>
                </a:ln>
                <a:solidFill>
                  <a:schemeClr val="dk1"/>
                </a:solidFill>
                <a:effectLst/>
                <a:uLnTx/>
                <a:uFillTx/>
                <a:latin typeface="+mn-lt"/>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ru-RU" sz="3200" b="0" i="0" u="none" strike="noStrike" kern="1200" cap="none" spc="0" normalizeH="0" baseline="0" noProof="0" dirty="0">
              <a:ln>
                <a:noFill/>
              </a:ln>
              <a:solidFill>
                <a:schemeClr val="dk1"/>
              </a:solidFill>
              <a:effectLst/>
              <a:uLnTx/>
              <a:uFillTx/>
              <a:latin typeface="+mn-lt"/>
              <a:ea typeface="+mn-ea"/>
              <a:cs typeface="+mn-cs"/>
            </a:endParaRPr>
          </a:p>
        </p:txBody>
      </p:sp>
      <p:pic>
        <p:nvPicPr>
          <p:cNvPr id="69634" name="Picture 2"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Заголовок 1"/>
          <p:cNvSpPr>
            <a:spLocks noGrp="1"/>
          </p:cNvSpPr>
          <p:nvPr>
            <p:ph type="title" idx="4294967295"/>
          </p:nvPr>
        </p:nvSpPr>
        <p:spPr>
          <a:xfrm>
            <a:off x="2000232" y="274638"/>
            <a:ext cx="6229368" cy="1143000"/>
          </a:xfrm>
        </p:spPr>
        <p:txBody>
          <a:bodyPr>
            <a:normAutofit fontScale="90000"/>
          </a:bodyPr>
          <a:lstStyle/>
          <a:p>
            <a:pPr>
              <a:defRPr/>
            </a:pPr>
            <a:r>
              <a:rPr lang="ru-RU" sz="4000" b="1" dirty="0" smtClean="0">
                <a:solidFill>
                  <a:srgbClr val="C00000"/>
                </a:solidFill>
                <a:latin typeface="Arial" pitchFamily="34" charset="0"/>
                <a:cs typeface="Arial" pitchFamily="34" charset="0"/>
              </a:rPr>
              <a:t>Виды прогулок</a:t>
            </a:r>
            <a:r>
              <a:rPr lang="ru-RU" sz="4000" b="1" dirty="0" smtClean="0">
                <a:solidFill>
                  <a:schemeClr val="accent5">
                    <a:lumMod val="50000"/>
                  </a:schemeClr>
                </a:solidFill>
                <a:latin typeface="Monotype Corsiva" pitchFamily="66" charset="0"/>
              </a:rPr>
              <a:t/>
            </a:r>
            <a:br>
              <a:rPr lang="ru-RU" sz="4000" b="1" dirty="0" smtClean="0">
                <a:solidFill>
                  <a:schemeClr val="accent5">
                    <a:lumMod val="50000"/>
                  </a:schemeClr>
                </a:solidFill>
                <a:latin typeface="Monotype Corsiva" pitchFamily="66" charset="0"/>
              </a:rPr>
            </a:br>
            <a:r>
              <a:rPr lang="ru-RU" sz="4000" b="1" dirty="0" smtClean="0">
                <a:solidFill>
                  <a:schemeClr val="accent5">
                    <a:lumMod val="50000"/>
                  </a:schemeClr>
                </a:solidFill>
                <a:latin typeface="Monotype Corsiva" pitchFamily="66" charset="0"/>
              </a:rPr>
              <a:t>(по месту проведения) :</a:t>
            </a:r>
            <a:endParaRPr lang="ru-RU" sz="4000" dirty="0"/>
          </a:p>
        </p:txBody>
      </p:sp>
      <p:graphicFrame>
        <p:nvGraphicFramePr>
          <p:cNvPr id="6" name="Содержимое 5"/>
          <p:cNvGraphicFramePr>
            <a:graphicFrameLocks noGrp="1"/>
          </p:cNvGraphicFramePr>
          <p:nvPr>
            <p:ph sz="half" idx="4294967295"/>
          </p:nvPr>
        </p:nvGraphicFramePr>
        <p:xfrm>
          <a:off x="0" y="1500188"/>
          <a:ext cx="4038600" cy="45259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Содержимое 6"/>
          <p:cNvGraphicFramePr>
            <a:graphicFrameLocks noGrp="1"/>
          </p:cNvGraphicFramePr>
          <p:nvPr>
            <p:ph sz="half" idx="4294967295"/>
          </p:nvPr>
        </p:nvGraphicFramePr>
        <p:xfrm>
          <a:off x="5105400" y="1600200"/>
          <a:ext cx="4038600" cy="452596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0" name="Стрелка вниз 9"/>
          <p:cNvSpPr/>
          <p:nvPr/>
        </p:nvSpPr>
        <p:spPr>
          <a:xfrm rot="1280368">
            <a:off x="3445116" y="1625231"/>
            <a:ext cx="476250" cy="9636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3" name="Скругленный прямоугольник 4"/>
          <p:cNvSpPr/>
          <p:nvPr/>
        </p:nvSpPr>
        <p:spPr>
          <a:xfrm>
            <a:off x="2612099" y="2879999"/>
            <a:ext cx="3919802" cy="1098002"/>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dk1"/>
          </a:fontRef>
        </p:style>
        <p:txBody>
          <a:bodyPr lIns="247650" tIns="247650" rIns="247650" bIns="247650" spcCol="1270" anchor="ctr"/>
          <a:lstStyle/>
          <a:p>
            <a:pPr defTabSz="2889250">
              <a:lnSpc>
                <a:spcPct val="90000"/>
              </a:lnSpc>
              <a:spcAft>
                <a:spcPct val="35000"/>
              </a:spcAft>
              <a:defRPr/>
            </a:pPr>
            <a:endParaRPr lang="ru-RU" sz="6500" dirty="0"/>
          </a:p>
        </p:txBody>
      </p:sp>
      <p:sp>
        <p:nvSpPr>
          <p:cNvPr id="14" name="Стрелка вниз 13"/>
          <p:cNvSpPr/>
          <p:nvPr/>
        </p:nvSpPr>
        <p:spPr>
          <a:xfrm rot="19861430">
            <a:off x="5251539" y="1518404"/>
            <a:ext cx="514350" cy="9771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p:cNvSpPr>
            <a:spLocks noGrp="1"/>
          </p:cNvSpPr>
          <p:nvPr>
            <p:ph type="title"/>
          </p:nvPr>
        </p:nvSpPr>
        <p:spPr/>
        <p:txBody>
          <a:bodyPr>
            <a:normAutofit fontScale="90000"/>
          </a:bodyPr>
          <a:lstStyle/>
          <a:p>
            <a:r>
              <a:rPr lang="ru-RU" sz="2700" dirty="0" smtClean="0">
                <a:solidFill>
                  <a:srgbClr val="C00000"/>
                </a:solidFill>
                <a:latin typeface="Arial Black" pitchFamily="34" charset="0"/>
              </a:rPr>
              <a:t/>
            </a:r>
            <a:br>
              <a:rPr lang="ru-RU" sz="2700" dirty="0" smtClean="0">
                <a:solidFill>
                  <a:srgbClr val="C00000"/>
                </a:solidFill>
                <a:latin typeface="Arial Black" pitchFamily="34" charset="0"/>
              </a:rPr>
            </a:br>
            <a:endParaRPr lang="ru-RU" i="1" dirty="0"/>
          </a:p>
        </p:txBody>
      </p:sp>
      <p:pic>
        <p:nvPicPr>
          <p:cNvPr id="2050" name="Picture 2" descr="C:\Users\user\Downloads\Новая папка (4)\gezetum128.jpg"/>
          <p:cNvPicPr>
            <a:picLocks noGrp="1" noChangeAspect="1" noChangeArrowheads="1"/>
          </p:cNvPicPr>
          <p:nvPr>
            <p:ph idx="1"/>
          </p:nvPr>
        </p:nvPicPr>
        <p:blipFill>
          <a:blip r:embed="rId3"/>
          <a:stretch>
            <a:fillRect/>
          </a:stretch>
        </p:blipFill>
        <p:spPr bwMode="auto">
          <a:xfrm>
            <a:off x="0" y="0"/>
            <a:ext cx="9144000" cy="6858000"/>
          </a:xfrm>
          <a:prstGeom prst="rect">
            <a:avLst/>
          </a:prstGeom>
          <a:noFill/>
        </p:spPr>
      </p:pic>
      <p:sp>
        <p:nvSpPr>
          <p:cNvPr id="5" name="Стрелка вниз 4"/>
          <p:cNvSpPr/>
          <p:nvPr/>
        </p:nvSpPr>
        <p:spPr>
          <a:xfrm>
            <a:off x="1071538" y="1571612"/>
            <a:ext cx="357190" cy="928694"/>
          </a:xfrm>
          <a:prstGeom prst="down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трелка вниз 5"/>
          <p:cNvSpPr/>
          <p:nvPr/>
        </p:nvSpPr>
        <p:spPr>
          <a:xfrm>
            <a:off x="7643834" y="1643050"/>
            <a:ext cx="357190" cy="37147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низ 6"/>
          <p:cNvSpPr/>
          <p:nvPr/>
        </p:nvSpPr>
        <p:spPr>
          <a:xfrm>
            <a:off x="5500694" y="1643050"/>
            <a:ext cx="357190" cy="228601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 </a:t>
            </a:r>
            <a:endParaRPr lang="ru-RU" dirty="0"/>
          </a:p>
        </p:txBody>
      </p:sp>
      <p:sp>
        <p:nvSpPr>
          <p:cNvPr id="8" name="Стрелка вниз 7"/>
          <p:cNvSpPr/>
          <p:nvPr/>
        </p:nvSpPr>
        <p:spPr>
          <a:xfrm>
            <a:off x="3786182" y="1500174"/>
            <a:ext cx="357190" cy="12858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низ 8"/>
          <p:cNvSpPr/>
          <p:nvPr/>
        </p:nvSpPr>
        <p:spPr>
          <a:xfrm>
            <a:off x="2285984" y="1500174"/>
            <a:ext cx="357190" cy="37862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1428728" y="5500703"/>
            <a:ext cx="1857388" cy="101566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lvl="0" algn="ctr"/>
            <a:endParaRPr lang="ru-RU" dirty="0" smtClean="0"/>
          </a:p>
          <a:p>
            <a:pPr lvl="0" algn="ctr"/>
            <a:r>
              <a:rPr lang="ru-RU" b="1" dirty="0" smtClean="0"/>
              <a:t>Тематическая</a:t>
            </a:r>
          </a:p>
          <a:p>
            <a:pPr lvl="0"/>
            <a:endParaRPr lang="ru-RU" sz="2400" b="1" dirty="0" smtClean="0"/>
          </a:p>
        </p:txBody>
      </p:sp>
      <p:sp>
        <p:nvSpPr>
          <p:cNvPr id="13" name="Прямоугольник 12"/>
          <p:cNvSpPr/>
          <p:nvPr/>
        </p:nvSpPr>
        <p:spPr>
          <a:xfrm>
            <a:off x="6858016" y="5429264"/>
            <a:ext cx="2000264" cy="1015663"/>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ru-RU" b="1" dirty="0" smtClean="0"/>
              <a:t>Поход </a:t>
            </a:r>
          </a:p>
          <a:p>
            <a:pPr algn="ctr"/>
            <a:r>
              <a:rPr lang="ru-RU" sz="1200" dirty="0" smtClean="0"/>
              <a:t>( с детьми старшего дошкольного возраста).</a:t>
            </a:r>
          </a:p>
          <a:p>
            <a:pPr lvl="0" algn="ctr">
              <a:buNone/>
            </a:pPr>
            <a:endParaRPr lang="ru-RU" b="1" dirty="0">
              <a:latin typeface="Arial" pitchFamily="34" charset="0"/>
              <a:cs typeface="Arial" pitchFamily="34" charset="0"/>
            </a:endParaRPr>
          </a:p>
        </p:txBody>
      </p:sp>
      <p:sp>
        <p:nvSpPr>
          <p:cNvPr id="17" name="Прямоугольник 16"/>
          <p:cNvSpPr/>
          <p:nvPr/>
        </p:nvSpPr>
        <p:spPr>
          <a:xfrm>
            <a:off x="214282" y="2928934"/>
            <a:ext cx="1857388" cy="923330"/>
          </a:xfrm>
          <a:prstGeom prst="rect">
            <a:avLst/>
          </a:prstGeom>
        </p:spPr>
        <p:txBody>
          <a:bodyPr wrap="square">
            <a:spAutoFit/>
          </a:bodyPr>
          <a:lstStyle/>
          <a:p>
            <a:endParaRPr lang="ru-RU" b="1" dirty="0" smtClean="0"/>
          </a:p>
          <a:p>
            <a:endParaRPr lang="ru-RU" b="1" dirty="0" smtClean="0"/>
          </a:p>
          <a:p>
            <a:endParaRPr lang="ru-RU" b="1" dirty="0"/>
          </a:p>
        </p:txBody>
      </p:sp>
      <p:sp>
        <p:nvSpPr>
          <p:cNvPr id="18" name="Прямоугольник 17"/>
          <p:cNvSpPr/>
          <p:nvPr/>
        </p:nvSpPr>
        <p:spPr>
          <a:xfrm>
            <a:off x="3000365" y="2857496"/>
            <a:ext cx="1785950" cy="1015663"/>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b="1" dirty="0" smtClean="0"/>
              <a:t>Целевая</a:t>
            </a:r>
          </a:p>
          <a:p>
            <a:pPr algn="ctr"/>
            <a:r>
              <a:rPr lang="ru-RU" dirty="0" smtClean="0"/>
              <a:t> ( </a:t>
            </a:r>
            <a:r>
              <a:rPr lang="ru-RU" sz="1200" dirty="0" smtClean="0"/>
              <a:t>со второй младшей группы с выходом за пределы детского сада) </a:t>
            </a:r>
            <a:endParaRPr lang="ru-RU" sz="1200" b="1" dirty="0">
              <a:latin typeface="Arial" pitchFamily="34" charset="0"/>
              <a:cs typeface="Arial" pitchFamily="34" charset="0"/>
            </a:endParaRPr>
          </a:p>
        </p:txBody>
      </p:sp>
      <p:sp>
        <p:nvSpPr>
          <p:cNvPr id="19" name="Прямоугольник 18"/>
          <p:cNvSpPr/>
          <p:nvPr/>
        </p:nvSpPr>
        <p:spPr>
          <a:xfrm>
            <a:off x="4857752" y="3982998"/>
            <a:ext cx="2143140" cy="1292662"/>
          </a:xfrm>
          <a:prstGeom prst="rect">
            <a:avLst/>
          </a:prstGeom>
          <a:solidFill>
            <a:srgbClr val="CCFF33"/>
          </a:solidFill>
        </p:spPr>
        <p:style>
          <a:lnRef idx="2">
            <a:schemeClr val="accent5"/>
          </a:lnRef>
          <a:fillRef idx="1">
            <a:schemeClr val="lt1"/>
          </a:fillRef>
          <a:effectRef idx="0">
            <a:schemeClr val="accent5"/>
          </a:effectRef>
          <a:fontRef idx="minor">
            <a:schemeClr val="dk1"/>
          </a:fontRef>
        </p:style>
        <p:txBody>
          <a:bodyPr wrap="square">
            <a:spAutoFit/>
          </a:bodyPr>
          <a:lstStyle/>
          <a:p>
            <a:pPr algn="ctr"/>
            <a:r>
              <a:rPr lang="ru-RU" b="1" dirty="0" smtClean="0"/>
              <a:t>Экскурсия </a:t>
            </a:r>
            <a:r>
              <a:rPr lang="ru-RU" dirty="0" smtClean="0"/>
              <a:t> (</a:t>
            </a:r>
            <a:r>
              <a:rPr lang="ru-RU" sz="1200" dirty="0" smtClean="0"/>
              <a:t>систематически со средней группы не менее 1 раза в месяц)</a:t>
            </a:r>
          </a:p>
          <a:p>
            <a:pPr lvl="0" algn="ctr">
              <a:buNone/>
            </a:pPr>
            <a:endParaRPr lang="ru-RU" b="1" dirty="0">
              <a:latin typeface="Arial" pitchFamily="34" charset="0"/>
              <a:cs typeface="Arial" pitchFamily="34" charset="0"/>
            </a:endParaRPr>
          </a:p>
        </p:txBody>
      </p:sp>
      <p:sp>
        <p:nvSpPr>
          <p:cNvPr id="20" name="Прямоугольник 19"/>
          <p:cNvSpPr/>
          <p:nvPr/>
        </p:nvSpPr>
        <p:spPr>
          <a:xfrm>
            <a:off x="428595" y="2500307"/>
            <a:ext cx="1643075" cy="9233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endParaRPr lang="ru-RU" dirty="0" smtClean="0"/>
          </a:p>
          <a:p>
            <a:r>
              <a:rPr lang="ru-RU" b="1" dirty="0" smtClean="0"/>
              <a:t>Традиционная</a:t>
            </a:r>
          </a:p>
          <a:p>
            <a:endParaRPr lang="ru-RU" dirty="0"/>
          </a:p>
        </p:txBody>
      </p:sp>
      <p:sp>
        <p:nvSpPr>
          <p:cNvPr id="21" name="Прямоугольник 20"/>
          <p:cNvSpPr/>
          <p:nvPr/>
        </p:nvSpPr>
        <p:spPr>
          <a:xfrm>
            <a:off x="0" y="214290"/>
            <a:ext cx="9144000" cy="1200329"/>
          </a:xfrm>
          <a:prstGeom prst="rect">
            <a:avLst/>
          </a:prstGeom>
        </p:spPr>
        <p:txBody>
          <a:bodyPr wrap="square">
            <a:spAutoFit/>
          </a:bodyPr>
          <a:lstStyle/>
          <a:p>
            <a:pPr algn="ctr"/>
            <a:r>
              <a:rPr lang="ru-RU" sz="3600" b="1" dirty="0" smtClean="0">
                <a:solidFill>
                  <a:srgbClr val="C00000"/>
                </a:solidFill>
                <a:latin typeface="Arial" pitchFamily="34" charset="0"/>
                <a:cs typeface="Arial" pitchFamily="34" charset="0"/>
              </a:rPr>
              <a:t>Виды прогулок</a:t>
            </a:r>
            <a:r>
              <a:rPr lang="ru-RU" b="1" dirty="0" smtClean="0">
                <a:solidFill>
                  <a:schemeClr val="accent5">
                    <a:lumMod val="50000"/>
                  </a:schemeClr>
                </a:solidFill>
                <a:latin typeface="Monotype Corsiva" pitchFamily="66" charset="0"/>
              </a:rPr>
              <a:t/>
            </a:r>
            <a:br>
              <a:rPr lang="ru-RU" b="1" dirty="0" smtClean="0">
                <a:solidFill>
                  <a:schemeClr val="accent5">
                    <a:lumMod val="50000"/>
                  </a:schemeClr>
                </a:solidFill>
                <a:latin typeface="Monotype Corsiva" pitchFamily="66" charset="0"/>
              </a:rPr>
            </a:br>
            <a:r>
              <a:rPr lang="ru-RU" sz="3600" b="1" dirty="0" smtClean="0">
                <a:solidFill>
                  <a:schemeClr val="accent5">
                    <a:lumMod val="50000"/>
                  </a:schemeClr>
                </a:solidFill>
                <a:latin typeface="Monotype Corsiva" pitchFamily="66" charset="0"/>
              </a:rPr>
              <a:t>(по содержанию) :</a:t>
            </a:r>
            <a:endParaRPr lang="ru-RU" sz="36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0" y="274638"/>
            <a:ext cx="9144000" cy="368280"/>
          </a:xfrm>
          <a:noFill/>
        </p:spPr>
        <p:txBody>
          <a:bodyPr>
            <a:noAutofit/>
          </a:bodyPr>
          <a:lstStyle/>
          <a:p>
            <a:r>
              <a:rPr lang="ru-RU" sz="2800" dirty="0" smtClean="0">
                <a:solidFill>
                  <a:srgbClr val="FF0000"/>
                </a:solidFill>
                <a:latin typeface="Arial" pitchFamily="34" charset="0"/>
                <a:cs typeface="Arial" pitchFamily="34" charset="0"/>
              </a:rPr>
              <a:t>Требования к подготовке и возвращению с прогулки</a:t>
            </a:r>
            <a:endParaRPr lang="ru-RU" sz="2800" dirty="0">
              <a:solidFill>
                <a:srgbClr val="FF0000"/>
              </a:solidFill>
              <a:latin typeface="Arial" pitchFamily="34" charset="0"/>
              <a:cs typeface="Arial" pitchFamily="34" charset="0"/>
            </a:endParaRPr>
          </a:p>
        </p:txBody>
      </p:sp>
      <p:sp>
        <p:nvSpPr>
          <p:cNvPr id="3" name="Содержимое 2"/>
          <p:cNvSpPr>
            <a:spLocks noGrp="1"/>
          </p:cNvSpPr>
          <p:nvPr>
            <p:ph idx="1"/>
          </p:nvPr>
        </p:nvSpPr>
        <p:spPr>
          <a:xfrm>
            <a:off x="642910" y="1000084"/>
            <a:ext cx="8072526" cy="5572188"/>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a:solidFill>
              <a:srgbClr val="7030A0"/>
            </a:solidFill>
          </a:ln>
        </p:spPr>
        <p:txBody>
          <a:bodyPr>
            <a:normAutofit/>
          </a:bodyPr>
          <a:lstStyle/>
          <a:p>
            <a:pPr algn="just">
              <a:buNone/>
            </a:pPr>
            <a:endParaRPr lang="ru-RU" sz="1800" dirty="0" smtClean="0">
              <a:latin typeface="Arial Black" pitchFamily="34" charset="0"/>
            </a:endParaRPr>
          </a:p>
          <a:p>
            <a:pPr algn="just">
              <a:buNone/>
            </a:pPr>
            <a:r>
              <a:rPr lang="ru-RU" sz="1800" dirty="0" smtClean="0">
                <a:latin typeface="Arial Black" pitchFamily="34" charset="0"/>
              </a:rPr>
              <a:t>    </a:t>
            </a:r>
            <a:r>
              <a:rPr lang="ru-RU" sz="1800" b="1" dirty="0" smtClean="0">
                <a:latin typeface="Arial" pitchFamily="34" charset="0"/>
                <a:cs typeface="Arial" pitchFamily="34" charset="0"/>
              </a:rPr>
              <a:t>Перед </a:t>
            </a:r>
            <a:r>
              <a:rPr lang="ru-RU" sz="1800" b="1" dirty="0">
                <a:latin typeface="Arial" pitchFamily="34" charset="0"/>
                <a:cs typeface="Arial" pitchFamily="34" charset="0"/>
              </a:rPr>
              <a:t>выходом на прогулку воспитатель организовывает с детьми </a:t>
            </a:r>
            <a:r>
              <a:rPr lang="ru-RU" sz="1800" b="1" dirty="0" smtClean="0">
                <a:latin typeface="Arial" pitchFamily="34" charset="0"/>
                <a:cs typeface="Arial" pitchFamily="34" charset="0"/>
              </a:rPr>
              <a:t>    проведение </a:t>
            </a:r>
            <a:r>
              <a:rPr lang="ru-RU" sz="1800" b="1" dirty="0">
                <a:latin typeface="Arial" pitchFamily="34" charset="0"/>
                <a:cs typeface="Arial" pitchFamily="34" charset="0"/>
              </a:rPr>
              <a:t>гигиенических процедур: чистку  носа,  посещение туалетной </a:t>
            </a:r>
            <a:r>
              <a:rPr lang="ru-RU" sz="1800" b="1" dirty="0" smtClean="0">
                <a:latin typeface="Arial" pitchFamily="34" charset="0"/>
                <a:cs typeface="Arial" pitchFamily="34" charset="0"/>
              </a:rPr>
              <a:t>комнаты.</a:t>
            </a:r>
          </a:p>
          <a:p>
            <a:pPr algn="just">
              <a:buNone/>
            </a:pPr>
            <a:r>
              <a:rPr lang="ru-RU" sz="1800" b="1" dirty="0" smtClean="0">
                <a:solidFill>
                  <a:srgbClr val="7030A0"/>
                </a:solidFill>
                <a:latin typeface="Arial Black" pitchFamily="34" charset="0"/>
              </a:rPr>
              <a:t>     </a:t>
            </a:r>
            <a:r>
              <a:rPr lang="ru-RU" sz="1800" b="1" dirty="0" smtClean="0">
                <a:latin typeface="Arial" pitchFamily="34" charset="0"/>
                <a:cs typeface="Arial" pitchFamily="34" charset="0"/>
              </a:rPr>
              <a:t>Одевать детей на прогулку необходимо по подгруппам</a:t>
            </a:r>
            <a:r>
              <a:rPr lang="ru-RU" sz="1800" b="1" dirty="0" smtClean="0">
                <a:solidFill>
                  <a:srgbClr val="7030A0"/>
                </a:solidFill>
                <a:latin typeface="Arial" pitchFamily="34" charset="0"/>
                <a:cs typeface="Arial" pitchFamily="34" charset="0"/>
              </a:rPr>
              <a:t>. </a:t>
            </a:r>
          </a:p>
          <a:p>
            <a:pPr marL="342900" lvl="2" indent="-342900" algn="just">
              <a:buNone/>
            </a:pPr>
            <a:r>
              <a:rPr lang="ru-RU" sz="1800" b="1" dirty="0" smtClean="0">
                <a:latin typeface="Arial" pitchFamily="34" charset="0"/>
                <a:cs typeface="Arial" pitchFamily="34" charset="0"/>
              </a:rPr>
              <a:t>      Возвращение  детей с прогулки также организуется  по подгруппам. </a:t>
            </a:r>
          </a:p>
          <a:p>
            <a:pPr algn="just">
              <a:buNone/>
            </a:pPr>
            <a:endParaRPr lang="ru-RU" sz="1800" dirty="0">
              <a:latin typeface="Arial Black" pitchFamily="34" charset="0"/>
            </a:endParaRPr>
          </a:p>
        </p:txBody>
      </p:sp>
      <p:pic>
        <p:nvPicPr>
          <p:cNvPr id="12" name="Picture 8" descr="C:\Users\user\Downloads\дети на прогулке в детском саду картинки  43 тыс изображений найдено в Яндекс.Картинках_files\bezop.jpg"/>
          <p:cNvPicPr>
            <a:picLocks noChangeAspect="1" noChangeArrowheads="1"/>
          </p:cNvPicPr>
          <p:nvPr/>
        </p:nvPicPr>
        <p:blipFill>
          <a:blip r:embed="rId3"/>
          <a:srcRect l="13295" t="7291" r="12840" b="51041"/>
          <a:stretch>
            <a:fillRect/>
          </a:stretch>
        </p:blipFill>
        <p:spPr bwMode="auto">
          <a:xfrm>
            <a:off x="1357290" y="3357562"/>
            <a:ext cx="2946818" cy="2643206"/>
          </a:xfrm>
          <a:prstGeom prst="roundRect">
            <a:avLst/>
          </a:prstGeom>
          <a:noFill/>
          <a:ln w="6350">
            <a:solidFill>
              <a:schemeClr val="accent2"/>
            </a:solidFill>
          </a:ln>
        </p:spPr>
      </p:pic>
      <p:pic>
        <p:nvPicPr>
          <p:cNvPr id="14" name="Picture 3" descr="C:\Users\user\Downloads\i (8).jpg"/>
          <p:cNvPicPr>
            <a:picLocks noChangeAspect="1" noChangeArrowheads="1"/>
          </p:cNvPicPr>
          <p:nvPr/>
        </p:nvPicPr>
        <p:blipFill>
          <a:blip r:embed="rId4"/>
          <a:srcRect/>
          <a:stretch>
            <a:fillRect/>
          </a:stretch>
        </p:blipFill>
        <p:spPr bwMode="auto">
          <a:xfrm>
            <a:off x="5072066" y="3357562"/>
            <a:ext cx="3071834" cy="2643206"/>
          </a:xfrm>
          <a:prstGeom prst="roundRect">
            <a:avLst/>
          </a:prstGeom>
          <a:ln>
            <a:solidFill>
              <a:schemeClr val="accent2"/>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2" name="Заголовок 11"/>
          <p:cNvSpPr>
            <a:spLocks noGrp="1"/>
          </p:cNvSpPr>
          <p:nvPr>
            <p:ph type="title"/>
          </p:nvPr>
        </p:nvSpPr>
        <p:spPr/>
        <p:txBody>
          <a:bodyPr/>
          <a:lstStyle/>
          <a:p>
            <a:r>
              <a:rPr lang="ru-RU" b="1" dirty="0" smtClean="0">
                <a:solidFill>
                  <a:srgbClr val="FF0000"/>
                </a:solidFill>
              </a:rPr>
              <a:t> Этапы подготовки к прогулке:</a:t>
            </a:r>
            <a:endParaRPr lang="ru-RU" dirty="0"/>
          </a:p>
        </p:txBody>
      </p:sp>
      <p:sp>
        <p:nvSpPr>
          <p:cNvPr id="3" name="Содержимое 2"/>
          <p:cNvSpPr>
            <a:spLocks noGrp="1"/>
          </p:cNvSpPr>
          <p:nvPr>
            <p:ph idx="1"/>
          </p:nvPr>
        </p:nvSpPr>
        <p:spPr>
          <a:ln/>
        </p:spPr>
        <p:style>
          <a:lnRef idx="1">
            <a:schemeClr val="accent2"/>
          </a:lnRef>
          <a:fillRef idx="2">
            <a:schemeClr val="accent2"/>
          </a:fillRef>
          <a:effectRef idx="1">
            <a:schemeClr val="accent2"/>
          </a:effectRef>
          <a:fontRef idx="minor">
            <a:schemeClr val="dk1"/>
          </a:fontRef>
        </p:style>
        <p:txBody>
          <a:bodyPr>
            <a:normAutofit fontScale="32500" lnSpcReduction="20000"/>
          </a:bodyPr>
          <a:lstStyle/>
          <a:p>
            <a:pPr>
              <a:buNone/>
            </a:pPr>
            <a:endParaRPr lang="ru-RU" sz="5500" b="1" dirty="0" smtClean="0">
              <a:solidFill>
                <a:srgbClr val="7030A0"/>
              </a:solidFill>
            </a:endParaRPr>
          </a:p>
          <a:p>
            <a:pPr>
              <a:buNone/>
            </a:pPr>
            <a:endParaRPr lang="ru-RU" sz="5500" dirty="0" smtClean="0"/>
          </a:p>
          <a:p>
            <a:pPr>
              <a:buNone/>
            </a:pPr>
            <a:endParaRPr lang="ru-RU" sz="5500" dirty="0"/>
          </a:p>
          <a:p>
            <a:pPr>
              <a:buNone/>
            </a:pPr>
            <a:endParaRPr lang="ru-RU" sz="5500" dirty="0" smtClean="0"/>
          </a:p>
          <a:p>
            <a:pPr>
              <a:buNone/>
            </a:pPr>
            <a:endParaRPr lang="ru-RU" sz="5500" dirty="0"/>
          </a:p>
          <a:p>
            <a:pPr>
              <a:buNone/>
            </a:pPr>
            <a:endParaRPr lang="ru-RU" sz="5500" dirty="0" smtClean="0"/>
          </a:p>
          <a:p>
            <a:pPr>
              <a:buNone/>
            </a:pPr>
            <a:endParaRPr lang="ru-RU" sz="5500" dirty="0"/>
          </a:p>
          <a:p>
            <a:pPr>
              <a:buNone/>
            </a:pPr>
            <a:endParaRPr lang="ru-RU" sz="5500" dirty="0" smtClean="0"/>
          </a:p>
          <a:p>
            <a:pPr>
              <a:buNone/>
            </a:pPr>
            <a:endParaRPr lang="ru-RU" sz="5500" dirty="0" smtClean="0"/>
          </a:p>
          <a:p>
            <a:pPr>
              <a:buNone/>
            </a:pPr>
            <a:endParaRPr lang="ru-RU" sz="5500" dirty="0"/>
          </a:p>
          <a:p>
            <a:pPr>
              <a:buNone/>
            </a:pPr>
            <a:endParaRPr lang="ru-RU" sz="5500" dirty="0" smtClean="0"/>
          </a:p>
          <a:p>
            <a:pPr>
              <a:buNone/>
            </a:pPr>
            <a:endParaRPr lang="ru-RU" sz="5500" dirty="0"/>
          </a:p>
          <a:p>
            <a:pPr>
              <a:buNone/>
            </a:pPr>
            <a:endParaRPr lang="ru-RU" sz="5500" dirty="0"/>
          </a:p>
          <a:p>
            <a:pPr lvl="0">
              <a:buNone/>
            </a:pPr>
            <a:r>
              <a:rPr lang="ru-RU" dirty="0" smtClean="0"/>
              <a:t>.</a:t>
            </a:r>
          </a:p>
          <a:p>
            <a:endParaRPr lang="ru-RU" dirty="0"/>
          </a:p>
        </p:txBody>
      </p:sp>
      <p:sp>
        <p:nvSpPr>
          <p:cNvPr id="4" name="Прямоугольник 3"/>
          <p:cNvSpPr/>
          <p:nvPr/>
        </p:nvSpPr>
        <p:spPr>
          <a:xfrm>
            <a:off x="285720" y="2357430"/>
            <a:ext cx="2714644" cy="221457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ru-RU" sz="1600" b="1" dirty="0" smtClean="0">
                <a:solidFill>
                  <a:schemeClr val="tx1"/>
                </a:solidFill>
                <a:latin typeface="Arial" pitchFamily="34" charset="0"/>
                <a:cs typeface="Arial" pitchFamily="34" charset="0"/>
              </a:rPr>
              <a:t>воспитатель выводит в приемную для одевания  первую подгруппу детей, в которую включает медленно одевающихся детей, детей с низкими навыками самообслуживания</a:t>
            </a:r>
            <a:endParaRPr lang="ru-RU" sz="1600" b="1" dirty="0">
              <a:solidFill>
                <a:schemeClr val="tx1"/>
              </a:solidFill>
              <a:latin typeface="Arial" pitchFamily="34" charset="0"/>
              <a:cs typeface="Arial" pitchFamily="34" charset="0"/>
            </a:endParaRPr>
          </a:p>
        </p:txBody>
      </p:sp>
      <p:sp>
        <p:nvSpPr>
          <p:cNvPr id="5" name="Прямоугольник 4"/>
          <p:cNvSpPr/>
          <p:nvPr/>
        </p:nvSpPr>
        <p:spPr>
          <a:xfrm>
            <a:off x="3357554" y="2428868"/>
            <a:ext cx="2500330" cy="200026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ru-RU" sz="1600" b="1" dirty="0">
                <a:solidFill>
                  <a:schemeClr val="tx1"/>
                </a:solidFill>
                <a:latin typeface="Arial" pitchFamily="34" charset="0"/>
                <a:cs typeface="Arial" pitchFamily="34" charset="0"/>
              </a:rPr>
              <a:t> </a:t>
            </a:r>
            <a:r>
              <a:rPr lang="ru-RU" sz="1600" b="1" dirty="0" smtClean="0">
                <a:solidFill>
                  <a:schemeClr val="tx1"/>
                </a:solidFill>
                <a:latin typeface="Arial" pitchFamily="34" charset="0"/>
                <a:cs typeface="Arial" pitchFamily="34" charset="0"/>
              </a:rPr>
              <a:t>   помощник воспитателя  проводит гигиенические процедуры со второй подгруппой и выводит детей в приемную</a:t>
            </a:r>
          </a:p>
        </p:txBody>
      </p:sp>
      <p:sp>
        <p:nvSpPr>
          <p:cNvPr id="6" name="Прямоугольник 5"/>
          <p:cNvSpPr/>
          <p:nvPr/>
        </p:nvSpPr>
        <p:spPr>
          <a:xfrm>
            <a:off x="6215074" y="2428868"/>
            <a:ext cx="2643206" cy="207170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r>
              <a:rPr lang="ru-RU" sz="1600" b="1" dirty="0" smtClean="0">
                <a:solidFill>
                  <a:schemeClr val="tx1"/>
                </a:solidFill>
                <a:latin typeface="Arial" pitchFamily="34" charset="0"/>
                <a:cs typeface="Arial" pitchFamily="34" charset="0"/>
              </a:rPr>
              <a:t>воспитатель выходит с первой подгруппой детей на прогулку, а  помощник  воспитателя  заканчивает одевание второй подгруппы и провожает детей на участок</a:t>
            </a:r>
            <a:endParaRPr lang="ru-RU" sz="1600" b="1" dirty="0">
              <a:solidFill>
                <a:schemeClr val="tx1"/>
              </a:solidFill>
              <a:latin typeface="Arial" pitchFamily="34" charset="0"/>
              <a:cs typeface="Arial" pitchFamily="34" charset="0"/>
            </a:endParaRPr>
          </a:p>
        </p:txBody>
      </p:sp>
      <p:sp>
        <p:nvSpPr>
          <p:cNvPr id="7" name="Прямоугольник 6"/>
          <p:cNvSpPr/>
          <p:nvPr/>
        </p:nvSpPr>
        <p:spPr>
          <a:xfrm>
            <a:off x="714348" y="4857760"/>
            <a:ext cx="3929090" cy="178595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just"/>
            <a:r>
              <a:rPr lang="ru-RU" b="1" dirty="0" smtClean="0">
                <a:solidFill>
                  <a:schemeClr val="tx1"/>
                </a:solidFill>
                <a:latin typeface="Arial" pitchFamily="34" charset="0"/>
                <a:cs typeface="Arial" pitchFamily="34" charset="0"/>
              </a:rPr>
              <a:t>в помощь при одевании в каждую группу  раннего  и  младшего дошкольного возраста  закрепляются  сотрудники из числа рабочего и медицинского персонала ДОУ </a:t>
            </a:r>
            <a:endParaRPr lang="ru-RU" b="1" dirty="0">
              <a:solidFill>
                <a:schemeClr val="tx1"/>
              </a:solidFill>
              <a:latin typeface="Arial" pitchFamily="34" charset="0"/>
              <a:cs typeface="Arial" pitchFamily="34" charset="0"/>
            </a:endParaRPr>
          </a:p>
        </p:txBody>
      </p:sp>
      <p:sp>
        <p:nvSpPr>
          <p:cNvPr id="8" name="Прямоугольник 7"/>
          <p:cNvSpPr/>
          <p:nvPr/>
        </p:nvSpPr>
        <p:spPr>
          <a:xfrm>
            <a:off x="4929190" y="4857760"/>
            <a:ext cx="3643338" cy="178595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lgn="just">
              <a:buNone/>
            </a:pPr>
            <a:r>
              <a:rPr lang="ru-RU" b="1" dirty="0" smtClean="0">
                <a:solidFill>
                  <a:schemeClr val="tx1"/>
                </a:solidFill>
                <a:latin typeface="Arial" pitchFamily="34" charset="0"/>
                <a:cs typeface="Arial" pitchFamily="34" charset="0"/>
              </a:rPr>
              <a:t>детей с ослабленным здоровьем  рекомендуется одевать и выводить на улицу со второй подгруппой, а заводить  с прогулки с первой подгруппой</a:t>
            </a:r>
            <a:r>
              <a:rPr lang="ru-RU" dirty="0" smtClean="0">
                <a:solidFill>
                  <a:schemeClr val="tx1"/>
                </a:solidFill>
              </a:rPr>
              <a:t>.</a:t>
            </a:r>
            <a:endParaRPr lang="ru-RU" dirty="0">
              <a:solidFill>
                <a:schemeClr val="tx1"/>
              </a:solidFill>
            </a:endParaRPr>
          </a:p>
        </p:txBody>
      </p:sp>
      <p:sp>
        <p:nvSpPr>
          <p:cNvPr id="9" name="Стрелка вправо 8"/>
          <p:cNvSpPr/>
          <p:nvPr/>
        </p:nvSpPr>
        <p:spPr>
          <a:xfrm>
            <a:off x="3000364" y="3429000"/>
            <a:ext cx="357190"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трелка вправо 9"/>
          <p:cNvSpPr/>
          <p:nvPr/>
        </p:nvSpPr>
        <p:spPr>
          <a:xfrm>
            <a:off x="5857884" y="3357562"/>
            <a:ext cx="357190"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a:bodyPr>
          <a:lstStyle/>
          <a:p>
            <a:r>
              <a:rPr lang="ru-RU" b="1" dirty="0" smtClean="0">
                <a:solidFill>
                  <a:srgbClr val="FF0000"/>
                </a:solidFill>
              </a:rPr>
              <a:t>Возвращение</a:t>
            </a:r>
            <a:r>
              <a:rPr lang="ru-RU" sz="4800" b="1" dirty="0" smtClean="0">
                <a:solidFill>
                  <a:srgbClr val="FF0000"/>
                </a:solidFill>
              </a:rPr>
              <a:t> с прогулки </a:t>
            </a:r>
            <a:endParaRPr lang="ru-RU" sz="4800" b="1" dirty="0">
              <a:solidFill>
                <a:srgbClr val="FF0000"/>
              </a:solidFill>
            </a:endParaRPr>
          </a:p>
        </p:txBody>
      </p:sp>
      <p:sp>
        <p:nvSpPr>
          <p:cNvPr id="3" name="Содержимое 2"/>
          <p:cNvSpPr>
            <a:spLocks noGrp="1"/>
          </p:cNvSpPr>
          <p:nvPr>
            <p:ph idx="1"/>
          </p:nvPr>
        </p:nvSpPr>
        <p:spPr>
          <a:xfrm>
            <a:off x="428596" y="1571612"/>
            <a:ext cx="8229600" cy="4525963"/>
          </a:xfrm>
          <a:solidFill>
            <a:srgbClr val="FFFFCC"/>
          </a:solidFill>
        </p:spPr>
        <p:txBody>
          <a:bodyPr>
            <a:normAutofit/>
          </a:bodyPr>
          <a:lstStyle/>
          <a:p>
            <a:pPr lvl="2"/>
            <a:endParaRPr lang="ru-RU" dirty="0"/>
          </a:p>
          <a:p>
            <a:pPr lvl="2"/>
            <a:endParaRPr lang="ru-RU" dirty="0" smtClean="0"/>
          </a:p>
          <a:p>
            <a:pPr lvl="2"/>
            <a:endParaRPr lang="ru-RU" dirty="0"/>
          </a:p>
          <a:p>
            <a:pPr lvl="2"/>
            <a:endParaRPr lang="ru-RU" dirty="0" smtClean="0"/>
          </a:p>
          <a:p>
            <a:pPr lvl="2"/>
            <a:endParaRPr lang="ru-RU" dirty="0" smtClean="0"/>
          </a:p>
          <a:p>
            <a:pPr lvl="2"/>
            <a:endParaRPr lang="ru-RU" dirty="0"/>
          </a:p>
          <a:p>
            <a:pPr lvl="2">
              <a:buNone/>
            </a:pPr>
            <a:endParaRPr lang="ru-RU" dirty="0" smtClean="0"/>
          </a:p>
          <a:p>
            <a:pPr>
              <a:buNone/>
            </a:pPr>
            <a:endParaRPr lang="ru-RU" dirty="0"/>
          </a:p>
        </p:txBody>
      </p:sp>
      <p:sp>
        <p:nvSpPr>
          <p:cNvPr id="4" name="Прямоугольник 3"/>
          <p:cNvSpPr/>
          <p:nvPr/>
        </p:nvSpPr>
        <p:spPr>
          <a:xfrm>
            <a:off x="642910" y="1785926"/>
            <a:ext cx="3357586" cy="2071702"/>
          </a:xfrm>
          <a:prstGeom prst="rect">
            <a:avLst/>
          </a:prstGeom>
          <a:solidFill>
            <a:srgbClr val="CC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smtClean="0">
                <a:solidFill>
                  <a:schemeClr val="tx1"/>
                </a:solidFill>
                <a:latin typeface="Arial" pitchFamily="34" charset="0"/>
                <a:cs typeface="Arial" pitchFamily="34" charset="0"/>
              </a:rPr>
              <a:t>Помощник  воспитателя уводит  с участка первую подгруппу детей. Дети второй подгруппы продолжают гулять еще в течении 10—15 минут с воспитателем</a:t>
            </a:r>
            <a:endParaRPr lang="ru-RU" b="1" dirty="0">
              <a:solidFill>
                <a:schemeClr val="tx1"/>
              </a:solidFill>
              <a:latin typeface="Arial" pitchFamily="34" charset="0"/>
              <a:cs typeface="Arial" pitchFamily="34" charset="0"/>
            </a:endParaRPr>
          </a:p>
        </p:txBody>
      </p:sp>
      <p:sp>
        <p:nvSpPr>
          <p:cNvPr id="5" name="Прямоугольник 4"/>
          <p:cNvSpPr/>
          <p:nvPr/>
        </p:nvSpPr>
        <p:spPr>
          <a:xfrm>
            <a:off x="5000628" y="1785926"/>
            <a:ext cx="3500462" cy="207170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ru-RU" b="1" dirty="0" smtClean="0">
                <a:solidFill>
                  <a:schemeClr val="tx1"/>
                </a:solidFill>
                <a:latin typeface="Arial" pitchFamily="34" charset="0"/>
                <a:cs typeface="Arial" pitchFamily="34" charset="0"/>
              </a:rPr>
              <a:t>Помощник  воспитателя помогает детям развязать шарфы, расстегнуть и снять верхнюю  одежду, сложить одежду в шкафчик. Раздевшись, дети  спокойно идут в группу и играют</a:t>
            </a:r>
            <a:endParaRPr lang="ru-RU" b="1" dirty="0">
              <a:solidFill>
                <a:schemeClr val="tx1"/>
              </a:solidFill>
              <a:latin typeface="Arial" pitchFamily="34" charset="0"/>
              <a:cs typeface="Arial" pitchFamily="34" charset="0"/>
            </a:endParaRPr>
          </a:p>
        </p:txBody>
      </p:sp>
      <p:sp>
        <p:nvSpPr>
          <p:cNvPr id="6" name="Прямоугольник 5"/>
          <p:cNvSpPr/>
          <p:nvPr/>
        </p:nvSpPr>
        <p:spPr>
          <a:xfrm>
            <a:off x="2643174" y="4214818"/>
            <a:ext cx="4071966" cy="228601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lvl="2"/>
            <a:r>
              <a:rPr lang="ru-RU" b="1" i="1" dirty="0" smtClean="0">
                <a:solidFill>
                  <a:schemeClr val="tx1"/>
                </a:solidFill>
                <a:latin typeface="Arial" pitchFamily="34" charset="0"/>
                <a:cs typeface="Arial" pitchFamily="34" charset="0"/>
              </a:rPr>
              <a:t>В летний период после возвращения  детей с прогулки   необходимо организовать  гигиеническую процедуру – мытьё ног.</a:t>
            </a:r>
            <a:r>
              <a:rPr lang="ru-RU" b="1" i="1" dirty="0" smtClean="0">
                <a:latin typeface="Arial" pitchFamily="34" charset="0"/>
                <a:cs typeface="Arial" pitchFamily="34" charset="0"/>
              </a:rPr>
              <a:t> </a:t>
            </a:r>
          </a:p>
        </p:txBody>
      </p:sp>
      <p:sp>
        <p:nvSpPr>
          <p:cNvPr id="7" name="Стрелка вправо 6"/>
          <p:cNvSpPr/>
          <p:nvPr/>
        </p:nvSpPr>
        <p:spPr>
          <a:xfrm>
            <a:off x="4071934" y="2571744"/>
            <a:ext cx="857256"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user\Downloads\Новая папка (4)\gezetum128.jpg"/>
          <p:cNvPicPr>
            <a:picLocks noChangeAspect="1" noChangeArrowheads="1"/>
          </p:cNvPicPr>
          <p:nvPr/>
        </p:nvPicPr>
        <p:blipFill>
          <a:blip r:embed="rId2"/>
          <a:srcRect/>
          <a:stretch>
            <a:fillRect/>
          </a:stretch>
        </p:blipFill>
        <p:spPr>
          <a:xfrm>
            <a:off x="1" y="0"/>
            <a:ext cx="9143999" cy="6858000"/>
          </a:xfrm>
          <a:prstGeom prst="rect">
            <a:avLst/>
          </a:prstGeom>
        </p:spPr>
      </p:pic>
      <p:sp>
        <p:nvSpPr>
          <p:cNvPr id="2" name="Заголовок 1"/>
          <p:cNvSpPr>
            <a:spLocks noGrp="1"/>
          </p:cNvSpPr>
          <p:nvPr>
            <p:ph type="title"/>
          </p:nvPr>
        </p:nvSpPr>
        <p:spPr>
          <a:xfrm>
            <a:off x="457200" y="274638"/>
            <a:ext cx="8229600" cy="511156"/>
          </a:xfrm>
        </p:spPr>
        <p:txBody>
          <a:bodyPr>
            <a:noAutofit/>
          </a:bodyPr>
          <a:lstStyle/>
          <a:p>
            <a:r>
              <a:rPr lang="ru-RU" b="1" dirty="0" smtClean="0">
                <a:solidFill>
                  <a:srgbClr val="0070C0"/>
                </a:solidFill>
              </a:rPr>
              <a:t>Порядок одевания детей.</a:t>
            </a:r>
            <a:endParaRPr lang="ru-RU" b="1" dirty="0">
              <a:solidFill>
                <a:srgbClr val="0070C0"/>
              </a:solidFill>
            </a:endParaRPr>
          </a:p>
        </p:txBody>
      </p:sp>
      <p:sp>
        <p:nvSpPr>
          <p:cNvPr id="3" name="Содержимое 2"/>
          <p:cNvSpPr>
            <a:spLocks noGrp="1"/>
          </p:cNvSpPr>
          <p:nvPr>
            <p:ph idx="1"/>
          </p:nvPr>
        </p:nvSpPr>
        <p:spPr>
          <a:xfrm>
            <a:off x="500034" y="1214422"/>
            <a:ext cx="4500594" cy="3857652"/>
          </a:xfrm>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lvl="2">
              <a:buNone/>
            </a:pPr>
            <a:r>
              <a:rPr lang="ru-RU" b="1" dirty="0" smtClean="0"/>
              <a:t>     </a:t>
            </a:r>
            <a:r>
              <a:rPr lang="ru-RU" b="1" dirty="0" smtClean="0">
                <a:latin typeface="Arial" pitchFamily="34" charset="0"/>
                <a:cs typeface="Arial" pitchFamily="34" charset="0"/>
              </a:rPr>
              <a:t>Во избежание перегревания детей необходимо придерживаться следующего порядка одевания:  в начале  дети надевают  колготки, гамаши, затем кофты, комбинезон, обувь, и лишь в последнюю очередь шапки,  верхнюю одежду и шарф.</a:t>
            </a:r>
          </a:p>
        </p:txBody>
      </p:sp>
      <p:sp>
        <p:nvSpPr>
          <p:cNvPr id="4" name="Прямоугольник 3"/>
          <p:cNvSpPr/>
          <p:nvPr/>
        </p:nvSpPr>
        <p:spPr>
          <a:xfrm>
            <a:off x="5572132" y="1857364"/>
            <a:ext cx="3286148" cy="257176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ru-RU" sz="2000" b="1" dirty="0" smtClean="0">
                <a:solidFill>
                  <a:schemeClr val="tx1"/>
                </a:solidFill>
                <a:latin typeface="Arial" pitchFamily="34" charset="0"/>
                <a:cs typeface="Arial" pitchFamily="34" charset="0"/>
              </a:rPr>
              <a:t>Необходимо знакомить детей с последовательностью одевания, особенно в ясельной и младшей группе. </a:t>
            </a:r>
          </a:p>
          <a:p>
            <a:r>
              <a:rPr lang="ru-RU" sz="2000" b="1" dirty="0" smtClean="0">
                <a:solidFill>
                  <a:schemeClr val="tx1"/>
                </a:solidFill>
                <a:latin typeface="Arial" pitchFamily="34" charset="0"/>
                <a:cs typeface="Arial" pitchFamily="34" charset="0"/>
              </a:rPr>
              <a:t>Схемы-модели могут в этом помочь</a:t>
            </a:r>
            <a:endParaRPr lang="ru-RU" sz="2000" b="1"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ownloads\Новая папка (4)\gezetum128.jpg"/>
          <p:cNvPicPr>
            <a:picLocks noGrp="1" noChangeAspect="1" noChangeArrowheads="1"/>
          </p:cNvPicPr>
          <p:nvPr>
            <p:ph idx="1"/>
          </p:nvPr>
        </p:nvPicPr>
        <p:blipFill>
          <a:blip r:embed="rId3"/>
          <a:srcRect/>
          <a:stretch>
            <a:fillRect/>
          </a:stretch>
        </p:blipFill>
        <p:spPr bwMode="auto">
          <a:xfrm>
            <a:off x="0" y="0"/>
            <a:ext cx="9144000" cy="6858000"/>
          </a:xfrm>
          <a:prstGeom prst="rect">
            <a:avLst/>
          </a:prstGeom>
          <a:noFill/>
        </p:spPr>
      </p:pic>
      <p:sp>
        <p:nvSpPr>
          <p:cNvPr id="5" name="Заголовок 4"/>
          <p:cNvSpPr>
            <a:spLocks noGrp="1"/>
          </p:cNvSpPr>
          <p:nvPr>
            <p:ph type="title"/>
          </p:nvPr>
        </p:nvSpPr>
        <p:spPr>
          <a:xfrm>
            <a:off x="285720" y="274638"/>
            <a:ext cx="8858280" cy="582594"/>
          </a:xfrm>
        </p:spPr>
        <p:txBody>
          <a:bodyPr>
            <a:normAutofit fontScale="90000"/>
          </a:bodyPr>
          <a:lstStyle/>
          <a:p>
            <a:r>
              <a:rPr lang="ru-RU" b="1" dirty="0" smtClean="0">
                <a:solidFill>
                  <a:srgbClr val="C00000"/>
                </a:solidFill>
              </a:rPr>
              <a:t>Последовательность одевания детей:</a:t>
            </a:r>
            <a:endParaRPr lang="ru-RU" b="1" dirty="0">
              <a:solidFill>
                <a:srgbClr val="C00000"/>
              </a:solidFill>
            </a:endParaRPr>
          </a:p>
        </p:txBody>
      </p:sp>
      <p:pic>
        <p:nvPicPr>
          <p:cNvPr id="3075" name="Picture 3" descr="C:\Users\user\Downloads\детский сад\206927_html_m666d53f5.jpg"/>
          <p:cNvPicPr>
            <a:picLocks noChangeAspect="1" noChangeArrowheads="1"/>
          </p:cNvPicPr>
          <p:nvPr/>
        </p:nvPicPr>
        <p:blipFill>
          <a:blip r:embed="rId4"/>
          <a:srcRect r="4947" b="-1236"/>
          <a:stretch>
            <a:fillRect/>
          </a:stretch>
        </p:blipFill>
        <p:spPr bwMode="auto">
          <a:xfrm>
            <a:off x="428596" y="1000108"/>
            <a:ext cx="8286808" cy="5429288"/>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user\Downloads\Новая папка (4)\gezetum12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457200" y="274638"/>
            <a:ext cx="8229600" cy="511156"/>
          </a:xfrm>
        </p:spPr>
        <p:txBody>
          <a:bodyPr>
            <a:noAutofit/>
          </a:bodyPr>
          <a:lstStyle/>
          <a:p>
            <a:r>
              <a:rPr lang="ru-RU" sz="4000" b="1" dirty="0" smtClean="0">
                <a:solidFill>
                  <a:srgbClr val="C00000"/>
                </a:solidFill>
              </a:rPr>
              <a:t>Требования к одежде детей.</a:t>
            </a:r>
            <a:endParaRPr lang="ru-RU" sz="4000" b="1" dirty="0">
              <a:solidFill>
                <a:srgbClr val="C00000"/>
              </a:solidFill>
            </a:endParaRPr>
          </a:p>
        </p:txBody>
      </p:sp>
      <p:sp>
        <p:nvSpPr>
          <p:cNvPr id="3" name="Содержимое 2"/>
          <p:cNvSpPr>
            <a:spLocks noGrp="1"/>
          </p:cNvSpPr>
          <p:nvPr>
            <p:ph idx="1"/>
          </p:nvPr>
        </p:nvSpPr>
        <p:spPr>
          <a:xfrm>
            <a:off x="428596" y="1142984"/>
            <a:ext cx="6472254" cy="3571900"/>
          </a:xfrm>
          <a:solidFill>
            <a:schemeClr val="accent6">
              <a:lumMod val="20000"/>
              <a:lumOff val="80000"/>
            </a:schemeClr>
          </a:solidFill>
          <a:ln>
            <a:solidFill>
              <a:srgbClr val="FF0000"/>
            </a:solidFill>
          </a:ln>
        </p:spPr>
        <p:txBody>
          <a:bodyPr>
            <a:normAutofit fontScale="32500" lnSpcReduction="20000"/>
          </a:bodyPr>
          <a:lstStyle/>
          <a:p>
            <a:pPr lvl="1">
              <a:buNone/>
            </a:pPr>
            <a:endParaRPr lang="ru-RU" dirty="0" smtClean="0"/>
          </a:p>
          <a:p>
            <a:pPr lvl="0"/>
            <a:r>
              <a:rPr lang="ru-RU" sz="4500" b="1" dirty="0" smtClean="0">
                <a:latin typeface="Arial" pitchFamily="34" charset="0"/>
                <a:cs typeface="Arial" pitchFamily="34" charset="0"/>
              </a:rPr>
              <a:t>в любое время года одежда и обувь должны соответствовать погоде на данный момент и не должны способствовать перегреванию  или переохлаждению детей; </a:t>
            </a:r>
          </a:p>
          <a:p>
            <a:pPr lvl="0"/>
            <a:r>
              <a:rPr lang="ru-RU" sz="4500" b="1" dirty="0" smtClean="0">
                <a:latin typeface="Arial" pitchFamily="34" charset="0"/>
                <a:cs typeface="Arial" pitchFamily="34" charset="0"/>
              </a:rPr>
              <a:t>при колебаниях температуры от +3 до -3°С и слабом ветре одежда детей должна состоять из трех слоев, включая белье. Верхняя одежда состоит из утепленной куртки, брюк или гамаш; на ногах утепленные ботинки;</a:t>
            </a:r>
          </a:p>
          <a:p>
            <a:pPr lvl="0"/>
            <a:r>
              <a:rPr lang="ru-RU" sz="4500" b="1" dirty="0" smtClean="0">
                <a:latin typeface="Arial" pitchFamily="34" charset="0"/>
                <a:cs typeface="Arial" pitchFamily="34" charset="0"/>
              </a:rPr>
              <a:t>при температуре от -4 до -10°С детям надевают зимнюю куртку или пуховик при трех  слоях одежды.</a:t>
            </a:r>
          </a:p>
          <a:p>
            <a:pPr lvl="0"/>
            <a:r>
              <a:rPr lang="ru-RU" sz="4500" b="1" dirty="0" smtClean="0">
                <a:latin typeface="Arial" pitchFamily="34" charset="0"/>
                <a:cs typeface="Arial" pitchFamily="34" charset="0"/>
              </a:rPr>
              <a:t>при более низких температурах рекомендуется увеличивать количество слоев одежды до четырех или пяти в зависимости от теплозащитных свойств верхней одежды.   </a:t>
            </a:r>
          </a:p>
          <a:p>
            <a:pPr lvl="0"/>
            <a:r>
              <a:rPr lang="ru-RU" sz="4500" b="1" dirty="0" smtClean="0">
                <a:latin typeface="Arial" pitchFamily="34" charset="0"/>
                <a:cs typeface="Arial" pitchFamily="34" charset="0"/>
              </a:rPr>
              <a:t>в летний период во избежание перегрева детям надевают легкие головные уборы. </a:t>
            </a:r>
          </a:p>
          <a:p>
            <a:pPr>
              <a:buNone/>
            </a:pPr>
            <a:endParaRPr lang="ru-RU" dirty="0"/>
          </a:p>
        </p:txBody>
      </p:sp>
      <p:sp>
        <p:nvSpPr>
          <p:cNvPr id="4" name="Прямоугольник 3"/>
          <p:cNvSpPr/>
          <p:nvPr/>
        </p:nvSpPr>
        <p:spPr>
          <a:xfrm>
            <a:off x="714348" y="4929198"/>
            <a:ext cx="7786742" cy="164307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smtClean="0">
                <a:solidFill>
                  <a:schemeClr val="tx1"/>
                </a:solidFill>
              </a:rPr>
              <a:t>В уголок для родителей следует поместить </a:t>
            </a:r>
            <a:r>
              <a:rPr lang="ru-RU" b="1" dirty="0" smtClean="0">
                <a:solidFill>
                  <a:srgbClr val="FF0000"/>
                </a:solidFill>
              </a:rPr>
              <a:t>рекомендации по закаливанию</a:t>
            </a:r>
            <a:r>
              <a:rPr lang="ru-RU" b="1" dirty="0" smtClean="0">
                <a:solidFill>
                  <a:schemeClr val="tx1"/>
                </a:solidFill>
              </a:rPr>
              <a:t>, соответствующие возрасту детей и времени года. </a:t>
            </a:r>
          </a:p>
          <a:p>
            <a:pPr algn="just"/>
            <a:r>
              <a:rPr lang="ru-RU" b="1" dirty="0" smtClean="0">
                <a:solidFill>
                  <a:schemeClr val="tx1"/>
                </a:solidFill>
              </a:rPr>
              <a:t>Призывайте родителей не перегревать ребенка, </a:t>
            </a:r>
          </a:p>
          <a:p>
            <a:pPr algn="just"/>
            <a:r>
              <a:rPr lang="ru-RU" b="1" dirty="0" smtClean="0">
                <a:solidFill>
                  <a:srgbClr val="FF0000"/>
                </a:solidFill>
              </a:rPr>
              <a:t>одевать детей в соответствии с погодными условиями</a:t>
            </a:r>
            <a:r>
              <a:rPr lang="ru-RU" b="1" dirty="0" smtClean="0">
                <a:solidFill>
                  <a:schemeClr val="tx1"/>
                </a:solidFill>
              </a:rPr>
              <a:t>.</a:t>
            </a:r>
            <a:endParaRPr lang="ru-RU" b="1" dirty="0">
              <a:solidFill>
                <a:schemeClr val="tx1"/>
              </a:solidFill>
            </a:endParaRPr>
          </a:p>
        </p:txBody>
      </p:sp>
      <p:pic>
        <p:nvPicPr>
          <p:cNvPr id="20482" name="Picture 2" descr="Картинка 11 из 15390">
            <a:hlinkClick r:id="rId4"/>
          </p:cNvPr>
          <p:cNvPicPr>
            <a:picLocks noChangeAspect="1" noChangeArrowheads="1"/>
          </p:cNvPicPr>
          <p:nvPr/>
        </p:nvPicPr>
        <p:blipFill>
          <a:blip r:embed="rId5" cstate="print"/>
          <a:srcRect/>
          <a:stretch>
            <a:fillRect/>
          </a:stretch>
        </p:blipFill>
        <p:spPr bwMode="auto">
          <a:xfrm>
            <a:off x="7000892" y="1357298"/>
            <a:ext cx="1930593" cy="2738430"/>
          </a:xfrm>
          <a:prstGeom prst="roundRect">
            <a:avLst/>
          </a:prstGeom>
          <a:ln>
            <a:solidFill>
              <a:schemeClr val="tx1"/>
            </a:solid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 name="Picture 4" descr="C:\Users\user\Downloads\25.png"/>
          <p:cNvPicPr>
            <a:picLocks noChangeAspect="1" noChangeArrowheads="1"/>
          </p:cNvPicPr>
          <p:nvPr/>
        </p:nvPicPr>
        <p:blipFill>
          <a:blip r:embed="rId3" cstate="print"/>
          <a:srcRect/>
          <a:stretch>
            <a:fillRect/>
          </a:stretch>
        </p:blipFill>
        <p:spPr bwMode="auto">
          <a:xfrm>
            <a:off x="4286248" y="4572008"/>
            <a:ext cx="1528761" cy="1677986"/>
          </a:xfrm>
          <a:prstGeom prst="rect">
            <a:avLst/>
          </a:prstGeom>
          <a:noFill/>
        </p:spPr>
      </p:pic>
      <p:pic>
        <p:nvPicPr>
          <p:cNvPr id="8194" name="Picture 2" descr="C:\Users\user\Downloads\Анимационные картинки\animashki-pogoda-23.gif"/>
          <p:cNvPicPr>
            <a:picLocks noChangeAspect="1" noChangeArrowheads="1" noCrop="1"/>
          </p:cNvPicPr>
          <p:nvPr/>
        </p:nvPicPr>
        <p:blipFill>
          <a:blip r:embed="rId4"/>
          <a:srcRect/>
          <a:stretch>
            <a:fillRect/>
          </a:stretch>
        </p:blipFill>
        <p:spPr bwMode="auto">
          <a:xfrm flipH="1">
            <a:off x="6643702" y="4286256"/>
            <a:ext cx="1875254" cy="1928826"/>
          </a:xfrm>
          <a:prstGeom prst="rect">
            <a:avLst/>
          </a:prstGeom>
          <a:noFill/>
        </p:spPr>
      </p:pic>
      <p:pic>
        <p:nvPicPr>
          <p:cNvPr id="11" name="Рисунок 10" descr="post-49092-1264256617.png">
            <a:hlinkClick r:id="" action="ppaction://noaction">
              <a:snd r:embed="rId5" name="camera.wav"/>
            </a:hlinkClick>
          </p:cNvPr>
          <p:cNvPicPr>
            <a:picLocks noChangeAspect="1"/>
          </p:cNvPicPr>
          <p:nvPr/>
        </p:nvPicPr>
        <p:blipFill>
          <a:blip r:embed="rId6" cstate="email"/>
          <a:stretch>
            <a:fillRect/>
          </a:stretch>
        </p:blipFill>
        <p:spPr>
          <a:xfrm flipH="1">
            <a:off x="2214546" y="4429132"/>
            <a:ext cx="1928826" cy="1928826"/>
          </a:xfrm>
          <a:prstGeom prst="rect">
            <a:avLst/>
          </a:prstGeom>
        </p:spPr>
      </p:pic>
      <p:pic>
        <p:nvPicPr>
          <p:cNvPr id="12" name="Picture 3" descr="C:\Лена\1318942299_7.png"/>
          <p:cNvPicPr>
            <a:picLocks noChangeAspect="1" noChangeArrowheads="1"/>
          </p:cNvPicPr>
          <p:nvPr/>
        </p:nvPicPr>
        <p:blipFill>
          <a:blip r:embed="rId7" cstate="email"/>
          <a:srcRect/>
          <a:stretch>
            <a:fillRect/>
          </a:stretch>
        </p:blipFill>
        <p:spPr bwMode="auto">
          <a:xfrm>
            <a:off x="285720" y="4500570"/>
            <a:ext cx="1724025" cy="1785950"/>
          </a:xfrm>
          <a:prstGeom prst="rect">
            <a:avLst/>
          </a:prstGeom>
          <a:noFill/>
        </p:spPr>
      </p:pic>
      <p:sp>
        <p:nvSpPr>
          <p:cNvPr id="10" name="Прямоугольник 9"/>
          <p:cNvSpPr/>
          <p:nvPr/>
        </p:nvSpPr>
        <p:spPr>
          <a:xfrm>
            <a:off x="3286116" y="1000108"/>
            <a:ext cx="4714908" cy="193899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endParaRPr lang="ru-RU" altLang="ru-RU" sz="2000" b="1" dirty="0" smtClean="0">
              <a:solidFill>
                <a:schemeClr val="tx1"/>
              </a:solidFill>
              <a:latin typeface="Arial" pitchFamily="34" charset="0"/>
              <a:cs typeface="Arial" pitchFamily="34" charset="0"/>
            </a:endParaRPr>
          </a:p>
          <a:p>
            <a:r>
              <a:rPr lang="ru-RU" altLang="ru-RU" sz="2000" b="1" dirty="0" smtClean="0">
                <a:solidFill>
                  <a:schemeClr val="tx1"/>
                </a:solidFill>
                <a:latin typeface="Arial" pitchFamily="34" charset="0"/>
                <a:cs typeface="Arial" pitchFamily="34" charset="0"/>
              </a:rPr>
              <a:t>На прогулку выходи,</a:t>
            </a:r>
            <a:br>
              <a:rPr lang="ru-RU" altLang="ru-RU" sz="2000" b="1" dirty="0" smtClean="0">
                <a:solidFill>
                  <a:schemeClr val="tx1"/>
                </a:solidFill>
                <a:latin typeface="Arial" pitchFamily="34" charset="0"/>
                <a:cs typeface="Arial" pitchFamily="34" charset="0"/>
              </a:rPr>
            </a:br>
            <a:r>
              <a:rPr lang="ru-RU" altLang="ru-RU" sz="2000" b="1" dirty="0" smtClean="0">
                <a:solidFill>
                  <a:schemeClr val="tx1"/>
                </a:solidFill>
                <a:latin typeface="Arial" pitchFamily="34" charset="0"/>
                <a:cs typeface="Arial" pitchFamily="34" charset="0"/>
              </a:rPr>
              <a:t>Свежим воздухом дыши.</a:t>
            </a:r>
            <a:br>
              <a:rPr lang="ru-RU" altLang="ru-RU" sz="2000" b="1" dirty="0" smtClean="0">
                <a:solidFill>
                  <a:schemeClr val="tx1"/>
                </a:solidFill>
                <a:latin typeface="Arial" pitchFamily="34" charset="0"/>
                <a:cs typeface="Arial" pitchFamily="34" charset="0"/>
              </a:rPr>
            </a:br>
            <a:r>
              <a:rPr lang="ru-RU" altLang="ru-RU" sz="2000" b="1" dirty="0" smtClean="0">
                <a:solidFill>
                  <a:schemeClr val="tx1"/>
                </a:solidFill>
                <a:latin typeface="Arial" pitchFamily="34" charset="0"/>
                <a:cs typeface="Arial" pitchFamily="34" charset="0"/>
              </a:rPr>
              <a:t>Только помни при уходе: </a:t>
            </a:r>
            <a:br>
              <a:rPr lang="ru-RU" altLang="ru-RU" sz="2000" b="1" dirty="0" smtClean="0">
                <a:solidFill>
                  <a:schemeClr val="tx1"/>
                </a:solidFill>
                <a:latin typeface="Arial" pitchFamily="34" charset="0"/>
                <a:cs typeface="Arial" pitchFamily="34" charset="0"/>
              </a:rPr>
            </a:br>
            <a:r>
              <a:rPr lang="ru-RU" altLang="ru-RU" sz="2000" b="1" dirty="0" smtClean="0">
                <a:solidFill>
                  <a:schemeClr val="tx1"/>
                </a:solidFill>
                <a:latin typeface="Arial" pitchFamily="34" charset="0"/>
                <a:cs typeface="Arial" pitchFamily="34" charset="0"/>
              </a:rPr>
              <a:t>Одеваться по погоде!</a:t>
            </a:r>
          </a:p>
          <a:p>
            <a:endParaRPr lang="ru-RU" sz="2000" dirty="0">
              <a:solidFill>
                <a:schemeClr val="tx1"/>
              </a:solidFill>
              <a:latin typeface="Arial" pitchFamily="34" charset="0"/>
              <a:cs typeface="Arial" pitchFamily="34" charset="0"/>
            </a:endParaRPr>
          </a:p>
        </p:txBody>
      </p:sp>
      <p:pic>
        <p:nvPicPr>
          <p:cNvPr id="3075" name="Picture 3" descr="C:\Users\user\Downloads\Анимационные картинки\blestyashki-priroda-18.gif"/>
          <p:cNvPicPr>
            <a:picLocks noChangeAspect="1" noChangeArrowheads="1" noCrop="1"/>
          </p:cNvPicPr>
          <p:nvPr/>
        </p:nvPicPr>
        <p:blipFill>
          <a:blip r:embed="rId8"/>
          <a:srcRect/>
          <a:stretch>
            <a:fillRect/>
          </a:stretch>
        </p:blipFill>
        <p:spPr bwMode="auto">
          <a:xfrm>
            <a:off x="642910" y="357166"/>
            <a:ext cx="1428750" cy="1438275"/>
          </a:xfrm>
          <a:prstGeom prst="rect">
            <a:avLst/>
          </a:prstGeom>
          <a:noFill/>
        </p:spPr>
      </p:pic>
      <p:pic>
        <p:nvPicPr>
          <p:cNvPr id="13" name="Picture 2" descr="C:\Лена\flower-frame-clip-art_423320.png"/>
          <p:cNvPicPr>
            <a:picLocks noChangeAspect="1" noChangeArrowheads="1"/>
          </p:cNvPicPr>
          <p:nvPr/>
        </p:nvPicPr>
        <p:blipFill>
          <a:blip r:embed="rId9" cstate="email"/>
          <a:srcRect/>
          <a:stretch>
            <a:fillRect/>
          </a:stretch>
        </p:blipFill>
        <p:spPr bwMode="auto">
          <a:xfrm>
            <a:off x="2285984" y="571480"/>
            <a:ext cx="5500726" cy="321471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9" presetClass="emph" presetSubtype="0" nodeType="click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35" presetClass="emph" presetSubtype="0" repeatCount="3000" fill="hold" nodeType="clickEffect">
                                  <p:stCondLst>
                                    <p:cond delay="0"/>
                                  </p:stCondLst>
                                  <p:childTnLst>
                                    <p:anim calcmode="discrete" valueType="str">
                                      <p:cBhvr>
                                        <p:cTn id="12" dur="1000" fill="hold"/>
                                        <p:tgtEl>
                                          <p:spTgt spid="12"/>
                                        </p:tgtEl>
                                        <p:attrNameLst>
                                          <p:attrName>style.visibility</p:attrName>
                                        </p:attrNameLst>
                                      </p:cBhvr>
                                      <p:tavLst>
                                        <p:tav tm="0">
                                          <p:val>
                                            <p:strVal val="hidden"/>
                                          </p:val>
                                        </p:tav>
                                        <p:tav tm="50000">
                                          <p:val>
                                            <p:strVal val="visible"/>
                                          </p:val>
                                        </p:tav>
                                      </p:tavLst>
                                    </p:anim>
                                  </p:childTnLst>
                                </p:cTn>
                              </p:par>
                            </p:childTnLst>
                          </p:cTn>
                        </p:par>
                      </p:childTnLst>
                    </p:cTn>
                  </p:par>
                </p:childTnLst>
              </p:cTn>
              <p:nextCondLst>
                <p:cond evt="onClick" delay="0">
                  <p:tgtEl>
                    <p:spTgt spid="12"/>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a:xfrm>
            <a:off x="0" y="0"/>
            <a:ext cx="9144000" cy="928670"/>
          </a:xfrm>
        </p:spPr>
        <p:txBody>
          <a:bodyPr>
            <a:noAutofit/>
          </a:bodyPr>
          <a:lstStyle/>
          <a:p>
            <a:r>
              <a:rPr lang="ru-RU" sz="3600" b="1" dirty="0" smtClean="0">
                <a:solidFill>
                  <a:srgbClr val="FF0000"/>
                </a:solidFill>
              </a:rPr>
              <a:t>Порядок хранения одежды в шкафчике.</a:t>
            </a:r>
            <a:endParaRPr lang="ru-RU" sz="4000" b="1" dirty="0">
              <a:solidFill>
                <a:srgbClr val="0070C0"/>
              </a:solidFill>
            </a:endParaRPr>
          </a:p>
        </p:txBody>
      </p:sp>
      <p:sp>
        <p:nvSpPr>
          <p:cNvPr id="3" name="Содержимое 2"/>
          <p:cNvSpPr>
            <a:spLocks noGrp="1"/>
          </p:cNvSpPr>
          <p:nvPr>
            <p:ph idx="1"/>
          </p:nvPr>
        </p:nvSpPr>
        <p:spPr>
          <a:xfrm>
            <a:off x="827584" y="1000108"/>
            <a:ext cx="4320480" cy="4286280"/>
          </a:xfrm>
          <a:prstGeom prst="rect">
            <a:avLst/>
          </a:prstGeom>
          <a:ln/>
        </p:spPr>
        <p:style>
          <a:lnRef idx="1">
            <a:schemeClr val="accent1"/>
          </a:lnRef>
          <a:fillRef idx="2">
            <a:schemeClr val="accent1"/>
          </a:fillRef>
          <a:effectRef idx="1">
            <a:schemeClr val="accent1"/>
          </a:effectRef>
          <a:fontRef idx="minor">
            <a:schemeClr val="dk1"/>
          </a:fontRef>
        </p:style>
        <p:txBody>
          <a:bodyPr>
            <a:normAutofit lnSpcReduction="10000"/>
          </a:bodyPr>
          <a:lstStyle/>
          <a:p>
            <a:pPr lvl="1">
              <a:buNone/>
            </a:pPr>
            <a:r>
              <a:rPr lang="ru-RU" dirty="0"/>
              <a:t> </a:t>
            </a:r>
            <a:r>
              <a:rPr lang="ru-RU" dirty="0" smtClean="0"/>
              <a:t>  </a:t>
            </a:r>
            <a:r>
              <a:rPr lang="ru-RU" sz="1800" b="1" dirty="0">
                <a:latin typeface="Arial" pitchFamily="34" charset="0"/>
                <a:cs typeface="Arial" pitchFamily="34" charset="0"/>
              </a:rPr>
              <a:t>Н</a:t>
            </a:r>
            <a:r>
              <a:rPr lang="ru-RU" sz="1800" b="1" dirty="0" smtClean="0">
                <a:latin typeface="Arial" pitchFamily="34" charset="0"/>
                <a:cs typeface="Arial" pitchFamily="34" charset="0"/>
              </a:rPr>
              <a:t>а верхней полке кладется  шарф, шапка.  Кофта, гамаши, колготки, тёплые штаны, верхнюю одежду вешают на крючок.     Рукавички на резинке  должны быть продернуты через рукава  и вешалку верхней одежды.</a:t>
            </a:r>
          </a:p>
          <a:p>
            <a:pPr lvl="1">
              <a:buNone/>
            </a:pPr>
            <a:r>
              <a:rPr lang="ru-RU" sz="1800" b="1" dirty="0" smtClean="0">
                <a:latin typeface="Arial" pitchFamily="34" charset="0"/>
                <a:cs typeface="Arial" pitchFamily="34" charset="0"/>
              </a:rPr>
              <a:t>     Обувь ставят на нижнюю полку, сверху кладут  носки.  </a:t>
            </a:r>
          </a:p>
          <a:p>
            <a:pPr>
              <a:buNone/>
            </a:pPr>
            <a:endParaRPr lang="ru-RU" dirty="0" smtClean="0"/>
          </a:p>
          <a:p>
            <a:pPr>
              <a:buNone/>
            </a:pPr>
            <a:r>
              <a:rPr lang="ru-RU" dirty="0" smtClean="0"/>
              <a:t> </a:t>
            </a:r>
            <a:endParaRPr lang="ru-RU" dirty="0"/>
          </a:p>
        </p:txBody>
      </p:sp>
      <p:pic>
        <p:nvPicPr>
          <p:cNvPr id="9218" name="Picture 2" descr="Картинка 144 из 35875">
            <a:hlinkClick r:id="rId3"/>
          </p:cNvPr>
          <p:cNvPicPr>
            <a:picLocks noChangeAspect="1" noChangeArrowheads="1"/>
          </p:cNvPicPr>
          <p:nvPr/>
        </p:nvPicPr>
        <p:blipFill>
          <a:blip r:embed="rId4" cstate="print"/>
          <a:srcRect/>
          <a:stretch>
            <a:fillRect/>
          </a:stretch>
        </p:blipFill>
        <p:spPr bwMode="auto">
          <a:xfrm>
            <a:off x="5357818" y="1285860"/>
            <a:ext cx="3286148" cy="3810000"/>
          </a:xfrm>
          <a:prstGeom prst="roundRect">
            <a:avLst/>
          </a:prstGeom>
          <a:noFill/>
          <a:ln w="12700">
            <a:solidFill>
              <a:schemeClr val="accent2"/>
            </a:solidFill>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Новая папка (4)\samerfon.jpg"/>
          <p:cNvPicPr>
            <a:picLocks noChangeAspect="1" noChangeArrowheads="1"/>
          </p:cNvPicPr>
          <p:nvPr/>
        </p:nvPicPr>
        <p:blipFill>
          <a:blip r:embed="rId2" cstate="print"/>
          <a:srcRect/>
          <a:stretch>
            <a:fillRect/>
          </a:stretch>
        </p:blipFill>
        <p:spPr bwMode="auto">
          <a:xfrm>
            <a:off x="0" y="1"/>
            <a:ext cx="9144000" cy="6857999"/>
          </a:xfrm>
          <a:prstGeom prst="rect">
            <a:avLst/>
          </a:prstGeom>
          <a:noFill/>
        </p:spPr>
      </p:pic>
      <p:sp>
        <p:nvSpPr>
          <p:cNvPr id="4" name="Содержимое 3"/>
          <p:cNvSpPr>
            <a:spLocks noGrp="1"/>
          </p:cNvSpPr>
          <p:nvPr>
            <p:ph idx="4294967295"/>
          </p:nvPr>
        </p:nvSpPr>
        <p:spPr>
          <a:xfrm>
            <a:off x="2143108" y="2571750"/>
            <a:ext cx="5143536" cy="1714500"/>
          </a:xfrm>
          <a:prstGeom prst="flowChartAlternateProcess">
            <a:avLst/>
          </a:prstGeom>
          <a:solidFill>
            <a:srgbClr val="00FFFF"/>
          </a:solidFill>
        </p:spPr>
        <p:style>
          <a:lnRef idx="0">
            <a:schemeClr val="accent3"/>
          </a:lnRef>
          <a:fillRef idx="3">
            <a:schemeClr val="accent3"/>
          </a:fillRef>
          <a:effectRef idx="3">
            <a:schemeClr val="accent3"/>
          </a:effectRef>
          <a:fontRef idx="minor">
            <a:schemeClr val="lt1"/>
          </a:fontRef>
        </p:style>
        <p:txBody>
          <a:bodyPr>
            <a:noAutofit/>
          </a:bodyPr>
          <a:lstStyle/>
          <a:p>
            <a:pPr>
              <a:buNone/>
            </a:pPr>
            <a:r>
              <a:rPr lang="ru-RU" sz="1800" b="1" dirty="0" smtClean="0">
                <a:solidFill>
                  <a:schemeClr val="tx1"/>
                </a:solidFill>
                <a:latin typeface="Arial" pitchFamily="34" charset="0"/>
                <a:cs typeface="Arial" pitchFamily="34" charset="0"/>
              </a:rPr>
              <a:t>     Прогулки должны быть радостными,</a:t>
            </a:r>
          </a:p>
          <a:p>
            <a:pPr>
              <a:buNone/>
            </a:pPr>
            <a:r>
              <a:rPr lang="ru-RU" sz="1800" b="1" dirty="0" smtClean="0">
                <a:solidFill>
                  <a:schemeClr val="tx1"/>
                </a:solidFill>
                <a:latin typeface="Arial" pitchFamily="34" charset="0"/>
                <a:cs typeface="Arial" pitchFamily="34" charset="0"/>
              </a:rPr>
              <a:t>     интересными, познавательными  и достигнут цели при условии, если воспитатель сумеет заинтересовать и обогатить знания детей.</a:t>
            </a:r>
            <a:r>
              <a:rPr lang="ru-RU" sz="1800" b="1" dirty="0" smtClean="0">
                <a:solidFill>
                  <a:schemeClr val="tx1"/>
                </a:solidFill>
                <a:latin typeface="Arial" pitchFamily="34" charset="0"/>
                <a:ea typeface="Times New Roman" pitchFamily="18" charset="0"/>
                <a:cs typeface="Arial" pitchFamily="34" charset="0"/>
              </a:rPr>
              <a:t> </a:t>
            </a:r>
            <a:r>
              <a:rPr lang="ru-RU" sz="1800" b="1" dirty="0" smtClean="0">
                <a:solidFill>
                  <a:schemeClr val="tx1"/>
                </a:solidFill>
                <a:latin typeface="Arial" pitchFamily="34" charset="0"/>
                <a:cs typeface="Arial" pitchFamily="34" charset="0"/>
              </a:rPr>
              <a:t/>
            </a:r>
            <a:br>
              <a:rPr lang="ru-RU" sz="1800" b="1" dirty="0" smtClean="0">
                <a:solidFill>
                  <a:schemeClr val="tx1"/>
                </a:solidFill>
                <a:latin typeface="Arial" pitchFamily="34" charset="0"/>
                <a:cs typeface="Arial" pitchFamily="34" charset="0"/>
              </a:rPr>
            </a:br>
            <a:endParaRPr lang="ru-RU" sz="1800" b="1" dirty="0">
              <a:solidFill>
                <a:schemeClr val="tx1"/>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user\Downloads\Новая папка (4)\gezetum1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Заголовок 6"/>
          <p:cNvSpPr>
            <a:spLocks noGrp="1"/>
          </p:cNvSpPr>
          <p:nvPr>
            <p:ph type="title" idx="4294967295"/>
          </p:nvPr>
        </p:nvSpPr>
        <p:spPr>
          <a:xfrm>
            <a:off x="428596" y="268288"/>
            <a:ext cx="8358246" cy="2374900"/>
          </a:xfrm>
          <a:noFill/>
          <a:ln>
            <a:noFill/>
          </a:ln>
        </p:spPr>
        <p:style>
          <a:lnRef idx="2">
            <a:schemeClr val="accent2"/>
          </a:lnRef>
          <a:fillRef idx="1">
            <a:schemeClr val="lt1"/>
          </a:fillRef>
          <a:effectRef idx="0">
            <a:schemeClr val="accent2"/>
          </a:effectRef>
          <a:fontRef idx="minor">
            <a:schemeClr val="dk1"/>
          </a:fontRef>
        </p:style>
        <p:txBody>
          <a:bodyPr>
            <a:noAutofit/>
          </a:bodyPr>
          <a:lstStyle/>
          <a:p>
            <a:pPr algn="just"/>
            <a:r>
              <a:rPr lang="ru-RU" sz="3200" b="1" dirty="0" smtClean="0">
                <a:solidFill>
                  <a:srgbClr val="7030A0"/>
                </a:solidFill>
                <a:latin typeface="Arial" pitchFamily="34" charset="0"/>
                <a:cs typeface="Arial" pitchFamily="34" charset="0"/>
              </a:rPr>
              <a:t>Высокое мастерство в сочетании с творчеством и фантазией, а главное - любовь к детям, сделают прогулку удивительной и неповторимой</a:t>
            </a:r>
            <a:r>
              <a:rPr lang="ru-RU" sz="3200" dirty="0" smtClean="0">
                <a:solidFill>
                  <a:srgbClr val="7030A0"/>
                </a:solidFill>
              </a:rPr>
              <a:t>.</a:t>
            </a:r>
            <a:endParaRPr lang="ru-RU" sz="3200" dirty="0">
              <a:solidFill>
                <a:srgbClr val="7030A0"/>
              </a:solidFill>
            </a:endParaRPr>
          </a:p>
        </p:txBody>
      </p:sp>
      <p:pic>
        <p:nvPicPr>
          <p:cNvPr id="9" name="Объект 8"/>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1500166" y="2857496"/>
            <a:ext cx="5688013" cy="3529013"/>
          </a:xfrm>
          <a:prstGeom prst="roundRect">
            <a:avLst>
              <a:gd name="adj" fmla="val 8594"/>
            </a:avLst>
          </a:prstGeom>
          <a:solidFill>
            <a:srgbClr val="FFFFFF">
              <a:shade val="85000"/>
            </a:srgbClr>
          </a:solidFill>
          <a:ln w="19050">
            <a:solidFill>
              <a:schemeClr val="accent2"/>
            </a:solidFill>
          </a:ln>
          <a:effectLst>
            <a:reflection blurRad="12700" stA="38000" endPos="28000" dist="5000" dir="5400000" sy="-100000" algn="bl" rotWithShape="0"/>
          </a:effectLst>
        </p:spPr>
      </p:pic>
    </p:spTree>
    <p:extLst>
      <p:ext uri="{BB962C8B-B14F-4D97-AF65-F5344CB8AC3E}">
        <p14:creationId xmlns:p14="http://schemas.microsoft.com/office/powerpoint/2010/main" val="403936328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user\Downloads\Новая папка (4)\gezetum128.jpg"/>
          <p:cNvPicPr>
            <a:picLocks noChangeAspect="1" noChangeArrowheads="1"/>
          </p:cNvPicPr>
          <p:nvPr/>
        </p:nvPicPr>
        <p:blipFill>
          <a:blip r:embed="rId2"/>
          <a:srcRect/>
          <a:stretch>
            <a:fillRect/>
          </a:stretch>
        </p:blipFill>
        <p:spPr bwMode="auto">
          <a:xfrm>
            <a:off x="-25856" y="-16768"/>
            <a:ext cx="9144000" cy="6858000"/>
          </a:xfrm>
          <a:prstGeom prst="rect">
            <a:avLst/>
          </a:prstGeom>
          <a:noFill/>
        </p:spPr>
      </p:pic>
      <p:sp>
        <p:nvSpPr>
          <p:cNvPr id="2" name="Прямоугольник 1"/>
          <p:cNvSpPr/>
          <p:nvPr/>
        </p:nvSpPr>
        <p:spPr>
          <a:xfrm>
            <a:off x="827584" y="1028343"/>
            <a:ext cx="7056784" cy="369331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ru-RU" sz="2000" b="1" dirty="0">
                <a:latin typeface="Arial" pitchFamily="34" charset="0"/>
                <a:cs typeface="Arial" pitchFamily="34" charset="0"/>
              </a:rPr>
              <a:t>Литература:</a:t>
            </a:r>
          </a:p>
          <a:p>
            <a:r>
              <a:rPr lang="ru-RU" b="1" dirty="0">
                <a:latin typeface="Arial" pitchFamily="34" charset="0"/>
                <a:cs typeface="Arial" pitchFamily="34" charset="0"/>
              </a:rPr>
              <a:t>          1.Примерная основная общеобразовательная программа «От рождения до школы» под редакцией Н. Е. </a:t>
            </a:r>
            <a:r>
              <a:rPr lang="ru-RU" b="1" dirty="0" err="1">
                <a:latin typeface="Arial" pitchFamily="34" charset="0"/>
                <a:cs typeface="Arial" pitchFamily="34" charset="0"/>
              </a:rPr>
              <a:t>Вераксы</a:t>
            </a:r>
            <a:r>
              <a:rPr lang="ru-RU" b="1" dirty="0">
                <a:latin typeface="Arial" pitchFamily="34" charset="0"/>
                <a:cs typeface="Arial" pitchFamily="34" charset="0"/>
              </a:rPr>
              <a:t>, Т. С. Комаровой, М. А. Васильевой.</a:t>
            </a:r>
          </a:p>
          <a:p>
            <a:r>
              <a:rPr lang="ru-RU" b="1" dirty="0">
                <a:latin typeface="Arial" pitchFamily="34" charset="0"/>
                <a:cs typeface="Arial" pitchFamily="34" charset="0"/>
              </a:rPr>
              <a:t>          2.Изменение № 1 к </a:t>
            </a:r>
            <a:r>
              <a:rPr lang="ru-RU" b="1" dirty="0" err="1">
                <a:latin typeface="Arial" pitchFamily="34" charset="0"/>
                <a:cs typeface="Arial" pitchFamily="34" charset="0"/>
              </a:rPr>
              <a:t>СанПин</a:t>
            </a:r>
            <a:r>
              <a:rPr lang="ru-RU" b="1" dirty="0">
                <a:latin typeface="Arial" pitchFamily="34" charset="0"/>
                <a:cs typeface="Arial" pitchFamily="34" charset="0"/>
              </a:rPr>
              <a:t> 2.4.1.2660-10 «Санитарно-эпидемиологические требования к устройству, содержанию и организации режима работы в дошкольных организациях» санитарно-эпидемиологические правила и нормативы </a:t>
            </a:r>
            <a:r>
              <a:rPr lang="ru-RU" b="1" dirty="0" err="1">
                <a:latin typeface="Arial" pitchFamily="34" charset="0"/>
                <a:cs typeface="Arial" pitchFamily="34" charset="0"/>
              </a:rPr>
              <a:t>СанПин</a:t>
            </a:r>
            <a:r>
              <a:rPr lang="ru-RU" b="1" dirty="0">
                <a:latin typeface="Arial" pitchFamily="34" charset="0"/>
                <a:cs typeface="Arial" pitchFamily="34" charset="0"/>
              </a:rPr>
              <a:t> 2.4.1.2791-10.</a:t>
            </a:r>
          </a:p>
          <a:p>
            <a:r>
              <a:rPr lang="ru-RU" b="1" dirty="0">
                <a:latin typeface="Arial" pitchFamily="34" charset="0"/>
                <a:cs typeface="Arial" pitchFamily="34" charset="0"/>
              </a:rPr>
              <a:t>         3. Организация деятельности детей на прогулке/ авт.-</a:t>
            </a:r>
            <a:r>
              <a:rPr lang="ru-RU" b="1" dirty="0" err="1">
                <a:latin typeface="Arial" pitchFamily="34" charset="0"/>
                <a:cs typeface="Arial" pitchFamily="34" charset="0"/>
              </a:rPr>
              <a:t>сост.Т</a:t>
            </a:r>
            <a:r>
              <a:rPr lang="ru-RU" b="1" dirty="0">
                <a:latin typeface="Arial" pitchFamily="34" charset="0"/>
                <a:cs typeface="Arial" pitchFamily="34" charset="0"/>
              </a:rPr>
              <a:t>. Г. Кобзева, И. А. Холодова, Г. С. Александрова. –Волгоград: Учитель, 2012.</a:t>
            </a:r>
          </a:p>
          <a:p>
            <a:r>
              <a:rPr lang="ru-RU" b="1" dirty="0">
                <a:latin typeface="Arial" pitchFamily="34" charset="0"/>
                <a:cs typeface="Arial" pitchFamily="34" charset="0"/>
              </a:rPr>
              <a:t> </a:t>
            </a:r>
          </a:p>
        </p:txBody>
      </p:sp>
    </p:spTree>
    <p:extLst>
      <p:ext uri="{BB962C8B-B14F-4D97-AF65-F5344CB8AC3E}">
        <p14:creationId xmlns:p14="http://schemas.microsoft.com/office/powerpoint/2010/main" val="6228613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user\Downloads\6eb3c5427922 (1).gif"/>
          <p:cNvPicPr>
            <a:picLocks noGrp="1" noChangeAspect="1" noChangeArrowheads="1"/>
          </p:cNvPicPr>
          <p:nvPr>
            <p:ph idx="1"/>
          </p:nvPr>
        </p:nvPicPr>
        <p:blipFill>
          <a:blip r:embed="rId3"/>
          <a:stretch>
            <a:fillRect/>
          </a:stretch>
        </p:blipFill>
        <p:spPr bwMode="auto">
          <a:xfrm>
            <a:off x="0" y="0"/>
            <a:ext cx="9144000" cy="6858000"/>
          </a:xfrm>
          <a:prstGeom prst="rect">
            <a:avLst/>
          </a:prstGeom>
          <a:noFill/>
        </p:spPr>
      </p:pic>
      <p:sp>
        <p:nvSpPr>
          <p:cNvPr id="4" name="Заголовок 3"/>
          <p:cNvSpPr>
            <a:spLocks noGrp="1"/>
          </p:cNvSpPr>
          <p:nvPr>
            <p:ph type="title"/>
          </p:nvPr>
        </p:nvSpPr>
        <p:spPr>
          <a:xfrm>
            <a:off x="457200" y="4572008"/>
            <a:ext cx="8229600" cy="1857388"/>
          </a:xfrm>
        </p:spPr>
        <p:txBody>
          <a:bodyPr>
            <a:normAutofit/>
          </a:bodyPr>
          <a:lstStyle/>
          <a:p>
            <a:r>
              <a:rPr lang="ru-RU" sz="6000" b="1" dirty="0" smtClean="0">
                <a:ln w="1905"/>
                <a:solidFill>
                  <a:srgbClr val="FF0000"/>
                </a:solidFill>
                <a:effectLst>
                  <a:innerShdw blurRad="69850" dist="43180" dir="5400000">
                    <a:srgbClr val="000000">
                      <a:alpha val="65000"/>
                    </a:srgbClr>
                  </a:innerShdw>
                </a:effectLst>
              </a:rPr>
              <a:t>Спасибо за внимание!</a:t>
            </a:r>
            <a:endParaRPr lang="ru-RU" sz="6000" b="1" dirty="0">
              <a:ln w="1905"/>
              <a:solidFill>
                <a:srgbClr val="FF0000"/>
              </a:solidFill>
              <a:effectLst>
                <a:innerShdw blurRad="69850" dist="43180" dir="5400000">
                  <a:srgbClr val="000000">
                    <a:alpha val="65000"/>
                  </a:srgbClr>
                </a:innerShdw>
              </a:effectLst>
            </a:endParaRPr>
          </a:p>
        </p:txBody>
      </p:sp>
      <p:pic>
        <p:nvPicPr>
          <p:cNvPr id="5" name="Picture 6" descr="C:\Users\user\Downloads\Анимационные картинки\B_Fly04.gif"/>
          <p:cNvPicPr>
            <a:picLocks noChangeAspect="1" noChangeArrowheads="1"/>
          </p:cNvPicPr>
          <p:nvPr/>
        </p:nvPicPr>
        <p:blipFill>
          <a:blip r:embed="rId4"/>
          <a:srcRect/>
          <a:stretch>
            <a:fillRect/>
          </a:stretch>
        </p:blipFill>
        <p:spPr bwMode="auto">
          <a:xfrm>
            <a:off x="714348" y="428604"/>
            <a:ext cx="1428750" cy="1000127"/>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1724</TotalTime>
  <Words>1173</Words>
  <Application>Microsoft Office PowerPoint</Application>
  <PresentationFormat>Экран (4:3)</PresentationFormat>
  <Paragraphs>166</Paragraphs>
  <Slides>44</Slides>
  <Notes>12</Notes>
  <HiddenSlides>0</HiddenSlides>
  <MMClips>0</MMClips>
  <ScaleCrop>false</ScaleCrop>
  <HeadingPairs>
    <vt:vector size="4" baseType="variant">
      <vt:variant>
        <vt:lpstr>Тема</vt:lpstr>
      </vt:variant>
      <vt:variant>
        <vt:i4>1</vt:i4>
      </vt:variant>
      <vt:variant>
        <vt:lpstr>Заголовки слайдов</vt:lpstr>
      </vt:variant>
      <vt:variant>
        <vt:i4>44</vt:i4>
      </vt:variant>
    </vt:vector>
  </HeadingPairs>
  <TitlesOfParts>
    <vt:vector size="45" baseType="lpstr">
      <vt:lpstr>Тема Office</vt:lpstr>
      <vt:lpstr>                      </vt:lpstr>
      <vt:lpstr>  Все дети любят гулять. Прогулка – это и веселые игры, и захватывающие рассказы, и, конечно, встреча с природой. Для воспитателей прогулка — это уникальная возможность не только оздоровить детей, но и обогатить ребенка новыми знаниями, показать опыты, материал для которых предоставляет сама природа, развить внимание, память и т. п.  Каждый ребенок – маленький исследователь, он с радостью и удивлением открывает для себя окружающий мир. Дети стремятся к активной деятельности, и важно не дать этому стремлению угаснуть, способствовать его дальнейшему развитию. Чем полнее и разнообразнее будет организована детская деятельность на прогулке, тем успешнее будет идти развитие детей, лучше реализуются потенциальные возможности и детские творческие проявления.   Поэтому наиболее близкие и естественные для детей виды деятельности, такие , как игра, общение со взрослыми и сверстниками, экспериментирование, наблюдение, детский труд занимают в ходе прогулки  особое место.  </vt:lpstr>
      <vt:lpstr>Пребывание детей на свежем воздухе имеет большое значение для физического развития дошкольника. Прогулка является первым и наиболее доступным средством закаливания детского организма. Она способствует повышению его выносливости и устойчивости к к неблагоприятным воздействиям внешней среды, особенно к простудным заболеваниям.</vt:lpstr>
      <vt:lpstr>Презентация PowerPoint</vt:lpstr>
      <vt:lpstr>На прогулке дети играют, много двигаются. Движения усиливают обмен веществ, кровообращение, улучшают аппетит. Дети учатся преодолевать различные препятствия, становятся более подвижными, ловкими, смелыми, выносливыми. У них вырабатываются двигательные умения и навыки, укрепляется мышечная система, повышается жизненный тонус.</vt:lpstr>
      <vt:lpstr>Презентация PowerPoint</vt:lpstr>
      <vt:lpstr>  Прогулка способствует умственному воспитанию.  Во время пребывания на участке или на улице дети получают много новых впечатлений и знаний об окружающем: о труде взрослых, о транспорте, о правилах уличного движения и т. д. Из наблюдений они узнают об особенностях сезонных изменений в природе, подмечают связи между различными явлениями, устанавливают элементарную зависимость. Наблюдения вызывают у них интерес, ряд вопросов, на которые они стремятся найти ответ. Все это развивает наблюдательность, расширяет представления об окружающем, развивает воображение детей.   </vt:lpstr>
      <vt:lpstr> Прогулки дают возможность решать задачи нравственного воспитания. Воспитатель знакомит детей с родным городом, его достопримечательностями, с трудом взрослых, которые озеленяют его улицы, строят красивые дома, асфальтируют дороги. При этом подчеркивается коллективный характер труда и его значение: все делается для того, чтобы нашим людям жилось удобно, красиво и радостно. Ознакомление с окружающим способствует воспитанию у детей любви к родному городу.  </vt:lpstr>
      <vt:lpstr>В режиме дня детского сада предусматриваются две прогулки: в первой половине дня и во второй. Во время прогулки в полной мере должны реализовываться воспитательно-образовательные задачи:                1 Оздоровление детей.                2. Физическое развитие.                3. Развитие самостоятельности.                4. Расширение кругозора.                 5. Ознакомление с окружающим миром.                6. Воспитание эстетических чувств, культуры поведения</vt:lpstr>
      <vt:lpstr>В целях успешной реализации вышеперечисленных задач необходимо тщательное перспективное планирование этого режимного момента.</vt:lpstr>
      <vt:lpstr>Прогулка должна состоять из следующих             структурных элементов: </vt:lpstr>
      <vt:lpstr>Презентация PowerPoint</vt:lpstr>
      <vt:lpstr>Наблюдение - один из главных компонентов прогулки. Главная цель наблюдений за природой – научить детей созерцать природу, видеть, выделять отдельные объекты и явления природы, накапливать эмоционально-чувственный опыт в процессе непосредственного общения с природой.         Главный методический прием – диалог с природой, очеловечивание природы (природа живет, меняется, огорчается, радуется, злится и т.п.; может быть щедрой, благодарной, но и злой, яростной и беспощадной). Можно ли научиться понимать язык природы? Конечно можно! Надо только захотеть и быть очень внимательным и наблюдательным. И все сразу станет ясным и понятным. А если будут возникать трудности в общении с природой, то рядом всегда есть взрослые, которые помогут детям.</vt:lpstr>
      <vt:lpstr>                  Ежедневные наблюдения на прогулке обогащают представления детей о мире природы, людей (их труде, взаимоотношений), обогащают эстетические представления.    Наблюдение развивает пытливость, любознательность. Задача взрослого - поддерживать у детей стремление замечать изменения в природном окружении, а если что-то упустили — привлечь внимание, не оставлять что-то на потом Главное — не оставлять детей равнодушными при виде ярких образов природного окружения. Поддержание интереса к ежедневным наблюдениям происходит за счет того, что детям каждый раз предлагается новый объект для непосредственного ознакомления. Наблюдения за растениями, животными, птицами и насекомыми перемежаются знакомством с людьми разных профессий, ознакомлением с общественной жизнью — жизнью улицы. Полученные в ходе наблюдений знания можно закрепить последующими зарисовками, составлением рассказов. Стихи о природе, загадки, народные приметы и пословицы — все эти нехитрые словесные приемы позволяют сделать прогулку более эмоциональной,  интересной.</vt:lpstr>
      <vt:lpstr>Презентация PowerPoint</vt:lpstr>
      <vt:lpstr>Двигательная деятельность детей.</vt:lpstr>
      <vt:lpstr>  Подвижная игра – незаменимое средство пополнения ребёнком знаний и представлений об окружающем мире, развития мышления, смекалки, ловкости, сноровки, ценных морально-волевых качеств. Подвижная игра стимулирует активную двигательную деятельность детей. Незначительная усталость, вызываемая участием в таких играх, полезна: систематически повторяясь, она способствует приспособлению организма к повышенной физической нагрузке, увеличению работоспособности. Выбор игры зависит от времени года, погоды, температуры воздуха от предшествующего проводимого занятия, от состояния детей, их желаний, от времени проведения прогулок (вечерняя, утренняя)   </vt:lpstr>
      <vt:lpstr>На утренней прогулке в двигательную деятельность детей на прогулке следует включать: подвижные игры и физические упражнения :в младшей группе – 6-10 мин, в средней группе – 10-15 мин, в старшей и подготовительной группах – 20-25 мин.  На вечерней прогулке: в младшей и в средней группах – 10-15 мин, в старшей и подготовительной группах – 12-15 мин. Подвижные игры можно дополнять или заменять спортивными упражнениями или спортивными играми, играми с элементами соревнований (в старшем дошкольном возрасте (в старшем дошкольном возрасте).</vt:lpstr>
      <vt:lpstr>  В холодные дни целесообразно начинать прогулку с игр большей подвижности, связанных с бегом, метанием, прыжками. Веселые и увлекательные игры помогают детям лучше переносить холодную погоду. В сырую, дождливую погоду (особенно весной и осенью) следует организовывать малоподвижные игры, которые не требуют большого пространства. Во время прогулок могут быть широко использованы бессюжетные народные игры с предметами (такие, как бабки, кольцеброс,        кегли). А в старших группах - элементы спортивных игр: волейбол, баскетбол, городки, бадминтон, настольный теннис, футбол, хоккей. В жаркую погоду проводятся игры с водой.  </vt:lpstr>
      <vt:lpstr> Подвижные игры планируются и проводятся воспитателем  с учетом пожеланий детей, по рекомендациям узких специалистов или тематически. Они могут быть весьма разнообразны, поэтому во избежание монотонности можно спланировать  игры по дням недели. Такое планирование позволяет учесть интересы каждого ребенка, полностью охватить программный материал по разделу подвижных игр. Обязательно проводить  две подвижных игры. </vt:lpstr>
      <vt:lpstr>Презентация PowerPoint</vt:lpstr>
      <vt:lpstr>Трудовая деятельность.</vt:lpstr>
      <vt:lpstr> Большое воспитательное значение имеет трудовая деятельность на прогулке. Важно, чтобы для каждого ребенка задания были посильными, интересными и разнообразными, а по длительности – не превышали 5-19 минут в младшем возрасте и 15-20 минут в старшем возрасте. </vt:lpstr>
      <vt:lpstr>   Детей привлекают к сбору семян с клумбы, осенних листьев для гербария и украшения групповой комнаты, поддержанию порядка на прогулочном участке и верандах. Большое значение при организации работы с детьми на прогулке имеет эмоциональное отношение к делу, которое задает воспитатель еще до начала работы. Не всегда сама работа (например, уборка опавших листьев на прогулочном участке) будет интересовать детей, иногда их привлекает цель, поставленная воспитателем, а во время выполнения работы захватывают общность интересов, слаженность, соревновательность  момента.  Для успешного решения задач по развитию самостоятельности и аккуратности, привитию трудолюбия очень важно правильно подобрать детский инвентарь : грабли, лопатки, совки, ведерки. Труд детей должен быть посильным, а инвентарь – стоящим (но соответствовать возрасту ребенка). Необходимо закрепить привычку приводить в порядок инвентарь, который используется в процессе труда в природе.       </vt:lpstr>
      <vt:lpstr>  Не менее важно создать правильную мотивацию, объяснить, почему необходимо сделать эту работу именно сегодня и именно таким способом.  Детей старшей группы следует подводить к пониманию того, что нужно делать не только интересную работу, но и необходимую..   </vt:lpstr>
      <vt:lpstr>Презентация PowerPoint</vt:lpstr>
      <vt:lpstr> Индивидуальная работа на прогулке также тщательно планируется. При этом учитываются рекомендации узких специалистов. Это может быть закрепление каких- либо навыков, разучивание физкультурного упражнения с одним или несколькими отстающими детьми, отработка звукопроизношения, заучивание стихов, беседа по рекомендации педагога – психолога. Важно, чтобы ребенок, с которым ведется индивидуальная работа, понимал ее необходимость и охотно выполнял предложенные задания  На прогулках осуществляется работа и по развитию речи ребенка: отработка звукопроизношения, заучивание стихов, беседа по рекомендации учителя – логопеда. Воспитатель может вспомнить с детьми слова и мелодию песни, которую разучивали на музыкальном занятии. Важно, чтобы ребенок, с которым ведется индивидуальная работа, понимал ее необходимость и охотно выполнял предложенные задания. .  </vt:lpstr>
      <vt:lpstr>Самостоятельная деятельность детей.</vt:lpstr>
      <vt:lpstr>Самостоятельная деятельность детей на прогулке также нуждается в грамотном руководстве. Воспитатель может предложить детям организовать сюжетно — ролевую или подвижную игру; занимательные задания, игрушки или инвентарь для труда и т.д.  Для её организации необходимо создать условия: подготовить атрибуты к играм, орудия труда, спортивный инвентарь, материал для изобразительной деятельности. Необходим постоянный контроль за самостоятельной деятельностью детей. Также нужно соблюдать санитарно-гигиенические требования к хранению и размещению выносного материала. </vt:lpstr>
      <vt:lpstr>       Каждый из обязательных компонентов прогулки занимает по времени от 7 до 15 минут и осуществляется на фоне самостоятельной деятельности детей. В зависимости от сезонных и погодных условий, объекта наблюдений, настроя детей эти структурные компоненты могут осуществляться в разной последовательности.  Последовательность структурных компонентов прогулки может варьироваться в зависимости от вида предыдущего занятия. Если дети находились на НОД, требующем повышенной познавательной активности и умственного напряжения, то вначале прогулки проводятся подвижные игры, пробежки, затем – наблюдения. Если до прогулки было физкультурное или музыкальное занятие, прогулка начинается с наблюдения или спокойной игры. Главное - сделать так, чтобы на прогулке не было скучно.     </vt:lpstr>
      <vt:lpstr>Виды прогулок (по месту проведения) :</vt:lpstr>
      <vt:lpstr> </vt:lpstr>
      <vt:lpstr>Требования к подготовке и возвращению с прогулки</vt:lpstr>
      <vt:lpstr> Этапы подготовки к прогулке:</vt:lpstr>
      <vt:lpstr>Возвращение с прогулки </vt:lpstr>
      <vt:lpstr>Порядок одевания детей.</vt:lpstr>
      <vt:lpstr>Последовательность одевания детей:</vt:lpstr>
      <vt:lpstr>Требования к одежде детей.</vt:lpstr>
      <vt:lpstr>Презентация PowerPoint</vt:lpstr>
      <vt:lpstr>Порядок хранения одежды в шкафчике.</vt:lpstr>
      <vt:lpstr>Презентация PowerPoint</vt:lpstr>
      <vt:lpstr>Высокое мастерство в сочетании с творчеством и фантазией, а главное - любовь к детям, сделают прогулку удивительной и неповторимой.</vt:lpstr>
      <vt:lpstr>Презентация PowerPoint</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Admin</cp:lastModifiedBy>
  <cp:revision>184</cp:revision>
  <dcterms:created xsi:type="dcterms:W3CDTF">2014-10-06T15:17:37Z</dcterms:created>
  <dcterms:modified xsi:type="dcterms:W3CDTF">2025-09-18T17:10:51Z</dcterms:modified>
</cp:coreProperties>
</file>