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13"/>
  </p:notesMasterIdLst>
  <p:sldIdLst>
    <p:sldId id="256" r:id="rId2"/>
    <p:sldId id="257" r:id="rId3"/>
    <p:sldId id="258" r:id="rId4"/>
    <p:sldId id="264" r:id="rId5"/>
    <p:sldId id="265" r:id="rId6"/>
    <p:sldId id="266" r:id="rId7"/>
    <p:sldId id="268" r:id="rId8"/>
    <p:sldId id="262" r:id="rId9"/>
    <p:sldId id="270" r:id="rId10"/>
    <p:sldId id="271" r:id="rId11"/>
    <p:sldId id="273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4C27293-4812-4BE1-9C6A-C21E2254E0B5}" type="doc">
      <dgm:prSet loTypeId="urn:microsoft.com/office/officeart/2005/8/layout/chevron2" loCatId="process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0A3205B4-FA0F-4BD1-A686-C36B908773C2}">
      <dgm:prSet phldrT="[Текст]" phldr="1"/>
      <dgm:spPr/>
      <dgm:t>
        <a:bodyPr/>
        <a:lstStyle/>
        <a:p>
          <a:endParaRPr lang="ru-RU" dirty="0"/>
        </a:p>
      </dgm:t>
    </dgm:pt>
    <dgm:pt modelId="{D6A00721-55B8-4B09-8970-B8AC38C9E515}" type="parTrans" cxnId="{85AF4F68-BAAB-4F36-BB5A-2AC53CC3C4EA}">
      <dgm:prSet/>
      <dgm:spPr/>
      <dgm:t>
        <a:bodyPr/>
        <a:lstStyle/>
        <a:p>
          <a:endParaRPr lang="ru-RU"/>
        </a:p>
      </dgm:t>
    </dgm:pt>
    <dgm:pt modelId="{75ECAE33-D1FC-4415-8BCB-7151D21A98FC}" type="sibTrans" cxnId="{85AF4F68-BAAB-4F36-BB5A-2AC53CC3C4EA}">
      <dgm:prSet/>
      <dgm:spPr/>
      <dgm:t>
        <a:bodyPr/>
        <a:lstStyle/>
        <a:p>
          <a:endParaRPr lang="ru-RU"/>
        </a:p>
      </dgm:t>
    </dgm:pt>
    <dgm:pt modelId="{D4616025-B140-454E-8A94-8FD5E71F77F9}">
      <dgm:prSet phldrT="[Текст]"/>
      <dgm:spPr/>
      <dgm:t>
        <a:bodyPr/>
        <a:lstStyle/>
        <a:p>
          <a:r>
            <a:rPr lang="ru-RU" dirty="0"/>
            <a:t>Обусловлена  оценкой результатов собственной деятельности</a:t>
          </a:r>
        </a:p>
      </dgm:t>
    </dgm:pt>
    <dgm:pt modelId="{92D5FD78-8CF3-4306-9708-3336A3C23EAD}" type="parTrans" cxnId="{867074C2-D38A-48A2-9961-4D7E4BDFB413}">
      <dgm:prSet/>
      <dgm:spPr/>
      <dgm:t>
        <a:bodyPr/>
        <a:lstStyle/>
        <a:p>
          <a:endParaRPr lang="ru-RU"/>
        </a:p>
      </dgm:t>
    </dgm:pt>
    <dgm:pt modelId="{207296E3-1048-4C93-9CFA-3FE9D92C0F0E}" type="sibTrans" cxnId="{867074C2-D38A-48A2-9961-4D7E4BDFB413}">
      <dgm:prSet/>
      <dgm:spPr/>
      <dgm:t>
        <a:bodyPr/>
        <a:lstStyle/>
        <a:p>
          <a:endParaRPr lang="ru-RU"/>
        </a:p>
      </dgm:t>
    </dgm:pt>
    <dgm:pt modelId="{879D2630-7E32-4EE1-B8D2-C1EED07D370D}">
      <dgm:prSet phldrT="[Текст]" phldr="1"/>
      <dgm:spPr/>
      <dgm:t>
        <a:bodyPr/>
        <a:lstStyle/>
        <a:p>
          <a:endParaRPr lang="ru-RU" dirty="0"/>
        </a:p>
      </dgm:t>
    </dgm:pt>
    <dgm:pt modelId="{91477827-D6FB-4EB2-928D-5FBDA0E19B60}" type="parTrans" cxnId="{98229ABA-6C3A-4BC0-A29C-E3EC32CB5F44}">
      <dgm:prSet/>
      <dgm:spPr/>
      <dgm:t>
        <a:bodyPr/>
        <a:lstStyle/>
        <a:p>
          <a:endParaRPr lang="ru-RU"/>
        </a:p>
      </dgm:t>
    </dgm:pt>
    <dgm:pt modelId="{77AEF8D8-FCE9-4C02-821D-A6046BFEB186}" type="sibTrans" cxnId="{98229ABA-6C3A-4BC0-A29C-E3EC32CB5F44}">
      <dgm:prSet/>
      <dgm:spPr/>
      <dgm:t>
        <a:bodyPr/>
        <a:lstStyle/>
        <a:p>
          <a:endParaRPr lang="ru-RU"/>
        </a:p>
      </dgm:t>
    </dgm:pt>
    <dgm:pt modelId="{A5E4FA8B-27F1-4A7F-861A-EED304FB3DC0}">
      <dgm:prSet phldrT="[Текст]"/>
      <dgm:spPr/>
      <dgm:t>
        <a:bodyPr/>
        <a:lstStyle/>
        <a:p>
          <a:r>
            <a:rPr lang="ru-RU" dirty="0"/>
            <a:t>Обусловлена реальным и идеальным образом  «Я»</a:t>
          </a:r>
        </a:p>
      </dgm:t>
    </dgm:pt>
    <dgm:pt modelId="{930CEECB-DA6A-46F0-9DA8-B073D40E0FAC}" type="parTrans" cxnId="{CD95FC39-5A8C-4F6F-AF1B-E4F447D554F7}">
      <dgm:prSet/>
      <dgm:spPr/>
      <dgm:t>
        <a:bodyPr/>
        <a:lstStyle/>
        <a:p>
          <a:endParaRPr lang="ru-RU"/>
        </a:p>
      </dgm:t>
    </dgm:pt>
    <dgm:pt modelId="{516820D9-5BFF-4CD1-9DD4-0A66168901DB}" type="sibTrans" cxnId="{CD95FC39-5A8C-4F6F-AF1B-E4F447D554F7}">
      <dgm:prSet/>
      <dgm:spPr/>
      <dgm:t>
        <a:bodyPr/>
        <a:lstStyle/>
        <a:p>
          <a:endParaRPr lang="ru-RU"/>
        </a:p>
      </dgm:t>
    </dgm:pt>
    <dgm:pt modelId="{FB5C559A-9C19-42ED-ADDB-81C466B299FD}">
      <dgm:prSet phldrT="[Текст]"/>
      <dgm:spPr/>
      <dgm:t>
        <a:bodyPr/>
        <a:lstStyle/>
        <a:p>
          <a:pPr algn="just"/>
          <a:r>
            <a:rPr lang="ru-RU" dirty="0"/>
            <a:t>Обусловлена высказываниями оценок окружающими людьми</a:t>
          </a:r>
        </a:p>
      </dgm:t>
    </dgm:pt>
    <dgm:pt modelId="{50D9FA98-A249-4730-888D-FC779920DFD9}" type="sibTrans" cxnId="{6722BA28-64A6-4A59-AC2E-6628B4FC5A1B}">
      <dgm:prSet/>
      <dgm:spPr/>
      <dgm:t>
        <a:bodyPr/>
        <a:lstStyle/>
        <a:p>
          <a:endParaRPr lang="ru-RU"/>
        </a:p>
      </dgm:t>
    </dgm:pt>
    <dgm:pt modelId="{E0081A44-A0F8-45F0-B417-A20DEC104960}" type="parTrans" cxnId="{6722BA28-64A6-4A59-AC2E-6628B4FC5A1B}">
      <dgm:prSet/>
      <dgm:spPr/>
      <dgm:t>
        <a:bodyPr/>
        <a:lstStyle/>
        <a:p>
          <a:endParaRPr lang="ru-RU"/>
        </a:p>
      </dgm:t>
    </dgm:pt>
    <dgm:pt modelId="{B25705AA-BEFF-43CA-8BC2-E098386FCB20}">
      <dgm:prSet phldrT="[Текст]" phldr="1"/>
      <dgm:spPr/>
      <dgm:t>
        <a:bodyPr/>
        <a:lstStyle/>
        <a:p>
          <a:endParaRPr lang="ru-RU" dirty="0"/>
        </a:p>
      </dgm:t>
    </dgm:pt>
    <dgm:pt modelId="{5439219B-164D-4151-8CD1-75A1DDCCB4C6}" type="sibTrans" cxnId="{4A8292EB-8EE4-4473-B2C1-FC12B4858211}">
      <dgm:prSet/>
      <dgm:spPr/>
      <dgm:t>
        <a:bodyPr/>
        <a:lstStyle/>
        <a:p>
          <a:endParaRPr lang="ru-RU"/>
        </a:p>
      </dgm:t>
    </dgm:pt>
    <dgm:pt modelId="{7971F0FB-C06D-482E-BAB7-BD22CE6A90E5}" type="parTrans" cxnId="{4A8292EB-8EE4-4473-B2C1-FC12B4858211}">
      <dgm:prSet/>
      <dgm:spPr/>
      <dgm:t>
        <a:bodyPr/>
        <a:lstStyle/>
        <a:p>
          <a:endParaRPr lang="ru-RU"/>
        </a:p>
      </dgm:t>
    </dgm:pt>
    <dgm:pt modelId="{BBB50B91-D3BB-4A99-A24F-73FE499110A5}" type="pres">
      <dgm:prSet presAssocID="{D4C27293-4812-4BE1-9C6A-C21E2254E0B5}" presName="linearFlow" presStyleCnt="0">
        <dgm:presLayoutVars>
          <dgm:dir/>
          <dgm:animLvl val="lvl"/>
          <dgm:resizeHandles val="exact"/>
        </dgm:presLayoutVars>
      </dgm:prSet>
      <dgm:spPr/>
    </dgm:pt>
    <dgm:pt modelId="{0C2095FC-255F-47AA-9352-1F70DA231257}" type="pres">
      <dgm:prSet presAssocID="{B25705AA-BEFF-43CA-8BC2-E098386FCB20}" presName="composite" presStyleCnt="0"/>
      <dgm:spPr/>
    </dgm:pt>
    <dgm:pt modelId="{C57F87D2-B2DC-4F47-B0BF-891B8862432D}" type="pres">
      <dgm:prSet presAssocID="{B25705AA-BEFF-43CA-8BC2-E098386FCB20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6D4558DD-2515-4354-9524-7543CB8BECA8}" type="pres">
      <dgm:prSet presAssocID="{B25705AA-BEFF-43CA-8BC2-E098386FCB20}" presName="descendantText" presStyleLbl="alignAcc1" presStyleIdx="0" presStyleCnt="3">
        <dgm:presLayoutVars>
          <dgm:bulletEnabled val="1"/>
        </dgm:presLayoutVars>
      </dgm:prSet>
      <dgm:spPr/>
    </dgm:pt>
    <dgm:pt modelId="{40D5C427-0DFA-403C-93EF-24CFCED45050}" type="pres">
      <dgm:prSet presAssocID="{5439219B-164D-4151-8CD1-75A1DDCCB4C6}" presName="sp" presStyleCnt="0"/>
      <dgm:spPr/>
    </dgm:pt>
    <dgm:pt modelId="{F2E02B8D-6C46-409E-8DF9-AA70D4A6F1FB}" type="pres">
      <dgm:prSet presAssocID="{0A3205B4-FA0F-4BD1-A686-C36B908773C2}" presName="composite" presStyleCnt="0"/>
      <dgm:spPr/>
    </dgm:pt>
    <dgm:pt modelId="{52E74205-E7C8-4150-9777-DB8EE9FA41A7}" type="pres">
      <dgm:prSet presAssocID="{0A3205B4-FA0F-4BD1-A686-C36B908773C2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7AE95852-BB50-475A-ADAB-9EB2FE150F39}" type="pres">
      <dgm:prSet presAssocID="{0A3205B4-FA0F-4BD1-A686-C36B908773C2}" presName="descendantText" presStyleLbl="alignAcc1" presStyleIdx="1" presStyleCnt="3">
        <dgm:presLayoutVars>
          <dgm:bulletEnabled val="1"/>
        </dgm:presLayoutVars>
      </dgm:prSet>
      <dgm:spPr/>
    </dgm:pt>
    <dgm:pt modelId="{443D9A1B-738C-4A6F-9DE9-733672DB0542}" type="pres">
      <dgm:prSet presAssocID="{75ECAE33-D1FC-4415-8BCB-7151D21A98FC}" presName="sp" presStyleCnt="0"/>
      <dgm:spPr/>
    </dgm:pt>
    <dgm:pt modelId="{2DE11A1E-5E79-4FCC-84A3-D7B21C89255D}" type="pres">
      <dgm:prSet presAssocID="{879D2630-7E32-4EE1-B8D2-C1EED07D370D}" presName="composite" presStyleCnt="0"/>
      <dgm:spPr/>
    </dgm:pt>
    <dgm:pt modelId="{8B8CBBD0-1EA1-4DCC-B77B-0A9BB9165511}" type="pres">
      <dgm:prSet presAssocID="{879D2630-7E32-4EE1-B8D2-C1EED07D370D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82CB748E-77BC-4CE0-ADF9-7D1C60548366}" type="pres">
      <dgm:prSet presAssocID="{879D2630-7E32-4EE1-B8D2-C1EED07D370D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6722BA28-64A6-4A59-AC2E-6628B4FC5A1B}" srcId="{B25705AA-BEFF-43CA-8BC2-E098386FCB20}" destId="{FB5C559A-9C19-42ED-ADDB-81C466B299FD}" srcOrd="0" destOrd="0" parTransId="{E0081A44-A0F8-45F0-B417-A20DEC104960}" sibTransId="{50D9FA98-A249-4730-888D-FC779920DFD9}"/>
    <dgm:cxn modelId="{CD95FC39-5A8C-4F6F-AF1B-E4F447D554F7}" srcId="{879D2630-7E32-4EE1-B8D2-C1EED07D370D}" destId="{A5E4FA8B-27F1-4A7F-861A-EED304FB3DC0}" srcOrd="0" destOrd="0" parTransId="{930CEECB-DA6A-46F0-9DA8-B073D40E0FAC}" sibTransId="{516820D9-5BFF-4CD1-9DD4-0A66168901DB}"/>
    <dgm:cxn modelId="{05821A3F-9355-4722-8AAC-2290AED4EF5B}" type="presOf" srcId="{D4616025-B140-454E-8A94-8FD5E71F77F9}" destId="{7AE95852-BB50-475A-ADAB-9EB2FE150F39}" srcOrd="0" destOrd="0" presId="urn:microsoft.com/office/officeart/2005/8/layout/chevron2"/>
    <dgm:cxn modelId="{85AF4F68-BAAB-4F36-BB5A-2AC53CC3C4EA}" srcId="{D4C27293-4812-4BE1-9C6A-C21E2254E0B5}" destId="{0A3205B4-FA0F-4BD1-A686-C36B908773C2}" srcOrd="1" destOrd="0" parTransId="{D6A00721-55B8-4B09-8970-B8AC38C9E515}" sibTransId="{75ECAE33-D1FC-4415-8BCB-7151D21A98FC}"/>
    <dgm:cxn modelId="{7C88D06D-12E9-45F1-A69D-F4A71531003A}" type="presOf" srcId="{D4C27293-4812-4BE1-9C6A-C21E2254E0B5}" destId="{BBB50B91-D3BB-4A99-A24F-73FE499110A5}" srcOrd="0" destOrd="0" presId="urn:microsoft.com/office/officeart/2005/8/layout/chevron2"/>
    <dgm:cxn modelId="{98229ABA-6C3A-4BC0-A29C-E3EC32CB5F44}" srcId="{D4C27293-4812-4BE1-9C6A-C21E2254E0B5}" destId="{879D2630-7E32-4EE1-B8D2-C1EED07D370D}" srcOrd="2" destOrd="0" parTransId="{91477827-D6FB-4EB2-928D-5FBDA0E19B60}" sibTransId="{77AEF8D8-FCE9-4C02-821D-A6046BFEB186}"/>
    <dgm:cxn modelId="{A0FBABBE-79C5-44E7-BC44-D4C17ED85648}" type="presOf" srcId="{879D2630-7E32-4EE1-B8D2-C1EED07D370D}" destId="{8B8CBBD0-1EA1-4DCC-B77B-0A9BB9165511}" srcOrd="0" destOrd="0" presId="urn:microsoft.com/office/officeart/2005/8/layout/chevron2"/>
    <dgm:cxn modelId="{F56BDDC1-988B-4DB8-B7A7-F3517D43037C}" type="presOf" srcId="{0A3205B4-FA0F-4BD1-A686-C36B908773C2}" destId="{52E74205-E7C8-4150-9777-DB8EE9FA41A7}" srcOrd="0" destOrd="0" presId="urn:microsoft.com/office/officeart/2005/8/layout/chevron2"/>
    <dgm:cxn modelId="{867074C2-D38A-48A2-9961-4D7E4BDFB413}" srcId="{0A3205B4-FA0F-4BD1-A686-C36B908773C2}" destId="{D4616025-B140-454E-8A94-8FD5E71F77F9}" srcOrd="0" destOrd="0" parTransId="{92D5FD78-8CF3-4306-9708-3336A3C23EAD}" sibTransId="{207296E3-1048-4C93-9CFA-3FE9D92C0F0E}"/>
    <dgm:cxn modelId="{90D24AC8-3E28-4077-8291-E969CC1D52E3}" type="presOf" srcId="{B25705AA-BEFF-43CA-8BC2-E098386FCB20}" destId="{C57F87D2-B2DC-4F47-B0BF-891B8862432D}" srcOrd="0" destOrd="0" presId="urn:microsoft.com/office/officeart/2005/8/layout/chevron2"/>
    <dgm:cxn modelId="{4A8292EB-8EE4-4473-B2C1-FC12B4858211}" srcId="{D4C27293-4812-4BE1-9C6A-C21E2254E0B5}" destId="{B25705AA-BEFF-43CA-8BC2-E098386FCB20}" srcOrd="0" destOrd="0" parTransId="{7971F0FB-C06D-482E-BAB7-BD22CE6A90E5}" sibTransId="{5439219B-164D-4151-8CD1-75A1DDCCB4C6}"/>
    <dgm:cxn modelId="{4E7A35F5-99B5-4001-B810-E3658B1E4EF4}" type="presOf" srcId="{A5E4FA8B-27F1-4A7F-861A-EED304FB3DC0}" destId="{82CB748E-77BC-4CE0-ADF9-7D1C60548366}" srcOrd="0" destOrd="0" presId="urn:microsoft.com/office/officeart/2005/8/layout/chevron2"/>
    <dgm:cxn modelId="{83A5BDFE-12A3-485B-A990-E5E2397BFAB1}" type="presOf" srcId="{FB5C559A-9C19-42ED-ADDB-81C466B299FD}" destId="{6D4558DD-2515-4354-9524-7543CB8BECA8}" srcOrd="0" destOrd="0" presId="urn:microsoft.com/office/officeart/2005/8/layout/chevron2"/>
    <dgm:cxn modelId="{645F1BA1-1365-4A02-BFD8-059985F8E764}" type="presParOf" srcId="{BBB50B91-D3BB-4A99-A24F-73FE499110A5}" destId="{0C2095FC-255F-47AA-9352-1F70DA231257}" srcOrd="0" destOrd="0" presId="urn:microsoft.com/office/officeart/2005/8/layout/chevron2"/>
    <dgm:cxn modelId="{B0C1D943-5180-4A26-82D8-6A3B8B0E06D0}" type="presParOf" srcId="{0C2095FC-255F-47AA-9352-1F70DA231257}" destId="{C57F87D2-B2DC-4F47-B0BF-891B8862432D}" srcOrd="0" destOrd="0" presId="urn:microsoft.com/office/officeart/2005/8/layout/chevron2"/>
    <dgm:cxn modelId="{8D002052-6251-4286-B7E7-5F8C99BD0FD3}" type="presParOf" srcId="{0C2095FC-255F-47AA-9352-1F70DA231257}" destId="{6D4558DD-2515-4354-9524-7543CB8BECA8}" srcOrd="1" destOrd="0" presId="urn:microsoft.com/office/officeart/2005/8/layout/chevron2"/>
    <dgm:cxn modelId="{2332BD1B-ED35-403C-BEC9-468B9F87DFEF}" type="presParOf" srcId="{BBB50B91-D3BB-4A99-A24F-73FE499110A5}" destId="{40D5C427-0DFA-403C-93EF-24CFCED45050}" srcOrd="1" destOrd="0" presId="urn:microsoft.com/office/officeart/2005/8/layout/chevron2"/>
    <dgm:cxn modelId="{269C0E69-D2F5-4D01-B72F-3C8DE4F0F4CD}" type="presParOf" srcId="{BBB50B91-D3BB-4A99-A24F-73FE499110A5}" destId="{F2E02B8D-6C46-409E-8DF9-AA70D4A6F1FB}" srcOrd="2" destOrd="0" presId="urn:microsoft.com/office/officeart/2005/8/layout/chevron2"/>
    <dgm:cxn modelId="{1D33D515-F8C9-445B-A6D7-E6D8E40AADA0}" type="presParOf" srcId="{F2E02B8D-6C46-409E-8DF9-AA70D4A6F1FB}" destId="{52E74205-E7C8-4150-9777-DB8EE9FA41A7}" srcOrd="0" destOrd="0" presId="urn:microsoft.com/office/officeart/2005/8/layout/chevron2"/>
    <dgm:cxn modelId="{C2350480-F6B9-4DD0-8917-BB1B0AEBBE36}" type="presParOf" srcId="{F2E02B8D-6C46-409E-8DF9-AA70D4A6F1FB}" destId="{7AE95852-BB50-475A-ADAB-9EB2FE150F39}" srcOrd="1" destOrd="0" presId="urn:microsoft.com/office/officeart/2005/8/layout/chevron2"/>
    <dgm:cxn modelId="{7BA866DC-28FD-444E-844C-A38BC3D2A32C}" type="presParOf" srcId="{BBB50B91-D3BB-4A99-A24F-73FE499110A5}" destId="{443D9A1B-738C-4A6F-9DE9-733672DB0542}" srcOrd="3" destOrd="0" presId="urn:microsoft.com/office/officeart/2005/8/layout/chevron2"/>
    <dgm:cxn modelId="{7A531D7D-EE60-4D95-9D04-4307EB54FC54}" type="presParOf" srcId="{BBB50B91-D3BB-4A99-A24F-73FE499110A5}" destId="{2DE11A1E-5E79-4FCC-84A3-D7B21C89255D}" srcOrd="4" destOrd="0" presId="urn:microsoft.com/office/officeart/2005/8/layout/chevron2"/>
    <dgm:cxn modelId="{AD4FC402-5862-4426-BE09-6C80B5E06414}" type="presParOf" srcId="{2DE11A1E-5E79-4FCC-84A3-D7B21C89255D}" destId="{8B8CBBD0-1EA1-4DCC-B77B-0A9BB9165511}" srcOrd="0" destOrd="0" presId="urn:microsoft.com/office/officeart/2005/8/layout/chevron2"/>
    <dgm:cxn modelId="{4046FD03-A411-4A13-916A-3F12EF341908}" type="presParOf" srcId="{2DE11A1E-5E79-4FCC-84A3-D7B21C89255D}" destId="{82CB748E-77BC-4CE0-ADF9-7D1C6054836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7F87D2-B2DC-4F47-B0BF-891B8862432D}">
      <dsp:nvSpPr>
        <dsp:cNvPr id="0" name=""/>
        <dsp:cNvSpPr/>
      </dsp:nvSpPr>
      <dsp:spPr>
        <a:xfrm rot="5400000">
          <a:off x="-213760" y="215693"/>
          <a:ext cx="1425072" cy="99755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 dirty="0"/>
        </a:p>
      </dsp:txBody>
      <dsp:txXfrm rot="-5400000">
        <a:off x="1" y="500707"/>
        <a:ext cx="997550" cy="427522"/>
      </dsp:txXfrm>
    </dsp:sp>
    <dsp:sp modelId="{6D4558DD-2515-4354-9524-7543CB8BECA8}">
      <dsp:nvSpPr>
        <dsp:cNvPr id="0" name=""/>
        <dsp:cNvSpPr/>
      </dsp:nvSpPr>
      <dsp:spPr>
        <a:xfrm rot="5400000">
          <a:off x="3357493" y="-2358010"/>
          <a:ext cx="926297" cy="564618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just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500" kern="1200" dirty="0"/>
            <a:t>Обусловлена высказываниями оценок окружающими людьми</a:t>
          </a:r>
        </a:p>
      </dsp:txBody>
      <dsp:txXfrm rot="-5400000">
        <a:off x="997550" y="47151"/>
        <a:ext cx="5600965" cy="835861"/>
      </dsp:txXfrm>
    </dsp:sp>
    <dsp:sp modelId="{52E74205-E7C8-4150-9777-DB8EE9FA41A7}">
      <dsp:nvSpPr>
        <dsp:cNvPr id="0" name=""/>
        <dsp:cNvSpPr/>
      </dsp:nvSpPr>
      <dsp:spPr>
        <a:xfrm rot="5400000">
          <a:off x="-213760" y="1444332"/>
          <a:ext cx="1425072" cy="99755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 dirty="0"/>
        </a:p>
      </dsp:txBody>
      <dsp:txXfrm rot="-5400000">
        <a:off x="1" y="1729346"/>
        <a:ext cx="997550" cy="427522"/>
      </dsp:txXfrm>
    </dsp:sp>
    <dsp:sp modelId="{7AE95852-BB50-475A-ADAB-9EB2FE150F39}">
      <dsp:nvSpPr>
        <dsp:cNvPr id="0" name=""/>
        <dsp:cNvSpPr/>
      </dsp:nvSpPr>
      <dsp:spPr>
        <a:xfrm rot="5400000">
          <a:off x="3357493" y="-1129371"/>
          <a:ext cx="926297" cy="564618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500" kern="1200" dirty="0"/>
            <a:t>Обусловлена  оценкой результатов собственной деятельности</a:t>
          </a:r>
        </a:p>
      </dsp:txBody>
      <dsp:txXfrm rot="-5400000">
        <a:off x="997550" y="1275790"/>
        <a:ext cx="5600965" cy="835861"/>
      </dsp:txXfrm>
    </dsp:sp>
    <dsp:sp modelId="{8B8CBBD0-1EA1-4DCC-B77B-0A9BB9165511}">
      <dsp:nvSpPr>
        <dsp:cNvPr id="0" name=""/>
        <dsp:cNvSpPr/>
      </dsp:nvSpPr>
      <dsp:spPr>
        <a:xfrm rot="5400000">
          <a:off x="-213760" y="2672971"/>
          <a:ext cx="1425072" cy="99755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 dirty="0"/>
        </a:p>
      </dsp:txBody>
      <dsp:txXfrm rot="-5400000">
        <a:off x="1" y="2957985"/>
        <a:ext cx="997550" cy="427522"/>
      </dsp:txXfrm>
    </dsp:sp>
    <dsp:sp modelId="{82CB748E-77BC-4CE0-ADF9-7D1C60548366}">
      <dsp:nvSpPr>
        <dsp:cNvPr id="0" name=""/>
        <dsp:cNvSpPr/>
      </dsp:nvSpPr>
      <dsp:spPr>
        <a:xfrm rot="5400000">
          <a:off x="3357493" y="99267"/>
          <a:ext cx="926297" cy="564618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500" kern="1200" dirty="0"/>
            <a:t>Обусловлена реальным и идеальным образом  «Я»</a:t>
          </a:r>
        </a:p>
      </dsp:txBody>
      <dsp:txXfrm rot="-5400000">
        <a:off x="997550" y="2504428"/>
        <a:ext cx="5600965" cy="8358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C3CF542-A965-45EC-B9E8-4BBEFFBE420F}" type="datetimeFigureOut">
              <a:rPr lang="ru-RU"/>
              <a:pPr>
                <a:defRPr/>
              </a:pPr>
              <a:t>07.07.2022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5842934-B650-4FEF-BC8F-75E43B77B1B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088CD10-DE3D-40E4-AAC9-DD30C3D18E5A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13D3DA-D7EE-4654-A24D-472A9B00EDA7}" type="datetimeFigureOut">
              <a:rPr lang="ru-RU" smtClean="0"/>
              <a:pPr>
                <a:defRPr/>
              </a:pPr>
              <a:t>07.07.2022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1632E4-4B0D-418F-9842-F2CAA10B372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8D032E-4701-4C3F-A7E8-331CF993EF46}" type="datetimeFigureOut">
              <a:rPr lang="ru-RU" smtClean="0"/>
              <a:pPr>
                <a:defRPr/>
              </a:pPr>
              <a:t>07.07.2022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EAD5D3-AB5F-4E26-9460-12E864D79C54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6EAD26-8759-419C-9FB6-E2AF54446742}" type="datetimeFigureOut">
              <a:rPr lang="ru-RU" smtClean="0"/>
              <a:pPr>
                <a:defRPr/>
              </a:pPr>
              <a:t>07.07.2022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0106EB-6E71-4C26-BD5A-5960369FAE69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200B5F-B132-40C0-9A69-450D1683327A}" type="datetimeFigureOut">
              <a:rPr lang="ru-RU" smtClean="0"/>
              <a:pPr>
                <a:defRPr/>
              </a:pPr>
              <a:t>07.07.2022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B8B5B8-E3A6-437A-89A2-B58A3A2CBB15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A9FF55-3CD2-4B6F-BED0-1B8DF4F7C09B}" type="datetimeFigureOut">
              <a:rPr lang="ru-RU" smtClean="0"/>
              <a:pPr>
                <a:defRPr/>
              </a:pPr>
              <a:t>07.07.2022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3EF27C-1FE9-450F-9B43-B76C6DB8B272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2B490F-0193-4BD9-BF4D-8180C072848D}" type="datetimeFigureOut">
              <a:rPr lang="ru-RU" smtClean="0"/>
              <a:pPr>
                <a:defRPr/>
              </a:pPr>
              <a:t>07.07.2022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01076E-89A6-4AF2-8A11-8F4FA36FD333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7C89B0-7541-42D8-AF4B-E47B0C87931B}" type="datetimeFigureOut">
              <a:rPr lang="ru-RU" smtClean="0"/>
              <a:pPr>
                <a:defRPr/>
              </a:pPr>
              <a:t>07.07.2022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7C4240-D0F7-45D8-82F6-C1ADCC28E59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EADD39-39D8-4FBE-ACB1-98E37566CFC3}" type="datetimeFigureOut">
              <a:rPr lang="ru-RU" smtClean="0"/>
              <a:pPr>
                <a:defRPr/>
              </a:pPr>
              <a:t>07.07.2022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F8266-EE96-4F17-95FC-2987CFB00360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6FA529-DA7D-48B9-B562-ECB4A7B3748C}" type="datetimeFigureOut">
              <a:rPr lang="ru-RU" smtClean="0"/>
              <a:pPr>
                <a:defRPr/>
              </a:pPr>
              <a:t>07.07.2022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0FDD26CD-1215-4FB1-BC86-BDDBF2843568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137039-F491-4F5E-8334-0CEDD3187A24}" type="datetimeFigureOut">
              <a:rPr lang="ru-RU" smtClean="0"/>
              <a:pPr>
                <a:defRPr/>
              </a:pPr>
              <a:t>07.07.2022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C71631-0869-4954-9970-DD55109A7242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787932-3D8F-4AB1-8649-28586EB0D5FE}" type="datetimeFigureOut">
              <a:rPr lang="ru-RU" smtClean="0"/>
              <a:pPr>
                <a:defRPr/>
              </a:pPr>
              <a:t>07.07.2022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F94F0F-2923-4EA3-918F-F27857C21888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C6E20090-9387-4162-BECA-02FF61A9058B}" type="datetimeFigureOut">
              <a:rPr lang="ru-RU" smtClean="0"/>
              <a:pPr>
                <a:defRPr/>
              </a:pPr>
              <a:t>07.07.2022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C5B89FC6-6472-4803-877E-EE47FC7BCE42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 rot="10800000" flipV="1">
            <a:off x="-1588" y="363538"/>
            <a:ext cx="9145588" cy="57610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ru-RU" sz="2000" dirty="0">
              <a:latin typeface="Calibri" pitchFamily="34" charset="0"/>
              <a:cs typeface="Times New Roman" pitchFamily="18" charset="0"/>
            </a:endParaRPr>
          </a:p>
          <a:p>
            <a:pPr algn="ctr"/>
            <a:r>
              <a:rPr lang="ru-RU" sz="2000" dirty="0">
                <a:latin typeface="Calibri" pitchFamily="34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sz="2000" dirty="0">
                <a:latin typeface="Calibri" pitchFamily="34" charset="0"/>
                <a:cs typeface="Times New Roman" pitchFamily="18" charset="0"/>
              </a:rPr>
              <a:t>«Детский сад  № 26 «Журавушка»</a:t>
            </a:r>
            <a:endParaRPr lang="ru-RU" sz="2400" dirty="0">
              <a:latin typeface="Calibri" pitchFamily="34" charset="0"/>
              <a:cs typeface="Times New Roman" pitchFamily="18" charset="0"/>
            </a:endParaRPr>
          </a:p>
          <a:p>
            <a:pPr algn="ctr"/>
            <a:endParaRPr lang="ru-RU" sz="2400" dirty="0">
              <a:latin typeface="Calibri" pitchFamily="34" charset="0"/>
              <a:cs typeface="Times New Roman" pitchFamily="18" charset="0"/>
            </a:endParaRPr>
          </a:p>
          <a:p>
            <a:pPr algn="ctr"/>
            <a:endParaRPr lang="ru-RU" sz="2400" dirty="0">
              <a:latin typeface="Calibri" pitchFamily="34" charset="0"/>
              <a:cs typeface="Times New Roman" pitchFamily="18" charset="0"/>
            </a:endParaRPr>
          </a:p>
          <a:p>
            <a:pPr algn="ctr"/>
            <a:endParaRPr lang="ru-RU" sz="2000" dirty="0"/>
          </a:p>
          <a:p>
            <a:pPr algn="ctr" eaLnBrk="0" hangingPunct="0"/>
            <a:r>
              <a:rPr lang="ru-RU" sz="3600" b="1" i="1" dirty="0">
                <a:latin typeface="Calibri" pitchFamily="34" charset="0"/>
                <a:cs typeface="Times New Roman" pitchFamily="18" charset="0"/>
              </a:rPr>
              <a:t>Самооценка, виды самооценки, </a:t>
            </a:r>
          </a:p>
          <a:p>
            <a:pPr algn="ctr" eaLnBrk="0" hangingPunct="0"/>
            <a:r>
              <a:rPr lang="ru-RU" sz="3600" b="1" i="1" dirty="0">
                <a:latin typeface="Calibri" pitchFamily="34" charset="0"/>
                <a:cs typeface="Times New Roman" pitchFamily="18" charset="0"/>
              </a:rPr>
              <a:t>пути её повышения</a:t>
            </a:r>
            <a:endParaRPr lang="ru-RU" sz="2800" dirty="0"/>
          </a:p>
          <a:p>
            <a:pPr algn="ctr" eaLnBrk="0" hangingPunct="0"/>
            <a:r>
              <a:rPr lang="ru-RU" sz="2800" dirty="0">
                <a:latin typeface="Calibri" pitchFamily="34" charset="0"/>
                <a:cs typeface="Times New Roman" pitchFamily="18" charset="0"/>
              </a:rPr>
              <a:t>                       </a:t>
            </a:r>
          </a:p>
          <a:p>
            <a:pPr algn="r" eaLnBrk="0" hangingPunct="0"/>
            <a:endParaRPr lang="ru-RU" sz="2800" dirty="0">
              <a:latin typeface="Calibri" pitchFamily="34" charset="0"/>
              <a:cs typeface="Times New Roman" pitchFamily="18" charset="0"/>
            </a:endParaRPr>
          </a:p>
          <a:p>
            <a:pPr algn="r" eaLnBrk="0" hangingPunct="0"/>
            <a:endParaRPr lang="ru-RU" sz="2800" dirty="0">
              <a:latin typeface="Calibri" pitchFamily="34" charset="0"/>
              <a:cs typeface="Times New Roman" pitchFamily="18" charset="0"/>
            </a:endParaRPr>
          </a:p>
          <a:p>
            <a:pPr algn="ctr" eaLnBrk="0" hangingPunct="0"/>
            <a:endParaRPr lang="ru-RU" sz="2400" dirty="0">
              <a:latin typeface="Calibri" pitchFamily="34" charset="0"/>
              <a:cs typeface="Times New Roman" pitchFamily="18" charset="0"/>
            </a:endParaRPr>
          </a:p>
          <a:p>
            <a:pPr algn="ctr" eaLnBrk="0" hangingPunct="0"/>
            <a:endParaRPr lang="ru-RU" sz="2400" dirty="0">
              <a:latin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sz="2000" dirty="0">
                <a:latin typeface="Calibri" pitchFamily="34" charset="0"/>
                <a:cs typeface="Times New Roman" pitchFamily="18" charset="0"/>
              </a:rPr>
              <a:t>                                                              Педагог-психолог</a:t>
            </a:r>
            <a:endParaRPr lang="ru-RU" sz="1600" dirty="0"/>
          </a:p>
          <a:p>
            <a:pPr algn="ctr" eaLnBrk="0" hangingPunct="0"/>
            <a:r>
              <a:rPr lang="ru-RU" sz="2000" dirty="0">
                <a:latin typeface="Calibri" pitchFamily="34" charset="0"/>
                <a:cs typeface="Times New Roman" pitchFamily="18" charset="0"/>
              </a:rPr>
              <a:t>                                                                                      Кузнецова Мария Николаевна </a:t>
            </a:r>
            <a:endParaRPr lang="ru-RU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875" y="214313"/>
            <a:ext cx="8786813" cy="6259512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None/>
            </a:pPr>
            <a:endParaRPr lang="ru-RU" sz="3600" b="1" i="1"/>
          </a:p>
          <a:p>
            <a:pPr algn="ctr">
              <a:buFont typeface="Wingdings" pitchFamily="2" charset="2"/>
              <a:buNone/>
            </a:pPr>
            <a:endParaRPr lang="ru-RU" sz="3600" b="1" i="1"/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ru-RU" sz="3600" b="1" i="1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САМООЦЕНКА</a:t>
            </a:r>
            <a:r>
              <a:rPr lang="ru-RU" sz="3600">
                <a:solidFill>
                  <a:srgbClr val="E75C01"/>
                </a:solidFill>
              </a:rPr>
              <a:t> </a:t>
            </a:r>
            <a:r>
              <a:rPr lang="ru-RU" sz="3600">
                <a:latin typeface="Times New Roman" pitchFamily="18" charset="0"/>
              </a:rPr>
              <a:t>– это оценка процесса </a:t>
            </a:r>
          </a:p>
          <a:p>
            <a:pPr algn="ctr">
              <a:lnSpc>
                <a:spcPct val="150000"/>
              </a:lnSpc>
              <a:buFont typeface="Wingdings" pitchFamily="2" charset="2"/>
              <a:buNone/>
            </a:pPr>
            <a:r>
              <a:rPr lang="ru-RU" sz="3600">
                <a:latin typeface="Times New Roman" pitchFamily="18" charset="0"/>
              </a:rPr>
              <a:t>и результатов собственной деятельности и поведения, субъективно переживаемых </a:t>
            </a:r>
          </a:p>
          <a:p>
            <a:pPr algn="ctr">
              <a:lnSpc>
                <a:spcPct val="150000"/>
              </a:lnSpc>
              <a:buFont typeface="Wingdings" pitchFamily="2" charset="2"/>
              <a:buNone/>
            </a:pPr>
            <a:r>
              <a:rPr lang="ru-RU" sz="3600">
                <a:latin typeface="Times New Roman" pitchFamily="18" charset="0"/>
              </a:rPr>
              <a:t>как успех или неуспех</a:t>
            </a:r>
          </a:p>
          <a:p>
            <a:endParaRPr lang="ru-RU" sz="360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14313"/>
            <a:ext cx="9144000" cy="6643687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None/>
            </a:pPr>
            <a:r>
              <a:rPr lang="ru-RU" sz="3600" b="1" i="1" dirty="0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ВИДЫ САМООЦЕНКИ</a:t>
            </a:r>
            <a:endParaRPr lang="ru-RU" sz="3600" dirty="0">
              <a:latin typeface="Times New Roman" pitchFamily="18" charset="0"/>
            </a:endParaRPr>
          </a:p>
          <a:p>
            <a:r>
              <a:rPr lang="ru-RU" sz="3600" b="1" i="1" dirty="0">
                <a:latin typeface="Times New Roman" pitchFamily="18" charset="0"/>
              </a:rPr>
              <a:t>Адекватная самооценка</a:t>
            </a:r>
            <a:r>
              <a:rPr lang="ru-RU" sz="3600" dirty="0">
                <a:latin typeface="Times New Roman" pitchFamily="18" charset="0"/>
              </a:rPr>
              <a:t>     </a:t>
            </a:r>
          </a:p>
          <a:p>
            <a:pPr>
              <a:buFont typeface="Wingdings" pitchFamily="2" charset="2"/>
              <a:buNone/>
            </a:pPr>
            <a:r>
              <a:rPr lang="ru-RU" sz="3600" dirty="0">
                <a:latin typeface="Times New Roman" pitchFamily="18" charset="0"/>
              </a:rPr>
              <a:t>        соответствует действительным    </a:t>
            </a:r>
          </a:p>
          <a:p>
            <a:pPr>
              <a:buFont typeface="Wingdings" pitchFamily="2" charset="2"/>
              <a:buNone/>
            </a:pPr>
            <a:r>
              <a:rPr lang="ru-RU" sz="3600" dirty="0">
                <a:latin typeface="Times New Roman" pitchFamily="18" charset="0"/>
              </a:rPr>
              <a:t>        способностям и возможностям  </a:t>
            </a:r>
          </a:p>
          <a:p>
            <a:pPr>
              <a:buFont typeface="Wingdings" pitchFamily="2" charset="2"/>
              <a:buNone/>
            </a:pPr>
            <a:r>
              <a:rPr lang="ru-RU" sz="3600" dirty="0">
                <a:latin typeface="Times New Roman" pitchFamily="18" charset="0"/>
              </a:rPr>
              <a:t>        человека.</a:t>
            </a:r>
          </a:p>
          <a:p>
            <a:r>
              <a:rPr lang="ru-RU" sz="3600" b="1" i="1" dirty="0">
                <a:latin typeface="Times New Roman" pitchFamily="18" charset="0"/>
              </a:rPr>
              <a:t>Завышенная самооценка</a:t>
            </a:r>
            <a:r>
              <a:rPr lang="ru-RU" sz="3600" i="1" dirty="0">
                <a:latin typeface="Times New Roman" pitchFamily="18" charset="0"/>
              </a:rPr>
              <a:t>  </a:t>
            </a:r>
            <a:r>
              <a:rPr lang="ru-RU" sz="3600" dirty="0">
                <a:latin typeface="Times New Roman" pitchFamily="18" charset="0"/>
              </a:rPr>
              <a:t>– </a:t>
            </a:r>
          </a:p>
          <a:p>
            <a:pPr>
              <a:buFont typeface="Wingdings" pitchFamily="2" charset="2"/>
              <a:buNone/>
            </a:pPr>
            <a:r>
              <a:rPr lang="ru-RU" sz="3600" dirty="0">
                <a:latin typeface="Times New Roman" pitchFamily="18" charset="0"/>
              </a:rPr>
              <a:t>        когда человек переоценивает себя.</a:t>
            </a:r>
          </a:p>
          <a:p>
            <a:r>
              <a:rPr lang="ru-RU" sz="3600" b="1" i="1" dirty="0">
                <a:latin typeface="Times New Roman" pitchFamily="18" charset="0"/>
              </a:rPr>
              <a:t>Заниженная самооценка</a:t>
            </a:r>
            <a:r>
              <a:rPr lang="ru-RU" sz="3600" dirty="0">
                <a:latin typeface="Times New Roman" pitchFamily="18" charset="0"/>
              </a:rPr>
              <a:t> – </a:t>
            </a:r>
          </a:p>
          <a:p>
            <a:pPr>
              <a:buFont typeface="Wingdings" pitchFamily="2" charset="2"/>
              <a:buNone/>
            </a:pPr>
            <a:r>
              <a:rPr lang="ru-RU" sz="3600" dirty="0">
                <a:latin typeface="Times New Roman" pitchFamily="18" charset="0"/>
              </a:rPr>
              <a:t>        когда человек недооценивает себя. </a:t>
            </a:r>
          </a:p>
          <a:p>
            <a:endParaRPr lang="ru-RU" sz="36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 t="3321" b="3321"/>
          <a:stretch>
            <a:fillRect/>
          </a:stretch>
        </p:blipFill>
        <p:spPr bwMode="auto">
          <a:xfrm>
            <a:off x="1187624" y="260648"/>
            <a:ext cx="6597376" cy="6402047"/>
          </a:xfrm>
          <a:prstGeom prst="rect">
            <a:avLst/>
          </a:prstGeom>
          <a:noFill/>
          <a:ln w="28575">
            <a:solidFill>
              <a:schemeClr val="accent3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t="3321" b="3321"/>
          <a:stretch>
            <a:fillRect/>
          </a:stretch>
        </p:blipFill>
        <p:spPr bwMode="auto">
          <a:xfrm>
            <a:off x="1187624" y="260648"/>
            <a:ext cx="6624736" cy="6429419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23" name="Group 43"/>
          <p:cNvGraphicFramePr>
            <a:graphicFrameLocks noGrp="1"/>
          </p:cNvGraphicFramePr>
          <p:nvPr/>
        </p:nvGraphicFramePr>
        <p:xfrm>
          <a:off x="357188" y="1357313"/>
          <a:ext cx="7959725" cy="5287965"/>
        </p:xfrm>
        <a:graphic>
          <a:graphicData uri="http://schemas.openxmlformats.org/drawingml/2006/table">
            <a:tbl>
              <a:tblPr/>
              <a:tblGrid>
                <a:gridCol w="15509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66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16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04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228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Самооценка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Особенности поведения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Отношение к ошибкам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6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своим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чужим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1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      Адекватная	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Активность, общительность, оптимизм	</a:t>
                      </a: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В целом – адекватное: могут огорчаться, свои стараются исправить, чужим сочувствуют</a:t>
                      </a: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2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Высокая	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Стремление к успехам в различных видах деятельности, уверенность в своих силах </a:t>
                      </a: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Чаще предпочитают не исправить, а забыть, не думать о них </a:t>
                      </a: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Сравнительно</a:t>
                      </a: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безразличное</a:t>
                      </a: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95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     Завышенная	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Высокомерие, бестактность, переоценка своих возможностей,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    недооценка чужих	</a:t>
                      </a: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Считают случайными, вызванными посторонними факторами (плохо себя чувствовали, придирались) </a:t>
                      </a: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Считают  закономерными,</a:t>
                      </a: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само собой  разумеющимися</a:t>
                      </a: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63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Низкая	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Неуверенность в себе, застенчивость, повышенная тревожность	</a:t>
                      </a: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Переживают,  но стремятся исправить</a:t>
                      </a: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Сравнительно</a:t>
                      </a: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безразличное</a:t>
                      </a: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76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Заниженная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Пассивность, замкнутость, постоянная недооценка своих возможностей, переоценка чужих	</a:t>
                      </a: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	</a:t>
                      </a: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Считают закономерными, воспринимают как должное	</a:t>
                      </a: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Оправдывают,</a:t>
                      </a: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594F3C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считают случайными</a:t>
                      </a: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7215" marR="87215" marT="43608" marB="436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0063" y="214313"/>
            <a:ext cx="8143875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Особенности поведения людей с различным уровнем самооценки</a:t>
            </a:r>
            <a:endParaRPr lang="ru-RU" sz="2800" dirty="0">
              <a:solidFill>
                <a:schemeClr val="accent1">
                  <a:lumMod val="75000"/>
                </a:schemeClr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+mn-l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Рисунок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813" y="2060575"/>
            <a:ext cx="4929187" cy="452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527050"/>
            <a:ext cx="91440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ru-RU" sz="4000" b="1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Times New Roman" pitchFamily="18" charset="0"/>
              </a:rPr>
              <a:t>Как женщины себя оценивают?</a:t>
            </a:r>
          </a:p>
          <a:p>
            <a:pPr algn="ctr"/>
            <a:r>
              <a:rPr lang="ru-RU" sz="1600">
                <a:solidFill>
                  <a:srgbClr val="594F3C"/>
                </a:solidFill>
                <a:latin typeface="Arial Narrow" pitchFamily="34" charset="0"/>
                <a:cs typeface="Times New Roman" pitchFamily="18" charset="0"/>
              </a:rPr>
              <a:t>ФОРМИРОВАНИЕ ВЫСОКОГО УРОВНЯ САМООЦЕНКИ НАПРЯМУЮ ВЛИЯЕТ НА ВАШИ ДЕЙСТВИЯ. ОТ ВАШИХ ДЕЙСТВИЙ ЗАВИСИТ ВАША ЖИЗНЬ.</a:t>
            </a:r>
            <a:endParaRPr lang="ru-RU" sz="24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Объект 2"/>
          <p:cNvSpPr>
            <a:spLocks noGrp="1"/>
          </p:cNvSpPr>
          <p:nvPr>
            <p:ph sz="quarter" idx="4294967295"/>
          </p:nvPr>
        </p:nvSpPr>
        <p:spPr>
          <a:xfrm>
            <a:off x="0" y="1600200"/>
            <a:ext cx="7467600" cy="3971925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57250" y="928688"/>
            <a:ext cx="8286750" cy="785812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Факторы, влияющие на формирование личности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1285852" y="1785926"/>
          <a:ext cx="6643734" cy="3886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714375" y="5786438"/>
            <a:ext cx="7467600" cy="774700"/>
          </a:xfrm>
          <a:prstGeom prst="rect">
            <a:avLst/>
          </a:prstGeom>
        </p:spPr>
        <p:txBody>
          <a:bodyPr anchor="b">
            <a:normAutofit fontScale="25000" lnSpcReduction="20000"/>
          </a:bodyPr>
          <a:lstStyle/>
          <a:p>
            <a:pPr algn="ctr" fontAlgn="auto">
              <a:spcAft>
                <a:spcPts val="0"/>
              </a:spcAft>
              <a:defRPr/>
            </a:pPr>
            <a:br>
              <a:rPr lang="ru-RU" sz="3000" b="1" cap="sm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br>
              <a:rPr lang="ru-RU" sz="3000" b="1" cap="sm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br>
              <a:rPr lang="ru-RU" sz="3000" b="1" cap="sm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br>
              <a:rPr lang="ru-RU" sz="3000" b="1" cap="sm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br>
              <a:rPr lang="ru-RU" sz="3000" b="1" cap="sm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br>
              <a:rPr lang="ru-RU" sz="3000" b="1" cap="sm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br>
              <a:rPr lang="ru-RU" sz="3000" b="1" cap="sm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br>
              <a:rPr lang="ru-RU" sz="3000" b="1" cap="sm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ru-RU" sz="3000" cap="small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5643563"/>
            <a:ext cx="40005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Самооценка</a:t>
            </a:r>
            <a:endParaRPr lang="ru-RU" sz="3600" dirty="0">
              <a:solidFill>
                <a:schemeClr val="accent1">
                  <a:lumMod val="75000"/>
                </a:schemeClr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+mn-l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214313" y="731838"/>
            <a:ext cx="8501062" cy="515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sz="3200" b="1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Times New Roman" pitchFamily="18" charset="0"/>
              </a:rPr>
              <a:t>Причины низкого уровня самооценки</a:t>
            </a:r>
            <a:endParaRPr lang="ru-RU" sz="2400">
              <a:solidFill>
                <a:srgbClr val="E75C0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0" hangingPunct="0">
              <a:buClr>
                <a:srgbClr val="E75C01"/>
              </a:buClr>
              <a:buFont typeface="Courier New" pitchFamily="49" charset="0"/>
              <a:buChar char="o"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sz="2000">
                <a:solidFill>
                  <a:srgbClr val="594F3C"/>
                </a:solidFill>
                <a:latin typeface="Century Schoolbook" pitchFamily="18" charset="0"/>
                <a:cs typeface="Times New Roman" pitchFamily="18" charset="0"/>
              </a:rPr>
              <a:t>   Живем в негативном обществе и постоянно имеем дело с негативно настроенными людьми. Успешных</a:t>
            </a:r>
            <a:r>
              <a:rPr lang="ru-RU" sz="2000">
                <a:latin typeface="Century Schoolbook" pitchFamily="18" charset="0"/>
                <a:cs typeface="Times New Roman" pitchFamily="18" charset="0"/>
              </a:rPr>
              <a:t> </a:t>
            </a:r>
            <a:r>
              <a:rPr lang="ru-RU" sz="2000">
                <a:solidFill>
                  <a:srgbClr val="594F3C"/>
                </a:solidFill>
                <a:latin typeface="Century Schoolbook" pitchFamily="18" charset="0"/>
                <a:cs typeface="Times New Roman" pitchFamily="18" charset="0"/>
              </a:rPr>
              <a:t>людей всегда меньшинство, но они сумели прорваться через эту стену посредственности. Почему так тяжело? Да потому, что надо отойти от привычных представлений масс и довериться самому себе, и идти по зову души. А это совсем не просто. </a:t>
            </a:r>
          </a:p>
          <a:p>
            <a:pPr eaLnBrk="0" hangingPunct="0">
              <a:buClr>
                <a:srgbClr val="E75C01"/>
              </a:buClr>
              <a:buFont typeface="Courier New" pitchFamily="49" charset="0"/>
              <a:buChar char="o"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sz="2000">
                <a:solidFill>
                  <a:srgbClr val="594F3C"/>
                </a:solidFill>
                <a:latin typeface="Century Schoolbook" pitchFamily="18" charset="0"/>
                <a:cs typeface="Times New Roman" pitchFamily="18" charset="0"/>
              </a:rPr>
              <a:t>   Способности человека, внешний облик и интеллект неоднократно высмеивались или подвергались сомнению родителями и учителями, друзьями и многими другими, когда подворачивался удачный случай.</a:t>
            </a:r>
            <a:endParaRPr lang="ru-RU" sz="2000">
              <a:latin typeface="Century Schoolbook" pitchFamily="18" charset="0"/>
            </a:endParaRPr>
          </a:p>
          <a:p>
            <a:pPr eaLnBrk="0" hangingPunct="0">
              <a:buClr>
                <a:srgbClr val="E75C01"/>
              </a:buClr>
              <a:buFont typeface="Courier New" pitchFamily="49" charset="0"/>
              <a:buChar char="o"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sz="2000">
                <a:solidFill>
                  <a:srgbClr val="594F3C"/>
                </a:solidFill>
                <a:latin typeface="Century Schoolbook" pitchFamily="18" charset="0"/>
                <a:cs typeface="Times New Roman" pitchFamily="18" charset="0"/>
              </a:rPr>
              <a:t>   Предание значительной важности какому-либо событию, в котором вы потерпели поражение.</a:t>
            </a:r>
            <a:r>
              <a:rPr lang="ru-RU" sz="2000">
                <a:latin typeface="Century Schoolbook" pitchFamily="18" charset="0"/>
                <a:cs typeface="Times New Roman" pitchFamily="18" charset="0"/>
              </a:rPr>
              <a:t> </a:t>
            </a:r>
            <a:r>
              <a:rPr lang="ru-RU" sz="2000">
                <a:solidFill>
                  <a:srgbClr val="594F3C"/>
                </a:solidFill>
                <a:latin typeface="Century Schoolbook" pitchFamily="18" charset="0"/>
                <a:cs typeface="Times New Roman" pitchFamily="18" charset="0"/>
              </a:rPr>
              <a:t>Неудачи - это составляющая успеха. Если вы терпите неудачу, нельзя говорить, что вы плохой человек или неудачник. Вы обязаны сделать выводы из этого, и двигаться вперед. </a:t>
            </a:r>
            <a:endParaRPr lang="ru-RU" sz="2000">
              <a:latin typeface="Century Schoolbook" pitchFamily="18" charset="0"/>
            </a:endParaRPr>
          </a:p>
          <a:p>
            <a:pPr eaLnBrk="0" hangingPunct="0">
              <a:buClr>
                <a:srgbClr val="E75C01"/>
              </a:buClr>
              <a:buFont typeface="Courier New" pitchFamily="49" charset="0"/>
              <a:buChar char="o"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sz="2000">
                <a:solidFill>
                  <a:srgbClr val="594F3C"/>
                </a:solidFill>
                <a:latin typeface="Century Schoolbook" pitchFamily="18" charset="0"/>
                <a:cs typeface="Times New Roman" pitchFamily="18" charset="0"/>
              </a:rPr>
              <a:t>   Сравнение себя с другими людьми.</a:t>
            </a:r>
            <a:endParaRPr lang="ru-RU" sz="2000">
              <a:latin typeface="Century Schoolbook" pitchFamily="18" charset="0"/>
            </a:endParaRPr>
          </a:p>
          <a:p>
            <a:pPr eaLnBrk="0" hangingPunct="0">
              <a:buClr>
                <a:srgbClr val="E75C01"/>
              </a:buClr>
              <a:buFont typeface="Courier New" pitchFamily="49" charset="0"/>
              <a:buChar char="o"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sz="2000">
                <a:solidFill>
                  <a:srgbClr val="594F3C"/>
                </a:solidFill>
                <a:latin typeface="Century Schoolbook" pitchFamily="18" charset="0"/>
                <a:cs typeface="Times New Roman" pitchFamily="18" charset="0"/>
              </a:rPr>
              <a:t>   Установка для себя настолько высоких приоритетов, что их нереально добиться</a:t>
            </a:r>
            <a:r>
              <a:rPr lang="ru-RU" sz="2000">
                <a:solidFill>
                  <a:srgbClr val="594F3C"/>
                </a:solidFill>
                <a:latin typeface="Arial Narrow" pitchFamily="34" charset="0"/>
                <a:cs typeface="Times New Roman" pitchFamily="18" charset="0"/>
              </a:rPr>
              <a:t>. </a:t>
            </a:r>
            <a:endParaRPr lang="ru-RU" sz="20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285750" y="917575"/>
            <a:ext cx="8429625" cy="478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ru-RU" sz="2400" b="1">
                <a:solidFill>
                  <a:srgbClr val="E75C0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  <a:cs typeface="Times New Roman" pitchFamily="18" charset="0"/>
              </a:rPr>
              <a:t>Осознанное формирование самооценки – принцип самовнушения</a:t>
            </a:r>
          </a:p>
          <a:p>
            <a:pPr algn="ctr"/>
            <a:endParaRPr lang="ru-RU" sz="2000">
              <a:solidFill>
                <a:srgbClr val="E75C0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Schoolbook" pitchFamily="18" charset="0"/>
            </a:endParaRPr>
          </a:p>
          <a:p>
            <a:pPr eaLnBrk="0" hangingPunct="0">
              <a:buClr>
                <a:srgbClr val="E75C01"/>
              </a:buClr>
              <a:buFont typeface="Courier New" pitchFamily="49" charset="0"/>
              <a:buChar char="o"/>
            </a:pPr>
            <a:r>
              <a:rPr lang="ru-RU" sz="2000">
                <a:latin typeface="Century Schoolbook" pitchFamily="18" charset="0"/>
                <a:cs typeface="Times New Roman" pitchFamily="18" charset="0"/>
              </a:rPr>
              <a:t>   Для поддержания самооценки вы просто обязаны формировать её осознанно по принципу самовнушения. </a:t>
            </a:r>
          </a:p>
          <a:p>
            <a:pPr eaLnBrk="0" hangingPunct="0">
              <a:buClr>
                <a:srgbClr val="E75C01"/>
              </a:buClr>
              <a:buFont typeface="Courier New" pitchFamily="49" charset="0"/>
              <a:buChar char="o"/>
            </a:pPr>
            <a:r>
              <a:rPr lang="ru-RU" sz="2000">
                <a:latin typeface="Century Schoolbook" pitchFamily="18" charset="0"/>
                <a:cs typeface="Times New Roman" pitchFamily="18" charset="0"/>
              </a:rPr>
              <a:t>   Смотрите чаще на себя в зеркало. И когда смотрите, говорите себе позитивные слова, что вам в себе нравится. </a:t>
            </a:r>
          </a:p>
          <a:p>
            <a:pPr eaLnBrk="0" hangingPunct="0">
              <a:buClr>
                <a:srgbClr val="E75C01"/>
              </a:buClr>
              <a:buFont typeface="Courier New" pitchFamily="49" charset="0"/>
              <a:buChar char="o"/>
            </a:pPr>
            <a:r>
              <a:rPr lang="ru-RU" sz="2000">
                <a:latin typeface="Century Schoolbook" pitchFamily="18" charset="0"/>
                <a:cs typeface="Times New Roman" pitchFamily="18" charset="0"/>
              </a:rPr>
              <a:t>   Замечайте в себе положительные черты. </a:t>
            </a:r>
          </a:p>
          <a:p>
            <a:pPr eaLnBrk="0" hangingPunct="0">
              <a:buClr>
                <a:srgbClr val="E75C01"/>
              </a:buClr>
              <a:buFont typeface="Courier New" pitchFamily="49" charset="0"/>
              <a:buChar char="o"/>
            </a:pPr>
            <a:r>
              <a:rPr lang="ru-RU" sz="2000">
                <a:latin typeface="Century Schoolbook" pitchFamily="18" charset="0"/>
                <a:cs typeface="Times New Roman" pitchFamily="18" charset="0"/>
              </a:rPr>
              <a:t>   Полюбите себя такой, какой вы являетесь. </a:t>
            </a:r>
          </a:p>
          <a:p>
            <a:pPr eaLnBrk="0" hangingPunct="0">
              <a:buClr>
                <a:srgbClr val="E75C01"/>
              </a:buClr>
              <a:buFont typeface="Courier New" pitchFamily="49" charset="0"/>
              <a:buChar char="o"/>
            </a:pPr>
            <a:r>
              <a:rPr lang="ru-RU" sz="2000">
                <a:latin typeface="Century Schoolbook" pitchFamily="18" charset="0"/>
                <a:cs typeface="Times New Roman" pitchFamily="18" charset="0"/>
              </a:rPr>
              <a:t>   Если вам не нравится по каким-либо причинам ваша внешность, начните замечать в ней только прекрасное. </a:t>
            </a:r>
          </a:p>
          <a:p>
            <a:pPr eaLnBrk="0" hangingPunct="0">
              <a:buClr>
                <a:srgbClr val="E75C01"/>
              </a:buClr>
            </a:pPr>
            <a:r>
              <a:rPr lang="ru-RU" sz="2000">
                <a:latin typeface="Century Schoolbook" pitchFamily="18" charset="0"/>
                <a:cs typeface="Times New Roman" pitchFamily="18" charset="0"/>
              </a:rPr>
              <a:t>Не может же быть такого, что у вас одни недостатки!</a:t>
            </a:r>
          </a:p>
          <a:p>
            <a:pPr eaLnBrk="0" hangingPunct="0">
              <a:buClr>
                <a:srgbClr val="E75C01"/>
              </a:buClr>
            </a:pPr>
            <a:r>
              <a:rPr lang="ru-RU" sz="2000">
                <a:latin typeface="Century Schoolbook" pitchFamily="18" charset="0"/>
                <a:cs typeface="Times New Roman" pitchFamily="18" charset="0"/>
              </a:rPr>
              <a:t>И со временем ваш образ изменится, влияние самооценки покажет удивительные результаты.</a:t>
            </a:r>
            <a:endParaRPr lang="ru-RU" sz="2000">
              <a:latin typeface="Century Schoolbook" pitchFamily="18" charset="0"/>
            </a:endParaRPr>
          </a:p>
          <a:p>
            <a:pPr eaLnBrk="0" hangingPunct="0"/>
            <a:endParaRPr lang="ru-RU" sz="2000">
              <a:latin typeface="Century Schoolbook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0" y="2928938"/>
            <a:ext cx="8186738" cy="11430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800" dirty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      </a:t>
            </a:r>
            <a:r>
              <a:rPr lang="ru-RU" sz="4800" dirty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СПАСИБО ЗА ВНИМАНИЕ!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150</TotalTime>
  <Words>515</Words>
  <Application>Microsoft Office PowerPoint</Application>
  <PresentationFormat>Экран (4:3)</PresentationFormat>
  <Paragraphs>85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1" baseType="lpstr">
      <vt:lpstr>Arial</vt:lpstr>
      <vt:lpstr>Arial Narrow</vt:lpstr>
      <vt:lpstr>Calibri</vt:lpstr>
      <vt:lpstr>Century Schoolbook</vt:lpstr>
      <vt:lpstr>Constantia</vt:lpstr>
      <vt:lpstr>Courier New</vt:lpstr>
      <vt:lpstr>Times New Roman</vt:lpstr>
      <vt:lpstr>Wingdings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Факторы, влияющие на формирование личности </vt:lpstr>
      <vt:lpstr>Презентация PowerPoint</vt:lpstr>
      <vt:lpstr>Презентация PowerPoint</vt:lpstr>
      <vt:lpstr>      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Евгений</cp:lastModifiedBy>
  <cp:revision>37</cp:revision>
  <dcterms:modified xsi:type="dcterms:W3CDTF">2022-07-07T03:00:41Z</dcterms:modified>
</cp:coreProperties>
</file>