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61" r:id="rId4"/>
    <p:sldId id="268" r:id="rId5"/>
    <p:sldId id="259" r:id="rId6"/>
    <p:sldId id="264" r:id="rId7"/>
    <p:sldId id="374" r:id="rId8"/>
    <p:sldId id="361" r:id="rId9"/>
    <p:sldId id="362" r:id="rId10"/>
    <p:sldId id="276" r:id="rId11"/>
    <p:sldId id="363" r:id="rId12"/>
    <p:sldId id="364" r:id="rId13"/>
    <p:sldId id="365" r:id="rId14"/>
    <p:sldId id="366" r:id="rId15"/>
    <p:sldId id="367" r:id="rId16"/>
    <p:sldId id="368" r:id="rId17"/>
    <p:sldId id="369" r:id="rId18"/>
    <p:sldId id="370" r:id="rId19"/>
    <p:sldId id="371" r:id="rId20"/>
    <p:sldId id="372" r:id="rId21"/>
    <p:sldId id="373" r:id="rId22"/>
    <p:sldId id="275" r:id="rId23"/>
    <p:sldId id="293" r:id="rId24"/>
    <p:sldId id="298" r:id="rId25"/>
    <p:sldId id="263" r:id="rId26"/>
    <p:sldId id="308" r:id="rId27"/>
    <p:sldId id="304" r:id="rId28"/>
    <p:sldId id="327" r:id="rId29"/>
    <p:sldId id="315" r:id="rId30"/>
    <p:sldId id="312" r:id="rId31"/>
    <p:sldId id="328" r:id="rId32"/>
    <p:sldId id="359" r:id="rId33"/>
    <p:sldId id="358" r:id="rId34"/>
    <p:sldId id="301" r:id="rId3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7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F47C"/>
    <a:srgbClr val="77EF47"/>
    <a:srgbClr val="52EB15"/>
    <a:srgbClr val="34970D"/>
    <a:srgbClr val="2A5A06"/>
    <a:srgbClr val="D1FDDF"/>
    <a:srgbClr val="7ABC32"/>
    <a:srgbClr val="FF9E1D"/>
    <a:srgbClr val="D68B1C"/>
    <a:srgbClr val="D09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414" y="-45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48935E-D0F5-4C83-9D45-2677FADD652B}" type="doc">
      <dgm:prSet loTypeId="urn:microsoft.com/office/officeart/2008/layout/NameandTitleOrganizationalChart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87058C-FAB6-4635-B5C4-42523E95EADA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Уменьшение до предельно допустимых норм загрязнения и заражения различных поверхностей или объемов РВ, химическими веществами и БС</a:t>
          </a:r>
          <a:endParaRPr lang="ru-RU" sz="2000" b="1" dirty="0">
            <a:solidFill>
              <a:schemeClr val="tx1"/>
            </a:solidFill>
          </a:endParaRPr>
        </a:p>
      </dgm:t>
    </dgm:pt>
    <dgm:pt modelId="{14FFEDF0-8FAC-49BD-BD82-94EA1FBC9F23}" type="parTrans" cxnId="{2F214F08-2B64-428B-AC33-4E77C654E14C}">
      <dgm:prSet/>
      <dgm:spPr/>
      <dgm:t>
        <a:bodyPr/>
        <a:lstStyle/>
        <a:p>
          <a:endParaRPr lang="ru-RU" sz="2000"/>
        </a:p>
      </dgm:t>
    </dgm:pt>
    <dgm:pt modelId="{41F1A05E-69AA-4FE4-B167-F54EF94436C9}" type="sibTrans" cxnId="{2F214F08-2B64-428B-AC33-4E77C654E14C}">
      <dgm:prSet custT="1"/>
      <dgm:spPr/>
      <dgm:t>
        <a:bodyPr/>
        <a:lstStyle/>
        <a:p>
          <a:pPr algn="ctr"/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ОБЕЗЗАРАЖИВАНИЕ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805B8B-9F18-499F-BA44-A87AFD9E9184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Уменьшение зараженных веществ при помощи силы и направления ветра, дождя, снега, солнца</a:t>
          </a:r>
          <a:endParaRPr lang="ru-RU" sz="2000" b="1" dirty="0">
            <a:solidFill>
              <a:schemeClr val="tx1"/>
            </a:solidFill>
          </a:endParaRPr>
        </a:p>
      </dgm:t>
    </dgm:pt>
    <dgm:pt modelId="{9FB35BA8-1193-4896-8A53-A4480D6F0DA1}" type="parTrans" cxnId="{A8D29FC0-53F0-4B4C-BB6D-CEB6B16B9905}">
      <dgm:prSet/>
      <dgm:spPr>
        <a:ln>
          <a:solidFill>
            <a:srgbClr val="2A5A06"/>
          </a:solidFill>
        </a:ln>
      </dgm:spPr>
      <dgm:t>
        <a:bodyPr/>
        <a:lstStyle/>
        <a:p>
          <a:endParaRPr lang="ru-RU" sz="2000"/>
        </a:p>
      </dgm:t>
    </dgm:pt>
    <dgm:pt modelId="{041391FE-9BC4-42C1-B7DD-B53544A3CCD1}" type="sibTrans" cxnId="{A8D29FC0-53F0-4B4C-BB6D-CEB6B16B9905}">
      <dgm:prSet custT="1"/>
      <dgm:spPr/>
      <dgm:t>
        <a:bodyPr/>
        <a:lstStyle/>
        <a:p>
          <a:pPr algn="ctr"/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ЕСТЕСТВЕННОЕ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BA60463-313A-4A1B-AC24-637F115D8B9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Осуществляется в результате стирки, химической чистки, методом кипячения, протиранием ветошью </a:t>
          </a:r>
          <a:endParaRPr lang="ru-RU" sz="2000" b="1" dirty="0">
            <a:solidFill>
              <a:schemeClr val="tx1"/>
            </a:solidFill>
          </a:endParaRPr>
        </a:p>
      </dgm:t>
    </dgm:pt>
    <dgm:pt modelId="{1D3F7FD1-83A9-400F-BFB2-F900498A8195}" type="parTrans" cxnId="{9EE64B07-A5F2-4D0B-9EC5-41DDD4A27DF9}">
      <dgm:prSet/>
      <dgm:spPr>
        <a:ln>
          <a:solidFill>
            <a:srgbClr val="2A5A06"/>
          </a:solidFill>
        </a:ln>
      </dgm:spPr>
      <dgm:t>
        <a:bodyPr/>
        <a:lstStyle/>
        <a:p>
          <a:endParaRPr lang="ru-RU" sz="2000"/>
        </a:p>
      </dgm:t>
    </dgm:pt>
    <dgm:pt modelId="{3439DD87-20E0-4BFB-A74B-F6C2285816F9}" type="sibTrans" cxnId="{9EE64B07-A5F2-4D0B-9EC5-41DDD4A27DF9}">
      <dgm:prSet custT="1"/>
      <dgm:spPr/>
      <dgm:t>
        <a:bodyPr/>
        <a:lstStyle/>
        <a:p>
          <a:pPr algn="ctr"/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ИСКУССТВЕННОЕ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9505A81-43A4-46A1-8038-193B9FEFC27E}" type="pres">
      <dgm:prSet presAssocID="{4D48935E-D0F5-4C83-9D45-2677FADD65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823A69E-BE27-40FF-A716-501A609F5B44}" type="pres">
      <dgm:prSet presAssocID="{7F87058C-FAB6-4635-B5C4-42523E95EAD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520AC37-7639-4F27-A797-BBEE6BFF9BF5}" type="pres">
      <dgm:prSet presAssocID="{7F87058C-FAB6-4635-B5C4-42523E95EADA}" presName="rootComposite1" presStyleCnt="0"/>
      <dgm:spPr/>
      <dgm:t>
        <a:bodyPr/>
        <a:lstStyle/>
        <a:p>
          <a:endParaRPr lang="ru-RU"/>
        </a:p>
      </dgm:t>
    </dgm:pt>
    <dgm:pt modelId="{1646B4B3-122D-4E3E-BA57-C76620BA5618}" type="pres">
      <dgm:prSet presAssocID="{7F87058C-FAB6-4635-B5C4-42523E95EADA}" presName="rootText1" presStyleLbl="node0" presStyleIdx="0" presStyleCnt="1" custScaleX="211948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FA252B67-233F-4989-96BE-24A94124C4E8}" type="pres">
      <dgm:prSet presAssocID="{7F87058C-FAB6-4635-B5C4-42523E95EADA}" presName="titleText1" presStyleLbl="fgAcc0" presStyleIdx="0" presStyleCnt="1" custScaleX="144825" custScaleY="80388" custLinFactNeighborX="-16724" custLinFactNeighborY="1424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441E3019-E31D-41BA-906D-C57608F32A27}" type="pres">
      <dgm:prSet presAssocID="{7F87058C-FAB6-4635-B5C4-42523E95EADA}" presName="rootConnector1" presStyleLbl="node1" presStyleIdx="0" presStyleCnt="2"/>
      <dgm:spPr/>
      <dgm:t>
        <a:bodyPr/>
        <a:lstStyle/>
        <a:p>
          <a:endParaRPr lang="ru-RU"/>
        </a:p>
      </dgm:t>
    </dgm:pt>
    <dgm:pt modelId="{A96C5AA0-66B7-4092-B8C2-12F27DC0F55E}" type="pres">
      <dgm:prSet presAssocID="{7F87058C-FAB6-4635-B5C4-42523E95EADA}" presName="hierChild2" presStyleCnt="0"/>
      <dgm:spPr/>
      <dgm:t>
        <a:bodyPr/>
        <a:lstStyle/>
        <a:p>
          <a:endParaRPr lang="ru-RU"/>
        </a:p>
      </dgm:t>
    </dgm:pt>
    <dgm:pt modelId="{9770A543-D33E-4068-B861-4481C8657837}" type="pres">
      <dgm:prSet presAssocID="{9FB35BA8-1193-4896-8A53-A4480D6F0DA1}" presName="Name37" presStyleLbl="parChTrans1D2" presStyleIdx="0" presStyleCnt="2"/>
      <dgm:spPr/>
      <dgm:t>
        <a:bodyPr/>
        <a:lstStyle/>
        <a:p>
          <a:endParaRPr lang="ru-RU"/>
        </a:p>
      </dgm:t>
    </dgm:pt>
    <dgm:pt modelId="{BDEBB680-59C2-4CD0-BEA9-37BE38B3DD6C}" type="pres">
      <dgm:prSet presAssocID="{A2805B8B-9F18-499F-BA44-A87AFD9E918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B92683B-1AF3-42A5-99F4-2FD5B9F75599}" type="pres">
      <dgm:prSet presAssocID="{A2805B8B-9F18-499F-BA44-A87AFD9E9184}" presName="rootComposite" presStyleCnt="0"/>
      <dgm:spPr/>
      <dgm:t>
        <a:bodyPr/>
        <a:lstStyle/>
        <a:p>
          <a:endParaRPr lang="ru-RU"/>
        </a:p>
      </dgm:t>
    </dgm:pt>
    <dgm:pt modelId="{1FAE8E51-CD7D-4EBA-AEE5-0DB6669F9BB3}" type="pres">
      <dgm:prSet presAssocID="{A2805B8B-9F18-499F-BA44-A87AFD9E9184}" presName="rootText" presStyleLbl="node1" presStyleIdx="0" presStyleCnt="2" custScaleX="117133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1E8A056F-B28E-431A-8C75-7196A7C60472}" type="pres">
      <dgm:prSet presAssocID="{A2805B8B-9F18-499F-BA44-A87AFD9E9184}" presName="titleText2" presStyleLbl="fgAcc1" presStyleIdx="0" presStyleCnt="2" custScaleY="89799" custLinFactNeighborX="-11136" custLinFactNeighborY="2054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0A3DE665-02E2-4CB7-9AE4-72772D65BFC3}" type="pres">
      <dgm:prSet presAssocID="{A2805B8B-9F18-499F-BA44-A87AFD9E9184}" presName="rootConnector" presStyleLbl="node2" presStyleIdx="0" presStyleCnt="0"/>
      <dgm:spPr/>
      <dgm:t>
        <a:bodyPr/>
        <a:lstStyle/>
        <a:p>
          <a:endParaRPr lang="ru-RU"/>
        </a:p>
      </dgm:t>
    </dgm:pt>
    <dgm:pt modelId="{A220A9CC-8459-46C1-B4F5-27D1E02F9CE2}" type="pres">
      <dgm:prSet presAssocID="{A2805B8B-9F18-499F-BA44-A87AFD9E9184}" presName="hierChild4" presStyleCnt="0"/>
      <dgm:spPr/>
      <dgm:t>
        <a:bodyPr/>
        <a:lstStyle/>
        <a:p>
          <a:endParaRPr lang="ru-RU"/>
        </a:p>
      </dgm:t>
    </dgm:pt>
    <dgm:pt modelId="{F3F7909D-EEB2-43BB-AAC1-A0115A3A4133}" type="pres">
      <dgm:prSet presAssocID="{A2805B8B-9F18-499F-BA44-A87AFD9E9184}" presName="hierChild5" presStyleCnt="0"/>
      <dgm:spPr/>
      <dgm:t>
        <a:bodyPr/>
        <a:lstStyle/>
        <a:p>
          <a:endParaRPr lang="ru-RU"/>
        </a:p>
      </dgm:t>
    </dgm:pt>
    <dgm:pt modelId="{31162BBD-278C-47AA-AA14-18A4D7764364}" type="pres">
      <dgm:prSet presAssocID="{1D3F7FD1-83A9-400F-BFB2-F900498A8195}" presName="Name37" presStyleLbl="parChTrans1D2" presStyleIdx="1" presStyleCnt="2"/>
      <dgm:spPr/>
      <dgm:t>
        <a:bodyPr/>
        <a:lstStyle/>
        <a:p>
          <a:endParaRPr lang="ru-RU"/>
        </a:p>
      </dgm:t>
    </dgm:pt>
    <dgm:pt modelId="{BBE64BCF-2073-4678-8DC1-E6F75E98AACC}" type="pres">
      <dgm:prSet presAssocID="{9BA60463-313A-4A1B-AC24-637F115D8B9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07440AD-C906-40B6-8098-DCE7D48711D8}" type="pres">
      <dgm:prSet presAssocID="{9BA60463-313A-4A1B-AC24-637F115D8B98}" presName="rootComposite" presStyleCnt="0"/>
      <dgm:spPr/>
      <dgm:t>
        <a:bodyPr/>
        <a:lstStyle/>
        <a:p>
          <a:endParaRPr lang="ru-RU"/>
        </a:p>
      </dgm:t>
    </dgm:pt>
    <dgm:pt modelId="{EC25E3F9-B58B-4948-A23A-D9B1522D1727}" type="pres">
      <dgm:prSet presAssocID="{9BA60463-313A-4A1B-AC24-637F115D8B98}" presName="rootText" presStyleLbl="node1" presStyleIdx="1" presStyleCnt="2" custScaleX="135182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FF9C8CC9-5369-4168-85C7-27B2E75CE7AE}" type="pres">
      <dgm:prSet presAssocID="{9BA60463-313A-4A1B-AC24-637F115D8B98}" presName="titleText2" presStyleLbl="fgAcc1" presStyleIdx="1" presStyleCnt="2" custScaleY="89799" custLinFactNeighborX="-12513" custLinFactNeighborY="2054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CE2CE0CC-5446-4C34-B528-0C8567E5FF2E}" type="pres">
      <dgm:prSet presAssocID="{9BA60463-313A-4A1B-AC24-637F115D8B98}" presName="rootConnector" presStyleLbl="node2" presStyleIdx="0" presStyleCnt="0"/>
      <dgm:spPr/>
      <dgm:t>
        <a:bodyPr/>
        <a:lstStyle/>
        <a:p>
          <a:endParaRPr lang="ru-RU"/>
        </a:p>
      </dgm:t>
    </dgm:pt>
    <dgm:pt modelId="{1B4685D8-9F94-47B4-9046-D5E8CFC1FD9B}" type="pres">
      <dgm:prSet presAssocID="{9BA60463-313A-4A1B-AC24-637F115D8B98}" presName="hierChild4" presStyleCnt="0"/>
      <dgm:spPr/>
      <dgm:t>
        <a:bodyPr/>
        <a:lstStyle/>
        <a:p>
          <a:endParaRPr lang="ru-RU"/>
        </a:p>
      </dgm:t>
    </dgm:pt>
    <dgm:pt modelId="{5C946412-432C-47DE-8F30-7556555E94D3}" type="pres">
      <dgm:prSet presAssocID="{9BA60463-313A-4A1B-AC24-637F115D8B98}" presName="hierChild5" presStyleCnt="0"/>
      <dgm:spPr/>
      <dgm:t>
        <a:bodyPr/>
        <a:lstStyle/>
        <a:p>
          <a:endParaRPr lang="ru-RU"/>
        </a:p>
      </dgm:t>
    </dgm:pt>
    <dgm:pt modelId="{22443282-A69C-4A69-B686-FE0BE33E2621}" type="pres">
      <dgm:prSet presAssocID="{7F87058C-FAB6-4635-B5C4-42523E95EADA}" presName="hierChild3" presStyleCnt="0"/>
      <dgm:spPr/>
      <dgm:t>
        <a:bodyPr/>
        <a:lstStyle/>
        <a:p>
          <a:endParaRPr lang="ru-RU"/>
        </a:p>
      </dgm:t>
    </dgm:pt>
  </dgm:ptLst>
  <dgm:cxnLst>
    <dgm:cxn modelId="{A8D29FC0-53F0-4B4C-BB6D-CEB6B16B9905}" srcId="{7F87058C-FAB6-4635-B5C4-42523E95EADA}" destId="{A2805B8B-9F18-499F-BA44-A87AFD9E9184}" srcOrd="0" destOrd="0" parTransId="{9FB35BA8-1193-4896-8A53-A4480D6F0DA1}" sibTransId="{041391FE-9BC4-42C1-B7DD-B53544A3CCD1}"/>
    <dgm:cxn modelId="{AF0FD819-7509-48C4-AFE8-D381BEC827E9}" type="presOf" srcId="{3439DD87-20E0-4BFB-A74B-F6C2285816F9}" destId="{FF9C8CC9-5369-4168-85C7-27B2E75CE7AE}" srcOrd="0" destOrd="0" presId="urn:microsoft.com/office/officeart/2008/layout/NameandTitleOrganizationalChart"/>
    <dgm:cxn modelId="{F210F466-590E-426A-AAB2-D38B80B902F0}" type="presOf" srcId="{4D48935E-D0F5-4C83-9D45-2677FADD652B}" destId="{49505A81-43A4-46A1-8038-193B9FEFC27E}" srcOrd="0" destOrd="0" presId="urn:microsoft.com/office/officeart/2008/layout/NameandTitleOrganizationalChart"/>
    <dgm:cxn modelId="{3CA45E52-B107-495E-816C-93F294FFC848}" type="presOf" srcId="{9FB35BA8-1193-4896-8A53-A4480D6F0DA1}" destId="{9770A543-D33E-4068-B861-4481C8657837}" srcOrd="0" destOrd="0" presId="urn:microsoft.com/office/officeart/2008/layout/NameandTitleOrganizationalChart"/>
    <dgm:cxn modelId="{82B48EF4-F056-4882-8598-182FF19BED3B}" type="presOf" srcId="{1D3F7FD1-83A9-400F-BFB2-F900498A8195}" destId="{31162BBD-278C-47AA-AA14-18A4D7764364}" srcOrd="0" destOrd="0" presId="urn:microsoft.com/office/officeart/2008/layout/NameandTitleOrganizationalChart"/>
    <dgm:cxn modelId="{9EE64B07-A5F2-4D0B-9EC5-41DDD4A27DF9}" srcId="{7F87058C-FAB6-4635-B5C4-42523E95EADA}" destId="{9BA60463-313A-4A1B-AC24-637F115D8B98}" srcOrd="1" destOrd="0" parTransId="{1D3F7FD1-83A9-400F-BFB2-F900498A8195}" sibTransId="{3439DD87-20E0-4BFB-A74B-F6C2285816F9}"/>
    <dgm:cxn modelId="{04DE3638-F7BA-4B78-8374-DF8016EE297F}" type="presOf" srcId="{041391FE-9BC4-42C1-B7DD-B53544A3CCD1}" destId="{1E8A056F-B28E-431A-8C75-7196A7C60472}" srcOrd="0" destOrd="0" presId="urn:microsoft.com/office/officeart/2008/layout/NameandTitleOrganizationalChart"/>
    <dgm:cxn modelId="{1490B414-33E3-4414-8176-C43388361458}" type="presOf" srcId="{7F87058C-FAB6-4635-B5C4-42523E95EADA}" destId="{441E3019-E31D-41BA-906D-C57608F32A27}" srcOrd="1" destOrd="0" presId="urn:microsoft.com/office/officeart/2008/layout/NameandTitleOrganizationalChart"/>
    <dgm:cxn modelId="{4FBCA674-10D5-4702-AF19-F5FE3BF8DA25}" type="presOf" srcId="{A2805B8B-9F18-499F-BA44-A87AFD9E9184}" destId="{0A3DE665-02E2-4CB7-9AE4-72772D65BFC3}" srcOrd="1" destOrd="0" presId="urn:microsoft.com/office/officeart/2008/layout/NameandTitleOrganizationalChart"/>
    <dgm:cxn modelId="{B95D43F4-843F-4226-94E5-3D27ECEE9BD5}" type="presOf" srcId="{A2805B8B-9F18-499F-BA44-A87AFD9E9184}" destId="{1FAE8E51-CD7D-4EBA-AEE5-0DB6669F9BB3}" srcOrd="0" destOrd="0" presId="urn:microsoft.com/office/officeart/2008/layout/NameandTitleOrganizationalChart"/>
    <dgm:cxn modelId="{2F214F08-2B64-428B-AC33-4E77C654E14C}" srcId="{4D48935E-D0F5-4C83-9D45-2677FADD652B}" destId="{7F87058C-FAB6-4635-B5C4-42523E95EADA}" srcOrd="0" destOrd="0" parTransId="{14FFEDF0-8FAC-49BD-BD82-94EA1FBC9F23}" sibTransId="{41F1A05E-69AA-4FE4-B167-F54EF94436C9}"/>
    <dgm:cxn modelId="{3889A991-10DD-493A-A519-1E836ECA8804}" type="presOf" srcId="{41F1A05E-69AA-4FE4-B167-F54EF94436C9}" destId="{FA252B67-233F-4989-96BE-24A94124C4E8}" srcOrd="0" destOrd="0" presId="urn:microsoft.com/office/officeart/2008/layout/NameandTitleOrganizationalChart"/>
    <dgm:cxn modelId="{CB53626A-6F6E-4548-937D-D2417CD04D47}" type="presOf" srcId="{7F87058C-FAB6-4635-B5C4-42523E95EADA}" destId="{1646B4B3-122D-4E3E-BA57-C76620BA5618}" srcOrd="0" destOrd="0" presId="urn:microsoft.com/office/officeart/2008/layout/NameandTitleOrganizationalChart"/>
    <dgm:cxn modelId="{212C61BF-440C-43D9-A468-26ED655852C2}" type="presOf" srcId="{9BA60463-313A-4A1B-AC24-637F115D8B98}" destId="{EC25E3F9-B58B-4948-A23A-D9B1522D1727}" srcOrd="0" destOrd="0" presId="urn:microsoft.com/office/officeart/2008/layout/NameandTitleOrganizationalChart"/>
    <dgm:cxn modelId="{F017DDF8-553B-4DA8-902E-94CA34DCC749}" type="presOf" srcId="{9BA60463-313A-4A1B-AC24-637F115D8B98}" destId="{CE2CE0CC-5446-4C34-B528-0C8567E5FF2E}" srcOrd="1" destOrd="0" presId="urn:microsoft.com/office/officeart/2008/layout/NameandTitleOrganizationalChart"/>
    <dgm:cxn modelId="{A66B21B8-BF2B-4FE6-9017-BD0EBDB321D6}" type="presParOf" srcId="{49505A81-43A4-46A1-8038-193B9FEFC27E}" destId="{2823A69E-BE27-40FF-A716-501A609F5B44}" srcOrd="0" destOrd="0" presId="urn:microsoft.com/office/officeart/2008/layout/NameandTitleOrganizationalChart"/>
    <dgm:cxn modelId="{5C5092F7-36A4-4807-B901-FC7EF37E7D14}" type="presParOf" srcId="{2823A69E-BE27-40FF-A716-501A609F5B44}" destId="{F520AC37-7639-4F27-A797-BBEE6BFF9BF5}" srcOrd="0" destOrd="0" presId="urn:microsoft.com/office/officeart/2008/layout/NameandTitleOrganizationalChart"/>
    <dgm:cxn modelId="{ED51E620-8DF4-4A9D-90AD-9D1F8C449F19}" type="presParOf" srcId="{F520AC37-7639-4F27-A797-BBEE6BFF9BF5}" destId="{1646B4B3-122D-4E3E-BA57-C76620BA5618}" srcOrd="0" destOrd="0" presId="urn:microsoft.com/office/officeart/2008/layout/NameandTitleOrganizationalChart"/>
    <dgm:cxn modelId="{60FE1FA0-95B5-487C-800B-F57BB72CDCF4}" type="presParOf" srcId="{F520AC37-7639-4F27-A797-BBEE6BFF9BF5}" destId="{FA252B67-233F-4989-96BE-24A94124C4E8}" srcOrd="1" destOrd="0" presId="urn:microsoft.com/office/officeart/2008/layout/NameandTitleOrganizationalChart"/>
    <dgm:cxn modelId="{E8040D96-E44D-4157-9B90-71ED939D3F7F}" type="presParOf" srcId="{F520AC37-7639-4F27-A797-BBEE6BFF9BF5}" destId="{441E3019-E31D-41BA-906D-C57608F32A27}" srcOrd="2" destOrd="0" presId="urn:microsoft.com/office/officeart/2008/layout/NameandTitleOrganizationalChart"/>
    <dgm:cxn modelId="{0113621C-358C-40C4-834A-34C3B68831D9}" type="presParOf" srcId="{2823A69E-BE27-40FF-A716-501A609F5B44}" destId="{A96C5AA0-66B7-4092-B8C2-12F27DC0F55E}" srcOrd="1" destOrd="0" presId="urn:microsoft.com/office/officeart/2008/layout/NameandTitleOrganizationalChart"/>
    <dgm:cxn modelId="{C1CA1BFC-E56B-4CC3-83F8-5D011A729A4C}" type="presParOf" srcId="{A96C5AA0-66B7-4092-B8C2-12F27DC0F55E}" destId="{9770A543-D33E-4068-B861-4481C8657837}" srcOrd="0" destOrd="0" presId="urn:microsoft.com/office/officeart/2008/layout/NameandTitleOrganizationalChart"/>
    <dgm:cxn modelId="{CB87820C-8B24-427F-921C-DECC8D176F76}" type="presParOf" srcId="{A96C5AA0-66B7-4092-B8C2-12F27DC0F55E}" destId="{BDEBB680-59C2-4CD0-BEA9-37BE38B3DD6C}" srcOrd="1" destOrd="0" presId="urn:microsoft.com/office/officeart/2008/layout/NameandTitleOrganizationalChart"/>
    <dgm:cxn modelId="{0EB4A652-07BF-4921-A25C-C8D4366441EF}" type="presParOf" srcId="{BDEBB680-59C2-4CD0-BEA9-37BE38B3DD6C}" destId="{4B92683B-1AF3-42A5-99F4-2FD5B9F75599}" srcOrd="0" destOrd="0" presId="urn:microsoft.com/office/officeart/2008/layout/NameandTitleOrganizationalChart"/>
    <dgm:cxn modelId="{C2BD7766-D034-4C13-8551-B38E7E472630}" type="presParOf" srcId="{4B92683B-1AF3-42A5-99F4-2FD5B9F75599}" destId="{1FAE8E51-CD7D-4EBA-AEE5-0DB6669F9BB3}" srcOrd="0" destOrd="0" presId="urn:microsoft.com/office/officeart/2008/layout/NameandTitleOrganizationalChart"/>
    <dgm:cxn modelId="{9B707604-0E8D-4AB7-A96B-09E8A88C1B45}" type="presParOf" srcId="{4B92683B-1AF3-42A5-99F4-2FD5B9F75599}" destId="{1E8A056F-B28E-431A-8C75-7196A7C60472}" srcOrd="1" destOrd="0" presId="urn:microsoft.com/office/officeart/2008/layout/NameandTitleOrganizationalChart"/>
    <dgm:cxn modelId="{1866A632-B136-4229-91BA-DDAE901563B9}" type="presParOf" srcId="{4B92683B-1AF3-42A5-99F4-2FD5B9F75599}" destId="{0A3DE665-02E2-4CB7-9AE4-72772D65BFC3}" srcOrd="2" destOrd="0" presId="urn:microsoft.com/office/officeart/2008/layout/NameandTitleOrganizationalChart"/>
    <dgm:cxn modelId="{E1F9210E-A6BE-49F4-85AA-6132200151B3}" type="presParOf" srcId="{BDEBB680-59C2-4CD0-BEA9-37BE38B3DD6C}" destId="{A220A9CC-8459-46C1-B4F5-27D1E02F9CE2}" srcOrd="1" destOrd="0" presId="urn:microsoft.com/office/officeart/2008/layout/NameandTitleOrganizationalChart"/>
    <dgm:cxn modelId="{92CE239A-203D-47A0-996A-E0FEACADEF17}" type="presParOf" srcId="{BDEBB680-59C2-4CD0-BEA9-37BE38B3DD6C}" destId="{F3F7909D-EEB2-43BB-AAC1-A0115A3A4133}" srcOrd="2" destOrd="0" presId="urn:microsoft.com/office/officeart/2008/layout/NameandTitleOrganizationalChart"/>
    <dgm:cxn modelId="{7CFF137E-0D92-4D4D-B5C5-13AB630E366E}" type="presParOf" srcId="{A96C5AA0-66B7-4092-B8C2-12F27DC0F55E}" destId="{31162BBD-278C-47AA-AA14-18A4D7764364}" srcOrd="2" destOrd="0" presId="urn:microsoft.com/office/officeart/2008/layout/NameandTitleOrganizationalChart"/>
    <dgm:cxn modelId="{C7EEE085-DFC9-492A-95C8-94A0BAA5D0D1}" type="presParOf" srcId="{A96C5AA0-66B7-4092-B8C2-12F27DC0F55E}" destId="{BBE64BCF-2073-4678-8DC1-E6F75E98AACC}" srcOrd="3" destOrd="0" presId="urn:microsoft.com/office/officeart/2008/layout/NameandTitleOrganizationalChart"/>
    <dgm:cxn modelId="{9A8F7B37-1858-4704-9260-E10B62D9983E}" type="presParOf" srcId="{BBE64BCF-2073-4678-8DC1-E6F75E98AACC}" destId="{C07440AD-C906-40B6-8098-DCE7D48711D8}" srcOrd="0" destOrd="0" presId="urn:microsoft.com/office/officeart/2008/layout/NameandTitleOrganizationalChart"/>
    <dgm:cxn modelId="{6FB913CB-19E8-4198-89D0-12D031B297E8}" type="presParOf" srcId="{C07440AD-C906-40B6-8098-DCE7D48711D8}" destId="{EC25E3F9-B58B-4948-A23A-D9B1522D1727}" srcOrd="0" destOrd="0" presId="urn:microsoft.com/office/officeart/2008/layout/NameandTitleOrganizationalChart"/>
    <dgm:cxn modelId="{41AF073B-B407-4CB4-B17F-C2DE977193A1}" type="presParOf" srcId="{C07440AD-C906-40B6-8098-DCE7D48711D8}" destId="{FF9C8CC9-5369-4168-85C7-27B2E75CE7AE}" srcOrd="1" destOrd="0" presId="urn:microsoft.com/office/officeart/2008/layout/NameandTitleOrganizationalChart"/>
    <dgm:cxn modelId="{2CCEC979-7B67-4758-B21C-0B8B2B1ACEB2}" type="presParOf" srcId="{C07440AD-C906-40B6-8098-DCE7D48711D8}" destId="{CE2CE0CC-5446-4C34-B528-0C8567E5FF2E}" srcOrd="2" destOrd="0" presId="urn:microsoft.com/office/officeart/2008/layout/NameandTitleOrganizationalChart"/>
    <dgm:cxn modelId="{1E05F79B-CD65-469C-82F7-1C90F56CA99C}" type="presParOf" srcId="{BBE64BCF-2073-4678-8DC1-E6F75E98AACC}" destId="{1B4685D8-9F94-47B4-9046-D5E8CFC1FD9B}" srcOrd="1" destOrd="0" presId="urn:microsoft.com/office/officeart/2008/layout/NameandTitleOrganizationalChart"/>
    <dgm:cxn modelId="{8B03F737-21E7-472E-A580-A8E5A8E05760}" type="presParOf" srcId="{BBE64BCF-2073-4678-8DC1-E6F75E98AACC}" destId="{5C946412-432C-47DE-8F30-7556555E94D3}" srcOrd="2" destOrd="0" presId="urn:microsoft.com/office/officeart/2008/layout/NameandTitleOrganizationalChart"/>
    <dgm:cxn modelId="{874884AE-26E3-4531-9DC6-872155CB8E87}" type="presParOf" srcId="{2823A69E-BE27-40FF-A716-501A609F5B44}" destId="{22443282-A69C-4A69-B686-FE0BE33E2621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6CCD38-EC1D-4BDB-A24E-D368269FD177}" type="doc">
      <dgm:prSet loTypeId="urn:microsoft.com/office/officeart/2005/8/layout/orgChart1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FC2E2C-8213-4B9C-8009-5EA35C2636B7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Санитарная обработка</a:t>
          </a:r>
          <a:endParaRPr lang="ru-RU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677A53F-B561-4D17-A40D-DCDE476F70BE}" type="parTrans" cxnId="{07A269DE-DBC4-411F-AB5E-7766EC910E39}">
      <dgm:prSet/>
      <dgm:spPr/>
      <dgm:t>
        <a:bodyPr/>
        <a:lstStyle/>
        <a:p>
          <a:endParaRPr lang="ru-RU"/>
        </a:p>
      </dgm:t>
    </dgm:pt>
    <dgm:pt modelId="{63893C70-4946-4F31-9DEE-0DEC5AEB2160}" type="sibTrans" cxnId="{07A269DE-DBC4-411F-AB5E-7766EC910E39}">
      <dgm:prSet/>
      <dgm:spPr/>
      <dgm:t>
        <a:bodyPr/>
        <a:lstStyle/>
        <a:p>
          <a:endParaRPr lang="ru-RU"/>
        </a:p>
      </dgm:t>
    </dgm:pt>
    <dgm:pt modelId="{44EE685C-C18B-47F4-82C7-919F05A5CE5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частичная</a:t>
          </a:r>
          <a:endParaRPr lang="ru-RU" sz="2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E35C73C-EEAF-4C8C-8EA5-14EEC3002347}" type="parTrans" cxnId="{136E1CD8-2B6F-4361-9702-34D1665D18E8}">
      <dgm:prSet/>
      <dgm:spPr>
        <a:ln>
          <a:solidFill>
            <a:srgbClr val="2A5A06"/>
          </a:solidFill>
        </a:ln>
      </dgm:spPr>
      <dgm:t>
        <a:bodyPr/>
        <a:lstStyle/>
        <a:p>
          <a:endParaRPr lang="ru-RU"/>
        </a:p>
      </dgm:t>
    </dgm:pt>
    <dgm:pt modelId="{98B7DABB-1FD3-4D4C-A822-65857519F41A}" type="sibTrans" cxnId="{136E1CD8-2B6F-4361-9702-34D1665D18E8}">
      <dgm:prSet/>
      <dgm:spPr/>
      <dgm:t>
        <a:bodyPr/>
        <a:lstStyle/>
        <a:p>
          <a:endParaRPr lang="ru-RU"/>
        </a:p>
      </dgm:t>
    </dgm:pt>
    <dgm:pt modelId="{4CF65E38-4B16-4F06-8B5A-0293A5CF59FF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полная</a:t>
          </a:r>
          <a:endParaRPr lang="ru-RU" sz="2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C854F0D-78C9-45E5-A11E-754674DAC71B}" type="parTrans" cxnId="{6EAF2CAD-C38D-40AC-A2E9-7F3D747F8DD7}">
      <dgm:prSet/>
      <dgm:spPr>
        <a:ln>
          <a:solidFill>
            <a:srgbClr val="2A5A06"/>
          </a:solidFill>
        </a:ln>
      </dgm:spPr>
      <dgm:t>
        <a:bodyPr/>
        <a:lstStyle/>
        <a:p>
          <a:endParaRPr lang="ru-RU"/>
        </a:p>
      </dgm:t>
    </dgm:pt>
    <dgm:pt modelId="{A910BFA2-E245-4069-BE10-3A2CC7CB5A99}" type="sibTrans" cxnId="{6EAF2CAD-C38D-40AC-A2E9-7F3D747F8DD7}">
      <dgm:prSet/>
      <dgm:spPr/>
      <dgm:t>
        <a:bodyPr/>
        <a:lstStyle/>
        <a:p>
          <a:endParaRPr lang="ru-RU"/>
        </a:p>
      </dgm:t>
    </dgm:pt>
    <dgm:pt modelId="{F9AF8474-6F39-45AD-946C-E1FB70EDB296}" type="pres">
      <dgm:prSet presAssocID="{756CCD38-EC1D-4BDB-A24E-D368269FD17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F774435-4FE2-4716-8821-CD4B9E7E0049}" type="pres">
      <dgm:prSet presAssocID="{31FC2E2C-8213-4B9C-8009-5EA35C2636B7}" presName="hierRoot1" presStyleCnt="0">
        <dgm:presLayoutVars>
          <dgm:hierBranch val="init"/>
        </dgm:presLayoutVars>
      </dgm:prSet>
      <dgm:spPr/>
    </dgm:pt>
    <dgm:pt modelId="{16A34989-4F59-41DA-BED3-4FCA7B28DB9E}" type="pres">
      <dgm:prSet presAssocID="{31FC2E2C-8213-4B9C-8009-5EA35C2636B7}" presName="rootComposite1" presStyleCnt="0"/>
      <dgm:spPr/>
    </dgm:pt>
    <dgm:pt modelId="{B7BFF6E5-D430-4290-B8E2-1F70ABF8FE7E}" type="pres">
      <dgm:prSet presAssocID="{31FC2E2C-8213-4B9C-8009-5EA35C2636B7}" presName="rootText1" presStyleLbl="node0" presStyleIdx="0" presStyleCnt="1" custScaleX="2823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4C0F38-EF2C-4488-8A09-D7F2E7D2F162}" type="pres">
      <dgm:prSet presAssocID="{31FC2E2C-8213-4B9C-8009-5EA35C2636B7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1AF7280-4AC9-48DE-82C9-D811D7951025}" type="pres">
      <dgm:prSet presAssocID="{31FC2E2C-8213-4B9C-8009-5EA35C2636B7}" presName="hierChild2" presStyleCnt="0"/>
      <dgm:spPr/>
    </dgm:pt>
    <dgm:pt modelId="{5C8B0CE2-905A-422D-B0DE-7709A7ACCCC7}" type="pres">
      <dgm:prSet presAssocID="{9E35C73C-EEAF-4C8C-8EA5-14EEC3002347}" presName="Name37" presStyleLbl="parChTrans1D2" presStyleIdx="0" presStyleCnt="2"/>
      <dgm:spPr/>
      <dgm:t>
        <a:bodyPr/>
        <a:lstStyle/>
        <a:p>
          <a:endParaRPr lang="ru-RU"/>
        </a:p>
      </dgm:t>
    </dgm:pt>
    <dgm:pt modelId="{766880BB-0891-48B2-861D-7E6F8FF29D01}" type="pres">
      <dgm:prSet presAssocID="{44EE685C-C18B-47F4-82C7-919F05A5CE58}" presName="hierRoot2" presStyleCnt="0">
        <dgm:presLayoutVars>
          <dgm:hierBranch val="init"/>
        </dgm:presLayoutVars>
      </dgm:prSet>
      <dgm:spPr/>
    </dgm:pt>
    <dgm:pt modelId="{23FB1AD3-557A-426C-9ABC-EA01CC0AC402}" type="pres">
      <dgm:prSet presAssocID="{44EE685C-C18B-47F4-82C7-919F05A5CE58}" presName="rootComposite" presStyleCnt="0"/>
      <dgm:spPr/>
    </dgm:pt>
    <dgm:pt modelId="{6B802956-425F-49CA-85D2-17D29A98B0C9}" type="pres">
      <dgm:prSet presAssocID="{44EE685C-C18B-47F4-82C7-919F05A5CE58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B7F77D-ED54-4D67-BC23-2E2E4C71D560}" type="pres">
      <dgm:prSet presAssocID="{44EE685C-C18B-47F4-82C7-919F05A5CE58}" presName="rootConnector" presStyleLbl="node2" presStyleIdx="0" presStyleCnt="2"/>
      <dgm:spPr/>
      <dgm:t>
        <a:bodyPr/>
        <a:lstStyle/>
        <a:p>
          <a:endParaRPr lang="ru-RU"/>
        </a:p>
      </dgm:t>
    </dgm:pt>
    <dgm:pt modelId="{5E48FA46-4706-4875-B341-D41BB897546C}" type="pres">
      <dgm:prSet presAssocID="{44EE685C-C18B-47F4-82C7-919F05A5CE58}" presName="hierChild4" presStyleCnt="0"/>
      <dgm:spPr/>
    </dgm:pt>
    <dgm:pt modelId="{A5BEDB2D-9557-47DC-AE20-FD713212E195}" type="pres">
      <dgm:prSet presAssocID="{44EE685C-C18B-47F4-82C7-919F05A5CE58}" presName="hierChild5" presStyleCnt="0"/>
      <dgm:spPr/>
    </dgm:pt>
    <dgm:pt modelId="{26ADB32E-CFD7-466C-AB85-EF12F3AFB9D7}" type="pres">
      <dgm:prSet presAssocID="{EC854F0D-78C9-45E5-A11E-754674DAC71B}" presName="Name37" presStyleLbl="parChTrans1D2" presStyleIdx="1" presStyleCnt="2"/>
      <dgm:spPr/>
      <dgm:t>
        <a:bodyPr/>
        <a:lstStyle/>
        <a:p>
          <a:endParaRPr lang="ru-RU"/>
        </a:p>
      </dgm:t>
    </dgm:pt>
    <dgm:pt modelId="{1A2F5373-6461-4BDE-BFE6-1C60282D1799}" type="pres">
      <dgm:prSet presAssocID="{4CF65E38-4B16-4F06-8B5A-0293A5CF59FF}" presName="hierRoot2" presStyleCnt="0">
        <dgm:presLayoutVars>
          <dgm:hierBranch val="init"/>
        </dgm:presLayoutVars>
      </dgm:prSet>
      <dgm:spPr/>
    </dgm:pt>
    <dgm:pt modelId="{38C23E9B-3BB6-4795-A674-935A882C7A51}" type="pres">
      <dgm:prSet presAssocID="{4CF65E38-4B16-4F06-8B5A-0293A5CF59FF}" presName="rootComposite" presStyleCnt="0"/>
      <dgm:spPr/>
    </dgm:pt>
    <dgm:pt modelId="{E0D5F1F3-52F7-4EC5-B052-F1D03D18D38B}" type="pres">
      <dgm:prSet presAssocID="{4CF65E38-4B16-4F06-8B5A-0293A5CF59FF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52680A-E491-4AFF-B0AC-17BD2B105FDA}" type="pres">
      <dgm:prSet presAssocID="{4CF65E38-4B16-4F06-8B5A-0293A5CF59FF}" presName="rootConnector" presStyleLbl="node2" presStyleIdx="1" presStyleCnt="2"/>
      <dgm:spPr/>
      <dgm:t>
        <a:bodyPr/>
        <a:lstStyle/>
        <a:p>
          <a:endParaRPr lang="ru-RU"/>
        </a:p>
      </dgm:t>
    </dgm:pt>
    <dgm:pt modelId="{7B54FCB0-1D68-4E68-87D7-5F3DE3F0C727}" type="pres">
      <dgm:prSet presAssocID="{4CF65E38-4B16-4F06-8B5A-0293A5CF59FF}" presName="hierChild4" presStyleCnt="0"/>
      <dgm:spPr/>
    </dgm:pt>
    <dgm:pt modelId="{255A4A49-F91B-4F88-A0D3-E6575BCE5436}" type="pres">
      <dgm:prSet presAssocID="{4CF65E38-4B16-4F06-8B5A-0293A5CF59FF}" presName="hierChild5" presStyleCnt="0"/>
      <dgm:spPr/>
    </dgm:pt>
    <dgm:pt modelId="{5D93224E-381B-4BBA-AFC9-D7ABFB093CEE}" type="pres">
      <dgm:prSet presAssocID="{31FC2E2C-8213-4B9C-8009-5EA35C2636B7}" presName="hierChild3" presStyleCnt="0"/>
      <dgm:spPr/>
    </dgm:pt>
  </dgm:ptLst>
  <dgm:cxnLst>
    <dgm:cxn modelId="{ACD0A565-E27D-427D-B3B3-C3CA647F5BD8}" type="presOf" srcId="{31FC2E2C-8213-4B9C-8009-5EA35C2636B7}" destId="{B7BFF6E5-D430-4290-B8E2-1F70ABF8FE7E}" srcOrd="0" destOrd="0" presId="urn:microsoft.com/office/officeart/2005/8/layout/orgChart1"/>
    <dgm:cxn modelId="{07A269DE-DBC4-411F-AB5E-7766EC910E39}" srcId="{756CCD38-EC1D-4BDB-A24E-D368269FD177}" destId="{31FC2E2C-8213-4B9C-8009-5EA35C2636B7}" srcOrd="0" destOrd="0" parTransId="{5677A53F-B561-4D17-A40D-DCDE476F70BE}" sibTransId="{63893C70-4946-4F31-9DEE-0DEC5AEB2160}"/>
    <dgm:cxn modelId="{4797491B-2E73-41A0-B49B-2F18C9E00B7D}" type="presOf" srcId="{44EE685C-C18B-47F4-82C7-919F05A5CE58}" destId="{6B802956-425F-49CA-85D2-17D29A98B0C9}" srcOrd="0" destOrd="0" presId="urn:microsoft.com/office/officeart/2005/8/layout/orgChart1"/>
    <dgm:cxn modelId="{AC2B4130-9A9E-43D7-861A-495546806278}" type="presOf" srcId="{9E35C73C-EEAF-4C8C-8EA5-14EEC3002347}" destId="{5C8B0CE2-905A-422D-B0DE-7709A7ACCCC7}" srcOrd="0" destOrd="0" presId="urn:microsoft.com/office/officeart/2005/8/layout/orgChart1"/>
    <dgm:cxn modelId="{4B6DA7F5-19B8-49C4-8731-0121B9C77C33}" type="presOf" srcId="{756CCD38-EC1D-4BDB-A24E-D368269FD177}" destId="{F9AF8474-6F39-45AD-946C-E1FB70EDB296}" srcOrd="0" destOrd="0" presId="urn:microsoft.com/office/officeart/2005/8/layout/orgChart1"/>
    <dgm:cxn modelId="{3355B60B-93B8-4AD6-B6FE-0DB9B018A2E0}" type="presOf" srcId="{44EE685C-C18B-47F4-82C7-919F05A5CE58}" destId="{51B7F77D-ED54-4D67-BC23-2E2E4C71D560}" srcOrd="1" destOrd="0" presId="urn:microsoft.com/office/officeart/2005/8/layout/orgChart1"/>
    <dgm:cxn modelId="{E45ACED7-8F1A-49C0-AC03-2C20AB14EC4F}" type="presOf" srcId="{EC854F0D-78C9-45E5-A11E-754674DAC71B}" destId="{26ADB32E-CFD7-466C-AB85-EF12F3AFB9D7}" srcOrd="0" destOrd="0" presId="urn:microsoft.com/office/officeart/2005/8/layout/orgChart1"/>
    <dgm:cxn modelId="{136E1CD8-2B6F-4361-9702-34D1665D18E8}" srcId="{31FC2E2C-8213-4B9C-8009-5EA35C2636B7}" destId="{44EE685C-C18B-47F4-82C7-919F05A5CE58}" srcOrd="0" destOrd="0" parTransId="{9E35C73C-EEAF-4C8C-8EA5-14EEC3002347}" sibTransId="{98B7DABB-1FD3-4D4C-A822-65857519F41A}"/>
    <dgm:cxn modelId="{7814FF2A-B48B-4198-A309-077B727737AD}" type="presOf" srcId="{4CF65E38-4B16-4F06-8B5A-0293A5CF59FF}" destId="{BD52680A-E491-4AFF-B0AC-17BD2B105FDA}" srcOrd="1" destOrd="0" presId="urn:microsoft.com/office/officeart/2005/8/layout/orgChart1"/>
    <dgm:cxn modelId="{ECAF52E0-820E-4692-A6DE-A424FBEC853C}" type="presOf" srcId="{31FC2E2C-8213-4B9C-8009-5EA35C2636B7}" destId="{554C0F38-EF2C-4488-8A09-D7F2E7D2F162}" srcOrd="1" destOrd="0" presId="urn:microsoft.com/office/officeart/2005/8/layout/orgChart1"/>
    <dgm:cxn modelId="{6EAF2CAD-C38D-40AC-A2E9-7F3D747F8DD7}" srcId="{31FC2E2C-8213-4B9C-8009-5EA35C2636B7}" destId="{4CF65E38-4B16-4F06-8B5A-0293A5CF59FF}" srcOrd="1" destOrd="0" parTransId="{EC854F0D-78C9-45E5-A11E-754674DAC71B}" sibTransId="{A910BFA2-E245-4069-BE10-3A2CC7CB5A99}"/>
    <dgm:cxn modelId="{D847D28F-B40B-4D3B-8DD9-E2C7742ABA88}" type="presOf" srcId="{4CF65E38-4B16-4F06-8B5A-0293A5CF59FF}" destId="{E0D5F1F3-52F7-4EC5-B052-F1D03D18D38B}" srcOrd="0" destOrd="0" presId="urn:microsoft.com/office/officeart/2005/8/layout/orgChart1"/>
    <dgm:cxn modelId="{4819D25D-D484-4A89-B159-5FC0565E2FC3}" type="presParOf" srcId="{F9AF8474-6F39-45AD-946C-E1FB70EDB296}" destId="{6F774435-4FE2-4716-8821-CD4B9E7E0049}" srcOrd="0" destOrd="0" presId="urn:microsoft.com/office/officeart/2005/8/layout/orgChart1"/>
    <dgm:cxn modelId="{8B55CC36-68D7-4908-B3A7-8198B0D18054}" type="presParOf" srcId="{6F774435-4FE2-4716-8821-CD4B9E7E0049}" destId="{16A34989-4F59-41DA-BED3-4FCA7B28DB9E}" srcOrd="0" destOrd="0" presId="urn:microsoft.com/office/officeart/2005/8/layout/orgChart1"/>
    <dgm:cxn modelId="{DC34E9F6-03C2-4795-8DBB-94640B2A7F16}" type="presParOf" srcId="{16A34989-4F59-41DA-BED3-4FCA7B28DB9E}" destId="{B7BFF6E5-D430-4290-B8E2-1F70ABF8FE7E}" srcOrd="0" destOrd="0" presId="urn:microsoft.com/office/officeart/2005/8/layout/orgChart1"/>
    <dgm:cxn modelId="{B86BD8B5-9B03-4644-88FC-25EB3D2F1C8F}" type="presParOf" srcId="{16A34989-4F59-41DA-BED3-4FCA7B28DB9E}" destId="{554C0F38-EF2C-4488-8A09-D7F2E7D2F162}" srcOrd="1" destOrd="0" presId="urn:microsoft.com/office/officeart/2005/8/layout/orgChart1"/>
    <dgm:cxn modelId="{031C9842-5920-4AFB-A6A1-53BACE50438E}" type="presParOf" srcId="{6F774435-4FE2-4716-8821-CD4B9E7E0049}" destId="{F1AF7280-4AC9-48DE-82C9-D811D7951025}" srcOrd="1" destOrd="0" presId="urn:microsoft.com/office/officeart/2005/8/layout/orgChart1"/>
    <dgm:cxn modelId="{7DC9034F-A089-4552-A9EF-64DB6420E592}" type="presParOf" srcId="{F1AF7280-4AC9-48DE-82C9-D811D7951025}" destId="{5C8B0CE2-905A-422D-B0DE-7709A7ACCCC7}" srcOrd="0" destOrd="0" presId="urn:microsoft.com/office/officeart/2005/8/layout/orgChart1"/>
    <dgm:cxn modelId="{EC174205-DE7F-4DEB-89E4-77AA21E07D74}" type="presParOf" srcId="{F1AF7280-4AC9-48DE-82C9-D811D7951025}" destId="{766880BB-0891-48B2-861D-7E6F8FF29D01}" srcOrd="1" destOrd="0" presId="urn:microsoft.com/office/officeart/2005/8/layout/orgChart1"/>
    <dgm:cxn modelId="{149D28BA-5F3A-4D52-BFE6-AB0BA716D540}" type="presParOf" srcId="{766880BB-0891-48B2-861D-7E6F8FF29D01}" destId="{23FB1AD3-557A-426C-9ABC-EA01CC0AC402}" srcOrd="0" destOrd="0" presId="urn:microsoft.com/office/officeart/2005/8/layout/orgChart1"/>
    <dgm:cxn modelId="{532F3457-97B0-47FB-8770-7D5D6AD45476}" type="presParOf" srcId="{23FB1AD3-557A-426C-9ABC-EA01CC0AC402}" destId="{6B802956-425F-49CA-85D2-17D29A98B0C9}" srcOrd="0" destOrd="0" presId="urn:microsoft.com/office/officeart/2005/8/layout/orgChart1"/>
    <dgm:cxn modelId="{B4BDA184-ABB7-4768-8BE3-CEEF57C0FF66}" type="presParOf" srcId="{23FB1AD3-557A-426C-9ABC-EA01CC0AC402}" destId="{51B7F77D-ED54-4D67-BC23-2E2E4C71D560}" srcOrd="1" destOrd="0" presId="urn:microsoft.com/office/officeart/2005/8/layout/orgChart1"/>
    <dgm:cxn modelId="{3DA4385E-87A5-4644-9D15-0F50B92BAEE0}" type="presParOf" srcId="{766880BB-0891-48B2-861D-7E6F8FF29D01}" destId="{5E48FA46-4706-4875-B341-D41BB897546C}" srcOrd="1" destOrd="0" presId="urn:microsoft.com/office/officeart/2005/8/layout/orgChart1"/>
    <dgm:cxn modelId="{395CD8A1-13F3-4F7B-994A-14AD99C76578}" type="presParOf" srcId="{766880BB-0891-48B2-861D-7E6F8FF29D01}" destId="{A5BEDB2D-9557-47DC-AE20-FD713212E195}" srcOrd="2" destOrd="0" presId="urn:microsoft.com/office/officeart/2005/8/layout/orgChart1"/>
    <dgm:cxn modelId="{605112F0-B845-49D4-923B-B4C64E3C11CC}" type="presParOf" srcId="{F1AF7280-4AC9-48DE-82C9-D811D7951025}" destId="{26ADB32E-CFD7-466C-AB85-EF12F3AFB9D7}" srcOrd="2" destOrd="0" presId="urn:microsoft.com/office/officeart/2005/8/layout/orgChart1"/>
    <dgm:cxn modelId="{A12AB5CC-8D0B-4832-8284-B4E33006B780}" type="presParOf" srcId="{F1AF7280-4AC9-48DE-82C9-D811D7951025}" destId="{1A2F5373-6461-4BDE-BFE6-1C60282D1799}" srcOrd="3" destOrd="0" presId="urn:microsoft.com/office/officeart/2005/8/layout/orgChart1"/>
    <dgm:cxn modelId="{1A71D962-F66C-40AA-8A4A-749EF72EFD87}" type="presParOf" srcId="{1A2F5373-6461-4BDE-BFE6-1C60282D1799}" destId="{38C23E9B-3BB6-4795-A674-935A882C7A51}" srcOrd="0" destOrd="0" presId="urn:microsoft.com/office/officeart/2005/8/layout/orgChart1"/>
    <dgm:cxn modelId="{7078DECC-E682-47D3-8A7E-46DC04D9A862}" type="presParOf" srcId="{38C23E9B-3BB6-4795-A674-935A882C7A51}" destId="{E0D5F1F3-52F7-4EC5-B052-F1D03D18D38B}" srcOrd="0" destOrd="0" presId="urn:microsoft.com/office/officeart/2005/8/layout/orgChart1"/>
    <dgm:cxn modelId="{49EC861D-4E2E-4DE9-BB01-B74310F05A6F}" type="presParOf" srcId="{38C23E9B-3BB6-4795-A674-935A882C7A51}" destId="{BD52680A-E491-4AFF-B0AC-17BD2B105FDA}" srcOrd="1" destOrd="0" presId="urn:microsoft.com/office/officeart/2005/8/layout/orgChart1"/>
    <dgm:cxn modelId="{ED3BBAED-B559-47A5-B312-554BA776AD84}" type="presParOf" srcId="{1A2F5373-6461-4BDE-BFE6-1C60282D1799}" destId="{7B54FCB0-1D68-4E68-87D7-5F3DE3F0C727}" srcOrd="1" destOrd="0" presId="urn:microsoft.com/office/officeart/2005/8/layout/orgChart1"/>
    <dgm:cxn modelId="{900507D7-8772-4272-BC4B-8EF28F12A4D5}" type="presParOf" srcId="{1A2F5373-6461-4BDE-BFE6-1C60282D1799}" destId="{255A4A49-F91B-4F88-A0D3-E6575BCE5436}" srcOrd="2" destOrd="0" presId="urn:microsoft.com/office/officeart/2005/8/layout/orgChart1"/>
    <dgm:cxn modelId="{B9C6AD28-0CE2-42BF-8BF4-B60811270C80}" type="presParOf" srcId="{6F774435-4FE2-4716-8821-CD4B9E7E0049}" destId="{5D93224E-381B-4BBA-AFC9-D7ABFB093CEE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62BBD-278C-47AA-AA14-18A4D7764364}">
      <dsp:nvSpPr>
        <dsp:cNvPr id="0" name=""/>
        <dsp:cNvSpPr/>
      </dsp:nvSpPr>
      <dsp:spPr>
        <a:xfrm>
          <a:off x="4320480" y="1908616"/>
          <a:ext cx="2172092" cy="8589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1292"/>
              </a:lnTo>
              <a:lnTo>
                <a:pt x="2172092" y="491292"/>
              </a:lnTo>
              <a:lnTo>
                <a:pt x="2172092" y="858997"/>
              </a:lnTo>
            </a:path>
          </a:pathLst>
        </a:custGeom>
        <a:noFill/>
        <a:ln w="25400" cap="flat" cmpd="sng" algn="ctr">
          <a:solidFill>
            <a:srgbClr val="2A5A06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70A543-D33E-4068-B861-4481C8657837}">
      <dsp:nvSpPr>
        <dsp:cNvPr id="0" name=""/>
        <dsp:cNvSpPr/>
      </dsp:nvSpPr>
      <dsp:spPr>
        <a:xfrm>
          <a:off x="1873711" y="1908616"/>
          <a:ext cx="2446768" cy="858997"/>
        </a:xfrm>
        <a:custGeom>
          <a:avLst/>
          <a:gdLst/>
          <a:ahLst/>
          <a:cxnLst/>
          <a:rect l="0" t="0" r="0" b="0"/>
          <a:pathLst>
            <a:path>
              <a:moveTo>
                <a:pt x="2446768" y="0"/>
              </a:moveTo>
              <a:lnTo>
                <a:pt x="2446768" y="491292"/>
              </a:lnTo>
              <a:lnTo>
                <a:pt x="0" y="491292"/>
              </a:lnTo>
              <a:lnTo>
                <a:pt x="0" y="858997"/>
              </a:lnTo>
            </a:path>
          </a:pathLst>
        </a:custGeom>
        <a:noFill/>
        <a:ln w="25400" cap="flat" cmpd="sng" algn="ctr">
          <a:solidFill>
            <a:srgbClr val="2A5A06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46B4B3-122D-4E3E-BA57-C76620BA5618}">
      <dsp:nvSpPr>
        <dsp:cNvPr id="0" name=""/>
        <dsp:cNvSpPr/>
      </dsp:nvSpPr>
      <dsp:spPr>
        <a:xfrm>
          <a:off x="1094979" y="332738"/>
          <a:ext cx="6451000" cy="1575878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700" tIns="12700" rIns="12700" bIns="222374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Уменьшение до предельно допустимых норм загрязнения и заражения различных поверхностей или объемов РВ, химическими веществами и БС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094979" y="332738"/>
        <a:ext cx="6451000" cy="1575878"/>
      </dsp:txXfrm>
    </dsp:sp>
    <dsp:sp modelId="{FA252B67-233F-4989-96BE-24A94124C4E8}">
      <dsp:nvSpPr>
        <dsp:cNvPr id="0" name=""/>
        <dsp:cNvSpPr/>
      </dsp:nvSpPr>
      <dsp:spPr>
        <a:xfrm>
          <a:off x="2335310" y="1684749"/>
          <a:ext cx="3967197" cy="4222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508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ОБЕЗЗАРАЖИВАНИЕ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35310" y="1684749"/>
        <a:ext cx="3967197" cy="422272"/>
      </dsp:txXfrm>
    </dsp:sp>
    <dsp:sp modelId="{1FAE8E51-CD7D-4EBA-AEE5-0DB6669F9BB3}">
      <dsp:nvSpPr>
        <dsp:cNvPr id="0" name=""/>
        <dsp:cNvSpPr/>
      </dsp:nvSpPr>
      <dsp:spPr>
        <a:xfrm>
          <a:off x="91139" y="2767614"/>
          <a:ext cx="3565143" cy="1575878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700" tIns="12700" rIns="12700" bIns="222374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Уменьшение зараженных веществ при помощи силы и направления ветра, дождя, снега, солнца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91139" y="2767614"/>
        <a:ext cx="3565143" cy="1575878"/>
      </dsp:txXfrm>
    </dsp:sp>
    <dsp:sp modelId="{1E8A056F-B28E-431A-8C75-7196A7C60472}">
      <dsp:nvSpPr>
        <dsp:cNvPr id="0" name=""/>
        <dsp:cNvSpPr/>
      </dsp:nvSpPr>
      <dsp:spPr>
        <a:xfrm>
          <a:off x="655561" y="4128026"/>
          <a:ext cx="2739304" cy="4717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508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ЕСТЕСТВЕННОЕ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55561" y="4128026"/>
        <a:ext cx="2739304" cy="471707"/>
      </dsp:txXfrm>
    </dsp:sp>
    <dsp:sp modelId="{EC25E3F9-B58B-4948-A23A-D9B1522D1727}">
      <dsp:nvSpPr>
        <dsp:cNvPr id="0" name=""/>
        <dsp:cNvSpPr/>
      </dsp:nvSpPr>
      <dsp:spPr>
        <a:xfrm>
          <a:off x="4435324" y="2767614"/>
          <a:ext cx="4114495" cy="1575878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700" tIns="12700" rIns="12700" bIns="222374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Осуществляется в результате стирки, химической чистки, методом кипячения, протиранием ветошью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435324" y="2767614"/>
        <a:ext cx="4114495" cy="1575878"/>
      </dsp:txXfrm>
    </dsp:sp>
    <dsp:sp modelId="{FF9C8CC9-5369-4168-85C7-27B2E75CE7AE}">
      <dsp:nvSpPr>
        <dsp:cNvPr id="0" name=""/>
        <dsp:cNvSpPr/>
      </dsp:nvSpPr>
      <dsp:spPr>
        <a:xfrm>
          <a:off x="5236701" y="4128026"/>
          <a:ext cx="2739304" cy="4717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508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ИСКУССТВЕННОЕ</a:t>
          </a: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236701" y="4128026"/>
        <a:ext cx="2739304" cy="4717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ADB32E-CFD7-466C-AB85-EF12F3AFB9D7}">
      <dsp:nvSpPr>
        <dsp:cNvPr id="0" name=""/>
        <dsp:cNvSpPr/>
      </dsp:nvSpPr>
      <dsp:spPr>
        <a:xfrm>
          <a:off x="4392488" y="952262"/>
          <a:ext cx="1151607" cy="3997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9865"/>
              </a:lnTo>
              <a:lnTo>
                <a:pt x="1151607" y="199865"/>
              </a:lnTo>
              <a:lnTo>
                <a:pt x="1151607" y="399731"/>
              </a:lnTo>
            </a:path>
          </a:pathLst>
        </a:custGeom>
        <a:noFill/>
        <a:ln w="9525" cap="flat" cmpd="sng" algn="ctr">
          <a:solidFill>
            <a:srgbClr val="2A5A06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8B0CE2-905A-422D-B0DE-7709A7ACCCC7}">
      <dsp:nvSpPr>
        <dsp:cNvPr id="0" name=""/>
        <dsp:cNvSpPr/>
      </dsp:nvSpPr>
      <dsp:spPr>
        <a:xfrm>
          <a:off x="3240880" y="952262"/>
          <a:ext cx="1151607" cy="399731"/>
        </a:xfrm>
        <a:custGeom>
          <a:avLst/>
          <a:gdLst/>
          <a:ahLst/>
          <a:cxnLst/>
          <a:rect l="0" t="0" r="0" b="0"/>
          <a:pathLst>
            <a:path>
              <a:moveTo>
                <a:pt x="1151607" y="0"/>
              </a:moveTo>
              <a:lnTo>
                <a:pt x="1151607" y="199865"/>
              </a:lnTo>
              <a:lnTo>
                <a:pt x="0" y="199865"/>
              </a:lnTo>
              <a:lnTo>
                <a:pt x="0" y="399731"/>
              </a:lnTo>
            </a:path>
          </a:pathLst>
        </a:custGeom>
        <a:noFill/>
        <a:ln w="9525" cap="flat" cmpd="sng" algn="ctr">
          <a:solidFill>
            <a:srgbClr val="2A5A06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BFF6E5-D430-4290-B8E2-1F70ABF8FE7E}">
      <dsp:nvSpPr>
        <dsp:cNvPr id="0" name=""/>
        <dsp:cNvSpPr/>
      </dsp:nvSpPr>
      <dsp:spPr>
        <a:xfrm>
          <a:off x="1705027" y="520"/>
          <a:ext cx="5374921" cy="951741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Санитарная обработка</a:t>
          </a:r>
          <a:endParaRPr lang="ru-RU" sz="40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705027" y="520"/>
        <a:ext cx="5374921" cy="951741"/>
      </dsp:txXfrm>
    </dsp:sp>
    <dsp:sp modelId="{6B802956-425F-49CA-85D2-17D29A98B0C9}">
      <dsp:nvSpPr>
        <dsp:cNvPr id="0" name=""/>
        <dsp:cNvSpPr/>
      </dsp:nvSpPr>
      <dsp:spPr>
        <a:xfrm>
          <a:off x="2289139" y="1351993"/>
          <a:ext cx="1903482" cy="951741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частичная</a:t>
          </a:r>
          <a:endParaRPr lang="ru-RU" sz="28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289139" y="1351993"/>
        <a:ext cx="1903482" cy="951741"/>
      </dsp:txXfrm>
    </dsp:sp>
    <dsp:sp modelId="{E0D5F1F3-52F7-4EC5-B052-F1D03D18D38B}">
      <dsp:nvSpPr>
        <dsp:cNvPr id="0" name=""/>
        <dsp:cNvSpPr/>
      </dsp:nvSpPr>
      <dsp:spPr>
        <a:xfrm>
          <a:off x="4592353" y="1351993"/>
          <a:ext cx="1903482" cy="951741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полная</a:t>
          </a:r>
          <a:endParaRPr lang="ru-RU" sz="28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592353" y="1351993"/>
        <a:ext cx="1903482" cy="9517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7C500-6DA9-44B0-9DCE-0528C7A78327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F51A43-5A7D-419A-9B28-CFF4D5BC3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775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51A43-5A7D-419A-9B28-CFF4D5BC34C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134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BD12A-EF8F-4119-B756-B1B9FADED66C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801AE7D-B55B-412C-9B66-8844F15BF984}" type="datetime1">
              <a:rPr lang="ru-RU" smtClean="0">
                <a:solidFill>
                  <a:prstClr val="black"/>
                </a:solidFill>
              </a:rPr>
              <a:pPr/>
              <a:t>19.02.2024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611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E7652-46AF-4259-BAE2-54978EA077CD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954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E7652-46AF-4259-BAE2-54978EA077CD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834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51A43-5A7D-419A-9B28-CFF4D5BC34CA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498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5195" y="3487980"/>
            <a:ext cx="7329840" cy="644404"/>
          </a:xfrm>
          <a:effectLst/>
        </p:spPr>
        <p:txBody>
          <a:bodyPr>
            <a:normAutofit/>
          </a:bodyPr>
          <a:lstStyle>
            <a:lvl1pPr algn="l">
              <a:defRPr sz="3600">
                <a:solidFill>
                  <a:srgbClr val="2A5A0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5195" y="4175153"/>
            <a:ext cx="7329840" cy="343586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rgbClr val="7ABC3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082877"/>
            <a:ext cx="8229600" cy="343586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2A5A0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540992"/>
            <a:ext cx="8229600" cy="2939102"/>
          </a:xfr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014" y="281175"/>
            <a:ext cx="6558080" cy="572644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7ABC3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015" y="968348"/>
            <a:ext cx="6558080" cy="3206805"/>
          </a:xfr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4761"/>
            <a:ext cx="8229600" cy="4384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68348"/>
            <a:ext cx="8229600" cy="39913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412180"/>
            <a:ext cx="4040188" cy="47982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7ABC3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1884577"/>
            <a:ext cx="4040188" cy="2276294"/>
          </a:xfrm>
        </p:spPr>
        <p:txBody>
          <a:bodyPr/>
          <a:lstStyle>
            <a:lvl1pPr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3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1" y="1412180"/>
            <a:ext cx="4041775" cy="47982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7ABC3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1" y="1884577"/>
            <a:ext cx="4041775" cy="2276294"/>
          </a:xfrm>
        </p:spPr>
        <p:txBody>
          <a:bodyPr/>
          <a:lstStyle>
            <a:lvl1pPr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3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E876F-27B0-46E3-B851-0500E9008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57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4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5.jpg"/><Relationship Id="rId7" Type="http://schemas.openxmlformats.org/officeDocument/2006/relationships/image" Target="../media/image2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26.png"/><Relationship Id="rId10" Type="http://schemas.openxmlformats.org/officeDocument/2006/relationships/image" Target="../media/image29.jpg"/><Relationship Id="rId4" Type="http://schemas.openxmlformats.org/officeDocument/2006/relationships/image" Target="../media/image10.jpg"/><Relationship Id="rId9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10" Type="http://schemas.openxmlformats.org/officeDocument/2006/relationships/image" Target="../media/image35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5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1670" y="2239435"/>
            <a:ext cx="8246070" cy="644404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ОКАЗАНИЕ ПЕРВОЙ ПОМОЩИ ПРИ ПОРАЖЕНИИ АВАРИЙНО ХИМИЧЕСКИ ОПАСНЫМИ ВЕЩЕСТВАМИ</a:t>
            </a:r>
            <a:endParaRPr lang="ru-RU" dirty="0">
              <a:solidFill>
                <a:srgbClr val="002060"/>
              </a:solidFill>
              <a:effectLst>
                <a:glow rad="1270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47381" y="3150208"/>
            <a:ext cx="2266340" cy="2416141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55" y="3454167"/>
            <a:ext cx="2410967" cy="18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8475" y="3808685"/>
            <a:ext cx="1174215" cy="1166812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9" t="14779" r="76895" b="67412"/>
          <a:stretch/>
        </p:blipFill>
        <p:spPr bwMode="auto">
          <a:xfrm>
            <a:off x="60303" y="97946"/>
            <a:ext cx="1374820" cy="10423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2">
                        <a:gamma/>
                        <a:tint val="26667"/>
                        <a:invGamma/>
                      </a:schemeClr>
                    </a:gs>
                    <a:gs pos="100000">
                      <a:schemeClr val="bg2">
                        <a:alpha val="14999"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953872" y="20526"/>
            <a:ext cx="8205787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kern="0" dirty="0">
                <a:solidFill>
                  <a:srgbClr val="000066"/>
                </a:solidFill>
                <a:latin typeface="Arial Black" pitchFamily="34" charset="0"/>
                <a:cs typeface="Arial"/>
              </a:rPr>
              <a:t>ГБПОУ «Кузбасский медицинский колледж»</a:t>
            </a:r>
          </a:p>
          <a:p>
            <a:pPr algn="ctr">
              <a:defRPr/>
            </a:pPr>
            <a:r>
              <a:rPr lang="ru-RU" b="1" kern="0" dirty="0">
                <a:solidFill>
                  <a:srgbClr val="000066"/>
                </a:solidFill>
                <a:latin typeface="Arial Black" pitchFamily="34" charset="0"/>
                <a:cs typeface="Arial"/>
              </a:rPr>
              <a:t>Анжеро-Судженский филиал</a:t>
            </a:r>
          </a:p>
          <a:p>
            <a:pPr algn="ctr">
              <a:defRPr/>
            </a:pPr>
            <a:r>
              <a:rPr lang="ru-RU" b="1" kern="0" dirty="0">
                <a:solidFill>
                  <a:srgbClr val="000066"/>
                </a:solidFill>
                <a:latin typeface="Arial Black" pitchFamily="34" charset="0"/>
                <a:cs typeface="Arial"/>
              </a:rPr>
              <a:t>(АСФ ГБПОУ «КМК»)</a:t>
            </a:r>
            <a:endParaRPr lang="ru-RU" kern="0" dirty="0">
              <a:solidFill>
                <a:srgbClr val="000066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586585"/>
            <a:ext cx="8229600" cy="343586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УЧЕБНЫЕ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197405"/>
            <a:ext cx="8551480" cy="3602508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ru-RU" b="1" dirty="0" smtClean="0">
                <a:solidFill>
                  <a:schemeClr val="tx1"/>
                </a:solidFill>
              </a:rPr>
              <a:t>Ознакомиться </a:t>
            </a:r>
            <a:r>
              <a:rPr lang="ru-RU" b="1" dirty="0">
                <a:solidFill>
                  <a:schemeClr val="tx1"/>
                </a:solidFill>
              </a:rPr>
              <a:t>с понятием аварийно химически опасных веществ (АХОВ), их классификацией, токсическими свойствами.</a:t>
            </a:r>
          </a:p>
          <a:p>
            <a:pPr lvl="0" algn="just"/>
            <a:r>
              <a:rPr lang="ru-RU" b="1" dirty="0" smtClean="0">
                <a:solidFill>
                  <a:schemeClr val="tx1"/>
                </a:solidFill>
              </a:rPr>
              <a:t>Ознакомиться </a:t>
            </a:r>
            <a:r>
              <a:rPr lang="ru-RU" b="1" dirty="0">
                <a:solidFill>
                  <a:schemeClr val="tx1"/>
                </a:solidFill>
              </a:rPr>
              <a:t>с характеристикой зоны химического заражения и очага химического поражения.</a:t>
            </a:r>
          </a:p>
          <a:p>
            <a:pPr lvl="0" algn="just"/>
            <a:r>
              <a:rPr lang="ru-RU" b="1" dirty="0">
                <a:solidFill>
                  <a:schemeClr val="tx1"/>
                </a:solidFill>
              </a:rPr>
              <a:t>Рассмотреть основные мероприятия химической защиты.</a:t>
            </a:r>
          </a:p>
          <a:p>
            <a:pPr lvl="0" algn="just"/>
            <a:r>
              <a:rPr lang="ru-RU" b="1" dirty="0">
                <a:solidFill>
                  <a:schemeClr val="tx1"/>
                </a:solidFill>
              </a:rPr>
              <a:t>Изучить правила оказания первой помощи при поражении АХОВ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433880"/>
            <a:ext cx="8229600" cy="343586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8965" y="1044700"/>
            <a:ext cx="8229600" cy="2939102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АХОВ, их свойства</a:t>
            </a:r>
            <a:r>
              <a:rPr lang="ru-RU" b="1" dirty="0">
                <a:solidFill>
                  <a:schemeClr val="tx1"/>
                </a:solidFill>
              </a:rPr>
              <a:t>. Характеристика зоны химического заражения и очага химического поражения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b="1" dirty="0">
                <a:solidFill>
                  <a:schemeClr val="tx1"/>
                </a:solidFill>
              </a:rPr>
              <a:t>Основные мероприятия химической защиты. Оказание первой помощи при поражении АХОВ.</a:t>
            </a:r>
          </a:p>
        </p:txBody>
      </p:sp>
    </p:spTree>
    <p:extLst>
      <p:ext uri="{BB962C8B-B14F-4D97-AF65-F5344CB8AC3E}">
        <p14:creationId xmlns:p14="http://schemas.microsoft.com/office/powerpoint/2010/main" val="364601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86834" y="128470"/>
            <a:ext cx="6467038" cy="4145631"/>
          </a:xfrm>
        </p:spPr>
        <p:txBody>
          <a:bodyPr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ru-RU" altLang="ru-RU" sz="2400" b="1" dirty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Кемеровская </a:t>
            </a:r>
            <a:r>
              <a:rPr lang="ru-RU" altLang="ru-RU" sz="24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область – Кузбасс </a:t>
            </a:r>
            <a:endParaRPr lang="ru-RU" altLang="ru-RU" sz="2400" b="1" dirty="0" smtClean="0">
              <a:solidFill>
                <a:srgbClr val="002060"/>
              </a:solidFill>
              <a:effectLst>
                <a:glow rad="127000">
                  <a:schemeClr val="bg1"/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ru-RU" altLang="ru-RU" sz="2400" b="1" dirty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ru-RU" sz="24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тносится</a:t>
            </a:r>
            <a:r>
              <a:rPr lang="ru-RU" altLang="ru-RU" sz="24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altLang="ru-RU" sz="24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altLang="ru-RU" sz="2400" b="1" dirty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категории по химической </a:t>
            </a:r>
            <a:r>
              <a:rPr lang="ru-RU" altLang="ru-RU" sz="24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cs typeface="Times New Roman" pitchFamily="18" charset="0"/>
              </a:rPr>
              <a:t>опасности</a:t>
            </a:r>
          </a:p>
          <a:p>
            <a:pPr algn="ctr">
              <a:spcBef>
                <a:spcPct val="0"/>
              </a:spcBef>
              <a:buNone/>
            </a:pPr>
            <a:endParaRPr lang="ru-RU" alt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None/>
            </a:pPr>
            <a:endParaRPr lang="ru-RU" alt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288" indent="0">
              <a:buNone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09738" y="1350110"/>
            <a:ext cx="58562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</a:rPr>
              <a:t>В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Кузбассе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15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объектов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</a:rPr>
              <a:t>производящих, перерабатывающих и  использующих аварийно химически опасные вещества. </a:t>
            </a:r>
          </a:p>
          <a:p>
            <a:pPr algn="ctr">
              <a:defRPr/>
            </a:pPr>
            <a:endParaRPr lang="ru-RU" sz="2400" b="1" dirty="0">
              <a:solidFill>
                <a:srgbClr val="002060"/>
              </a:solidFill>
              <a:latin typeface="Times New Roman" pitchFamily="18" charset="0"/>
            </a:endParaRPr>
          </a:p>
          <a:p>
            <a:pPr algn="ctr">
              <a:defRPr/>
            </a:pPr>
            <a:endParaRPr lang="ru-RU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7" name="Picture 3" descr="C:\Users\Uzer\Desktop\karta_kemerovskoj_oblasty_podrobnay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810" y="586585"/>
            <a:ext cx="308054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5436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70605" y="2266340"/>
            <a:ext cx="7177135" cy="5726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1-й </a:t>
            </a:r>
            <a: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учебный вопрос. </a:t>
            </a:r>
            <a:r>
              <a:rPr lang="ru-RU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АХОВ, их свойства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Характеристика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зоны 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химического заражения и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очага 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химического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поражения</a:t>
            </a: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514279" y="5473141"/>
            <a:ext cx="45719" cy="610823"/>
          </a:xfrm>
        </p:spPr>
        <p:txBody>
          <a:bodyPr>
            <a:normAutofit/>
          </a:bodyPr>
          <a:lstStyle/>
          <a:p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7900" y="739290"/>
            <a:ext cx="6558080" cy="572644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варийно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химически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опасное вещество – 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4526" y="1627618"/>
            <a:ext cx="7635251" cy="3206805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tx1"/>
                </a:solidFill>
              </a:rPr>
              <a:t>опасное химическое вещество, применяемое в промышленности или сельском хозяйстве, при аварийном выбросе (разливе) которого может произойти заражение окружающей среды в поражающих живой организм концентрациях (токсодозах</a:t>
            </a:r>
            <a:r>
              <a:rPr lang="ru-RU" b="1" dirty="0" smtClean="0">
                <a:solidFill>
                  <a:schemeClr val="tx1"/>
                </a:solidFill>
              </a:rPr>
              <a:t>)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153" y="3640685"/>
            <a:ext cx="1166812" cy="1166812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6260" y="3640685"/>
            <a:ext cx="1174215" cy="1166812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10850226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1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26" y="755650"/>
            <a:ext cx="6156274" cy="4387850"/>
          </a:xfrm>
          <a:effectLst>
            <a:softEdge rad="112500"/>
          </a:effectLst>
        </p:spPr>
      </p:pic>
      <p:sp>
        <p:nvSpPr>
          <p:cNvPr id="26639" name="AutoShape 15"/>
          <p:cNvSpPr>
            <a:spLocks noChangeArrowheads="1"/>
          </p:cNvSpPr>
          <p:nvPr/>
        </p:nvSpPr>
        <p:spPr bwMode="auto">
          <a:xfrm rot="1248309">
            <a:off x="968375" y="3200400"/>
            <a:ext cx="3348038" cy="593725"/>
          </a:xfrm>
          <a:prstGeom prst="lightningBol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6632" name="AutoShape 8"/>
          <p:cNvSpPr>
            <a:spLocks noChangeArrowheads="1"/>
          </p:cNvSpPr>
          <p:nvPr/>
        </p:nvSpPr>
        <p:spPr bwMode="auto">
          <a:xfrm rot="20940608">
            <a:off x="333375" y="1365250"/>
            <a:ext cx="6034088" cy="595313"/>
          </a:xfrm>
          <a:prstGeom prst="lightningBol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195263"/>
            <a:ext cx="91440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b="1">
                <a:solidFill>
                  <a:srgbClr val="FF0000"/>
                </a:solidFill>
              </a:rPr>
              <a:t>Пути поступления АХОВ в организм человека</a:t>
            </a:r>
            <a:r>
              <a:rPr lang="ru-RU" altLang="ru-RU"/>
              <a:t> </a:t>
            </a:r>
          </a:p>
        </p:txBody>
      </p:sp>
      <p:sp>
        <p:nvSpPr>
          <p:cNvPr id="26631" name="AutoShape 7"/>
          <p:cNvSpPr>
            <a:spLocks noChangeArrowheads="1"/>
          </p:cNvSpPr>
          <p:nvPr/>
        </p:nvSpPr>
        <p:spPr bwMode="auto">
          <a:xfrm>
            <a:off x="0" y="976313"/>
            <a:ext cx="3132138" cy="1241425"/>
          </a:xfrm>
          <a:prstGeom prst="cloudCallout">
            <a:avLst>
              <a:gd name="adj1" fmla="val 89431"/>
              <a:gd name="adj2" fmla="val 2255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dirty="0"/>
              <a:t>Через глаза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26633" name="AutoShape 9"/>
          <p:cNvSpPr>
            <a:spLocks noChangeArrowheads="1"/>
          </p:cNvSpPr>
          <p:nvPr/>
        </p:nvSpPr>
        <p:spPr bwMode="auto">
          <a:xfrm rot="20940608">
            <a:off x="307975" y="1763713"/>
            <a:ext cx="5976938" cy="534987"/>
          </a:xfrm>
          <a:prstGeom prst="lightningBol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6634" name="AutoShape 10"/>
          <p:cNvSpPr>
            <a:spLocks noChangeArrowheads="1"/>
          </p:cNvSpPr>
          <p:nvPr/>
        </p:nvSpPr>
        <p:spPr bwMode="auto">
          <a:xfrm>
            <a:off x="0" y="1485900"/>
            <a:ext cx="2771775" cy="1241425"/>
          </a:xfrm>
          <a:prstGeom prst="cloudCallout">
            <a:avLst>
              <a:gd name="adj1" fmla="val 105097"/>
              <a:gd name="adj2" fmla="val -18935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dirty="0"/>
              <a:t>Через нос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26635" name="AutoShape 11"/>
          <p:cNvSpPr>
            <a:spLocks noChangeArrowheads="1"/>
          </p:cNvSpPr>
          <p:nvPr/>
        </p:nvSpPr>
        <p:spPr bwMode="auto">
          <a:xfrm rot="20445225">
            <a:off x="333375" y="2297113"/>
            <a:ext cx="6034088" cy="593725"/>
          </a:xfrm>
          <a:prstGeom prst="lightningBol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6636" name="AutoShape 12"/>
          <p:cNvSpPr>
            <a:spLocks noChangeArrowheads="1"/>
          </p:cNvSpPr>
          <p:nvPr/>
        </p:nvSpPr>
        <p:spPr bwMode="auto">
          <a:xfrm>
            <a:off x="0" y="2119313"/>
            <a:ext cx="2771775" cy="1241425"/>
          </a:xfrm>
          <a:prstGeom prst="cloudCallout">
            <a:avLst>
              <a:gd name="adj1" fmla="val 104412"/>
              <a:gd name="adj2" fmla="val -25648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dirty="0"/>
              <a:t>Через рот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26637" name="AutoShape 13"/>
          <p:cNvSpPr>
            <a:spLocks noChangeArrowheads="1"/>
          </p:cNvSpPr>
          <p:nvPr/>
        </p:nvSpPr>
        <p:spPr bwMode="auto">
          <a:xfrm rot="20514969">
            <a:off x="385763" y="2787650"/>
            <a:ext cx="6408737" cy="593725"/>
          </a:xfrm>
          <a:prstGeom prst="lightningBol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6638" name="AutoShape 14"/>
          <p:cNvSpPr>
            <a:spLocks noChangeArrowheads="1"/>
          </p:cNvSpPr>
          <p:nvPr/>
        </p:nvSpPr>
        <p:spPr bwMode="auto">
          <a:xfrm>
            <a:off x="-47625" y="2876550"/>
            <a:ext cx="3060700" cy="1241425"/>
          </a:xfrm>
          <a:prstGeom prst="cloudCallout">
            <a:avLst>
              <a:gd name="adj1" fmla="val 94523"/>
              <a:gd name="adj2" fmla="val -32356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dirty="0"/>
              <a:t>Через кожу</a:t>
            </a:r>
          </a:p>
          <a:p>
            <a:pPr algn="ctr"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549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9" grpId="0" animBg="1"/>
      <p:bldP spid="26632" grpId="0" animBg="1"/>
      <p:bldP spid="26628" grpId="0"/>
      <p:bldP spid="26631" grpId="0" animBg="1"/>
      <p:bldP spid="26633" grpId="0" animBg="1"/>
      <p:bldP spid="26634" grpId="0" animBg="1"/>
      <p:bldP spid="26635" grpId="0" animBg="1"/>
      <p:bldP spid="26636" grpId="0" animBg="1"/>
      <p:bldP spid="26637" grpId="0" animBg="1"/>
      <p:bldP spid="266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Скругленный прямоугольник 19"/>
          <p:cNvSpPr/>
          <p:nvPr/>
        </p:nvSpPr>
        <p:spPr>
          <a:xfrm>
            <a:off x="0" y="483518"/>
            <a:ext cx="2843808" cy="43924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916876" y="123478"/>
            <a:ext cx="2119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288" lvl="0" algn="r" defTabSz="685800">
              <a:lnSpc>
                <a:spcPct val="90000"/>
              </a:lnSpc>
              <a:spcBef>
                <a:spcPts val="750"/>
              </a:spcBef>
            </a:pPr>
            <a:r>
              <a:rPr lang="ru-RU" sz="2000" b="1" dirty="0" smtClean="0">
                <a:solidFill>
                  <a:prstClr val="black"/>
                </a:solidFill>
              </a:rPr>
              <a:t>ГОСТ Р22.9.05-95 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11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14:09</a:t>
            </a:fld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 flipH="1">
            <a:off x="4644008" y="267494"/>
            <a:ext cx="4499992" cy="1424786"/>
          </a:xfrm>
          <a:prstGeom prst="rightArrow">
            <a:avLst>
              <a:gd name="adj1" fmla="val 54641"/>
              <a:gd name="adj2" fmla="val 52953"/>
            </a:avLst>
          </a:prstGeom>
          <a:gradFill>
            <a:gsLst>
              <a:gs pos="32000">
                <a:schemeClr val="accent1">
                  <a:lumMod val="40000"/>
                  <a:lumOff val="60000"/>
                </a:schemeClr>
              </a:gs>
              <a:gs pos="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effectLst>
            <a:glow rad="50800">
              <a:srgbClr val="FF0000">
                <a:alpha val="7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02920" indent="-457200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Tx/>
              <a:buChar char="-"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АХОВ ингаляционного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действия</a:t>
            </a: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(АХОВ  ИД)</a:t>
            </a:r>
          </a:p>
        </p:txBody>
      </p:sp>
      <p:sp>
        <p:nvSpPr>
          <p:cNvPr id="13" name="Стрелка вправо 12"/>
          <p:cNvSpPr/>
          <p:nvPr/>
        </p:nvSpPr>
        <p:spPr>
          <a:xfrm flipH="1">
            <a:off x="4644008" y="1563638"/>
            <a:ext cx="4499992" cy="1944216"/>
          </a:xfrm>
          <a:prstGeom prst="rightArrow">
            <a:avLst>
              <a:gd name="adj1" fmla="val 54641"/>
              <a:gd name="adj2" fmla="val 52953"/>
            </a:avLst>
          </a:prstGeom>
          <a:gradFill>
            <a:gsLst>
              <a:gs pos="32000">
                <a:schemeClr val="accent1">
                  <a:lumMod val="40000"/>
                  <a:lumOff val="60000"/>
                </a:schemeClr>
              </a:gs>
              <a:gs pos="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effectLst>
            <a:glow rad="50800">
              <a:srgbClr val="FF0000">
                <a:alpha val="7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02920" indent="-457200">
              <a:buClr>
                <a:schemeClr val="accent6">
                  <a:lumMod val="75000"/>
                </a:schemeClr>
              </a:buClr>
              <a:buFontTx/>
              <a:buChar char="-"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АХОВ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кожнорезорбтивного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действия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(АХОВ КРД)</a:t>
            </a:r>
          </a:p>
        </p:txBody>
      </p:sp>
      <p:sp>
        <p:nvSpPr>
          <p:cNvPr id="14" name="Стрелка вправо 13"/>
          <p:cNvSpPr/>
          <p:nvPr/>
        </p:nvSpPr>
        <p:spPr>
          <a:xfrm flipH="1">
            <a:off x="4644008" y="3718714"/>
            <a:ext cx="4499992" cy="1424786"/>
          </a:xfrm>
          <a:prstGeom prst="rightArrow">
            <a:avLst>
              <a:gd name="adj1" fmla="val 54641"/>
              <a:gd name="adj2" fmla="val 52953"/>
            </a:avLst>
          </a:prstGeom>
          <a:gradFill>
            <a:gsLst>
              <a:gs pos="32000">
                <a:schemeClr val="accent1">
                  <a:lumMod val="40000"/>
                  <a:lumOff val="60000"/>
                </a:schemeClr>
              </a:gs>
              <a:gs pos="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effectLst>
            <a:glow rad="50800">
              <a:srgbClr val="FF0000">
                <a:alpha val="7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02920" indent="-457200">
              <a:lnSpc>
                <a:spcPct val="80000"/>
              </a:lnSpc>
              <a:buClr>
                <a:schemeClr val="accent6">
                  <a:lumMod val="75000"/>
                </a:schemeClr>
              </a:buClr>
              <a:buFontTx/>
              <a:buChar char="-"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АХОВ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перорального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действия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(АХОВ  ПД)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987574"/>
            <a:ext cx="2699792" cy="353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Классификация АХОВ  </a:t>
            </a:r>
            <a:b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</a:br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в </a:t>
            </a:r>
            <a:endParaRPr lang="en-US" sz="2800" b="1" u="sng" dirty="0" smtClean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  <a:p>
            <a:pPr algn="ctr"/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зависимости от путей поступления </a:t>
            </a:r>
            <a:endParaRPr lang="en-US" sz="2800" b="1" u="sng" dirty="0" smtClean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  <a:p>
            <a:pPr algn="ctr"/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в </a:t>
            </a:r>
            <a:endParaRPr lang="en-US" sz="2800" b="1" u="sng" dirty="0" smtClean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  <a:p>
            <a:pPr algn="ctr"/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организм:</a:t>
            </a:r>
            <a:endParaRPr lang="ru-RU" sz="2800" dirty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47827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6206E-6 L -0.1908 0.0015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83775E-6 L -0.1908 0.0070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65947E-6 L -0.1908 0.0024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знак завершения 21"/>
          <p:cNvSpPr/>
          <p:nvPr/>
        </p:nvSpPr>
        <p:spPr>
          <a:xfrm>
            <a:off x="2699792" y="1131590"/>
            <a:ext cx="6444208" cy="720080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знак завершения 19"/>
          <p:cNvSpPr/>
          <p:nvPr/>
        </p:nvSpPr>
        <p:spPr>
          <a:xfrm>
            <a:off x="2627784" y="339502"/>
            <a:ext cx="6516216" cy="720080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0" y="1203598"/>
            <a:ext cx="63403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r">
              <a:spcBef>
                <a:spcPct val="0"/>
              </a:spcBef>
              <a:buClr>
                <a:srgbClr val="FF0000"/>
              </a:buClr>
            </a:pPr>
            <a:r>
              <a:rPr lang="ru-RU" sz="2800" b="1" dirty="0" smtClean="0">
                <a:solidFill>
                  <a:sysClr val="windowText" lastClr="000000"/>
                </a:solidFill>
              </a:rPr>
              <a:t> </a:t>
            </a:r>
            <a:endParaRPr lang="ru-RU" altLang="ru-RU" sz="3200" b="1" dirty="0" smtClean="0">
              <a:solidFill>
                <a:srgbClr val="000066"/>
              </a:solidFill>
              <a:latin typeface="Times New Roman" pitchFamily="18" charset="0"/>
            </a:endParaRPr>
          </a:p>
          <a:p>
            <a:pPr marL="0" lvl="1" algn="r">
              <a:spcBef>
                <a:spcPct val="0"/>
              </a:spcBef>
              <a:buClr>
                <a:srgbClr val="FF0000"/>
              </a:buClr>
            </a:pPr>
            <a:endParaRPr lang="ru-RU" altLang="ru-RU" sz="1050" b="1" dirty="0" smtClean="0">
              <a:solidFill>
                <a:srgbClr val="000066"/>
              </a:solidFill>
              <a:latin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504" y="1131590"/>
            <a:ext cx="418010" cy="2162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r">
              <a:spcBef>
                <a:spcPct val="0"/>
              </a:spcBef>
              <a:buClr>
                <a:srgbClr val="FF0000"/>
              </a:buClr>
            </a:pPr>
            <a:r>
              <a:rPr lang="ru-RU" sz="2800" b="1" dirty="0" smtClean="0">
                <a:solidFill>
                  <a:sysClr val="windowText" lastClr="000000"/>
                </a:solidFill>
              </a:rPr>
              <a:t> </a:t>
            </a:r>
            <a:endParaRPr lang="ru-RU" altLang="ru-RU" sz="3200" b="1" dirty="0" smtClean="0">
              <a:solidFill>
                <a:srgbClr val="000066"/>
              </a:solidFill>
              <a:latin typeface="Times New Roman" pitchFamily="18" charset="0"/>
            </a:endParaRPr>
          </a:p>
          <a:p>
            <a:pPr marL="0" lvl="1" algn="r">
              <a:spcBef>
                <a:spcPct val="0"/>
              </a:spcBef>
              <a:buClr>
                <a:srgbClr val="FF0000"/>
              </a:buClr>
            </a:pPr>
            <a:endParaRPr lang="ru-RU" altLang="ru-RU" sz="1050" b="1" dirty="0" smtClean="0">
              <a:solidFill>
                <a:srgbClr val="000066"/>
              </a:solidFill>
              <a:latin typeface="Times New Roman" pitchFamily="18" charset="0"/>
            </a:endParaRPr>
          </a:p>
          <a:p>
            <a:pPr marL="0" lvl="1" algn="just">
              <a:spcBef>
                <a:spcPct val="0"/>
              </a:spcBef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ru-RU" sz="9600" b="1" dirty="0" smtClean="0">
                <a:latin typeface="Times New Roman" pitchFamily="18" charset="0"/>
              </a:rPr>
              <a:t> </a:t>
            </a:r>
            <a:endParaRPr lang="ru-RU" sz="8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267744" y="2550346"/>
            <a:ext cx="432048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r">
              <a:spcBef>
                <a:spcPct val="0"/>
              </a:spcBef>
              <a:buClr>
                <a:srgbClr val="FF0000"/>
              </a:buClr>
            </a:pPr>
            <a:r>
              <a:rPr lang="ru-RU" sz="2800" b="1" dirty="0" smtClean="0">
                <a:solidFill>
                  <a:sysClr val="windowText" lastClr="000000"/>
                </a:solidFill>
              </a:rPr>
              <a:t> </a:t>
            </a:r>
            <a:endParaRPr lang="ru-RU" altLang="ru-RU" sz="3200" b="1" dirty="0" smtClean="0">
              <a:solidFill>
                <a:srgbClr val="000066"/>
              </a:solidFill>
              <a:latin typeface="Times New Roman" pitchFamily="18" charset="0"/>
            </a:endParaRPr>
          </a:p>
          <a:p>
            <a:pPr marL="0" lvl="1" algn="r">
              <a:spcBef>
                <a:spcPct val="0"/>
              </a:spcBef>
              <a:buClr>
                <a:srgbClr val="FF0000"/>
              </a:buClr>
            </a:pPr>
            <a:endParaRPr lang="ru-RU" altLang="ru-RU" sz="1050" b="1" dirty="0" smtClean="0">
              <a:solidFill>
                <a:srgbClr val="000066"/>
              </a:solidFill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563" y="1838"/>
            <a:ext cx="1534394" cy="286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288" lvl="0" algn="r" defTabSz="685800">
              <a:lnSpc>
                <a:spcPct val="90000"/>
              </a:lnSpc>
              <a:spcBef>
                <a:spcPts val="750"/>
              </a:spcBef>
            </a:pPr>
            <a:r>
              <a:rPr lang="ru-RU" sz="1400" b="1" dirty="0" smtClean="0">
                <a:solidFill>
                  <a:prstClr val="black"/>
                </a:solidFill>
              </a:rPr>
              <a:t>ГОСТ Р22.9.05-95 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17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14:09</a:t>
            </a:fld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0" y="483518"/>
            <a:ext cx="2627784" cy="43924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987574"/>
            <a:ext cx="2699792" cy="267765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Классификация АХОВ  </a:t>
            </a:r>
            <a:b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</a:br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по </a:t>
            </a:r>
            <a:endParaRPr lang="en-US" sz="2800" b="1" u="sng" dirty="0" smtClean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  <a:p>
            <a:pPr algn="ctr"/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характеру воздействия </a:t>
            </a:r>
          </a:p>
          <a:p>
            <a:pPr algn="ctr"/>
            <a:r>
              <a:rPr lang="ru-RU" sz="2800" b="1" u="sng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на  человека:</a:t>
            </a:r>
            <a:endParaRPr lang="ru-RU" sz="2800" dirty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915816" y="339502"/>
            <a:ext cx="62281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ru-RU" sz="2000" b="1" dirty="0" smtClean="0"/>
              <a:t> вещества, с преимущественно </a:t>
            </a:r>
            <a:r>
              <a:rPr lang="ru-RU" altLang="ru-RU" sz="2000" b="1" dirty="0" smtClean="0">
                <a:solidFill>
                  <a:srgbClr val="C00000"/>
                </a:solidFill>
              </a:rPr>
              <a:t>удушающим </a:t>
            </a:r>
            <a:r>
              <a:rPr lang="ru-RU" altLang="ru-RU" sz="2000" b="1" dirty="0" smtClean="0"/>
              <a:t>действием </a:t>
            </a:r>
            <a:endParaRPr lang="ru-RU" altLang="ru-RU" sz="20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915816" y="1131590"/>
            <a:ext cx="62281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ru-RU" sz="2000" b="1" dirty="0" smtClean="0"/>
              <a:t> вещества, с преимущественно </a:t>
            </a:r>
            <a:r>
              <a:rPr lang="ru-RU" altLang="ru-RU" sz="2000" b="1" dirty="0" err="1" smtClean="0">
                <a:solidFill>
                  <a:srgbClr val="C00000"/>
                </a:solidFill>
              </a:rPr>
              <a:t>общеядовитым</a:t>
            </a:r>
            <a:r>
              <a:rPr lang="ru-RU" altLang="ru-RU" sz="2000" b="1" dirty="0" smtClean="0"/>
              <a:t> действием </a:t>
            </a:r>
            <a:endParaRPr lang="ru-RU" altLang="ru-RU" sz="2000" b="1" dirty="0"/>
          </a:p>
        </p:txBody>
      </p:sp>
      <p:sp>
        <p:nvSpPr>
          <p:cNvPr id="23" name="Блок-схема: знак завершения 22"/>
          <p:cNvSpPr/>
          <p:nvPr/>
        </p:nvSpPr>
        <p:spPr>
          <a:xfrm>
            <a:off x="2699792" y="1923678"/>
            <a:ext cx="6444208" cy="720080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just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ru-RU" sz="2000" b="1" dirty="0" smtClean="0">
                <a:solidFill>
                  <a:schemeClr val="tx1"/>
                </a:solidFill>
              </a:rPr>
              <a:t> вещества, обладающие </a:t>
            </a:r>
            <a:r>
              <a:rPr lang="ru-RU" altLang="ru-RU" sz="2000" b="1" dirty="0" smtClean="0">
                <a:solidFill>
                  <a:srgbClr val="C00000"/>
                </a:solidFill>
              </a:rPr>
              <a:t>удушающим и </a:t>
            </a:r>
            <a:r>
              <a:rPr lang="ru-RU" altLang="ru-RU" sz="2000" b="1" dirty="0" err="1" smtClean="0">
                <a:solidFill>
                  <a:srgbClr val="C00000"/>
                </a:solidFill>
              </a:rPr>
              <a:t>общеядовитым</a:t>
            </a:r>
            <a:r>
              <a:rPr lang="ru-RU" altLang="ru-RU" sz="2000" b="1" dirty="0" smtClean="0">
                <a:solidFill>
                  <a:srgbClr val="C00000"/>
                </a:solidFill>
              </a:rPr>
              <a:t>  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действием</a:t>
            </a:r>
            <a:endParaRPr lang="ru-RU" altLang="ru-RU" sz="2000" b="1" dirty="0">
              <a:solidFill>
                <a:schemeClr val="tx1"/>
              </a:solidFill>
            </a:endParaRPr>
          </a:p>
        </p:txBody>
      </p:sp>
      <p:sp>
        <p:nvSpPr>
          <p:cNvPr id="24" name="Блок-схема: знак завершения 23"/>
          <p:cNvSpPr/>
          <p:nvPr/>
        </p:nvSpPr>
        <p:spPr>
          <a:xfrm>
            <a:off x="2699792" y="2715766"/>
            <a:ext cx="6444208" cy="720080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itchFamily="2" charset="2"/>
              <a:buChar char="ü"/>
            </a:pPr>
            <a:r>
              <a:rPr lang="ru-RU" altLang="ru-RU" sz="2000" b="1" dirty="0" smtClean="0">
                <a:solidFill>
                  <a:srgbClr val="FF0000"/>
                </a:solidFill>
              </a:rPr>
              <a:t> 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вещества, обладающие </a:t>
            </a:r>
            <a:r>
              <a:rPr lang="ru-RU" altLang="ru-RU" sz="2000" b="1" dirty="0" err="1" smtClean="0">
                <a:solidFill>
                  <a:srgbClr val="C00000"/>
                </a:solidFill>
              </a:rPr>
              <a:t>нейротропным</a:t>
            </a:r>
            <a:r>
              <a:rPr lang="ru-RU" altLang="ru-RU" sz="2000" b="1" dirty="0" smtClean="0">
                <a:solidFill>
                  <a:srgbClr val="C00000"/>
                </a:solidFill>
              </a:rPr>
              <a:t> 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действием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5" name="Блок-схема: знак завершения 24"/>
          <p:cNvSpPr/>
          <p:nvPr/>
        </p:nvSpPr>
        <p:spPr>
          <a:xfrm>
            <a:off x="2699792" y="3579862"/>
            <a:ext cx="6444208" cy="720080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ru-RU" sz="2000" b="1" dirty="0" smtClean="0">
                <a:solidFill>
                  <a:srgbClr val="FF0000"/>
                </a:solidFill>
              </a:rPr>
              <a:t> 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вещества, обладающие </a:t>
            </a:r>
            <a:r>
              <a:rPr lang="ru-RU" altLang="ru-RU" sz="2000" b="1" dirty="0" smtClean="0">
                <a:solidFill>
                  <a:srgbClr val="C00000"/>
                </a:solidFill>
              </a:rPr>
              <a:t>удушающим и </a:t>
            </a:r>
            <a:r>
              <a:rPr lang="ru-RU" altLang="ru-RU" sz="2000" b="1" dirty="0" err="1" smtClean="0">
                <a:solidFill>
                  <a:srgbClr val="C00000"/>
                </a:solidFill>
              </a:rPr>
              <a:t>нейротропным</a:t>
            </a:r>
            <a:r>
              <a:rPr lang="ru-RU" altLang="ru-RU" sz="2000" b="1" dirty="0" smtClean="0">
                <a:solidFill>
                  <a:srgbClr val="C00000"/>
                </a:solidFill>
              </a:rPr>
              <a:t>  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действием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6" name="Блок-схема: знак завершения 25"/>
          <p:cNvSpPr/>
          <p:nvPr/>
        </p:nvSpPr>
        <p:spPr>
          <a:xfrm>
            <a:off x="2699792" y="4423420"/>
            <a:ext cx="6444208" cy="720080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ru-RU" sz="2000" b="1" dirty="0" smtClean="0">
                <a:solidFill>
                  <a:srgbClr val="FF0000"/>
                </a:solidFill>
              </a:rPr>
              <a:t> 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вещества, нарушающие обмен веществ, </a:t>
            </a:r>
            <a:r>
              <a:rPr lang="ru-RU" altLang="ru-RU" sz="2000" b="1" dirty="0" smtClean="0">
                <a:solidFill>
                  <a:srgbClr val="C00000"/>
                </a:solidFill>
              </a:rPr>
              <a:t>метаболические яды</a:t>
            </a:r>
            <a:r>
              <a:rPr lang="ru-RU" altLang="ru-RU" sz="2000" b="1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522989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0" grpId="0" animBg="1"/>
      <p:bldP spid="18" grpId="0"/>
      <p:bldP spid="21" grpId="0"/>
      <p:bldP spid="23" grpId="0" animBg="1"/>
      <p:bldP spid="24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260" y="433880"/>
            <a:ext cx="8229600" cy="343586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Токсодоза –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56910" y="1044699"/>
                <a:ext cx="8490829" cy="3512215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>
                  <a:lnSpc>
                    <a:spcPct val="110000"/>
                  </a:lnSpc>
                  <a:buNone/>
                </a:pPr>
                <a:r>
                  <a:rPr lang="ru-RU" b="1" dirty="0">
                    <a:solidFill>
                      <a:schemeClr val="tx1"/>
                    </a:solidFill>
                  </a:rPr>
                  <a:t>значение заражения, равное произведению концентрации опасного химического вещества (ОХВ) на время пребывания человека в данном месте без средств защиты органов дыхания, в течение которого проявляются различные степени токсического воздействия ОХВ на </a:t>
                </a:r>
                <a:r>
                  <a:rPr lang="ru-RU" b="1" dirty="0" smtClean="0">
                    <a:solidFill>
                      <a:schemeClr val="tx1"/>
                    </a:solidFill>
                  </a:rPr>
                  <a:t>человека</a:t>
                </a: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4300" b="1" i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𝐓</m:t>
                      </m:r>
                      <m:r>
                        <a:rPr lang="ru-RU" sz="4300" b="1" i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ru-RU" sz="4300" b="1" i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𝐂</m:t>
                      </m:r>
                      <m:r>
                        <a:rPr lang="ru-RU" sz="4300" b="1" i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×</m:t>
                      </m:r>
                      <m:r>
                        <a:rPr lang="ru-RU" sz="4300" b="1" i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𝐭</m:t>
                      </m:r>
                    </m:oMath>
                  </m:oMathPara>
                </a14:m>
                <a:endParaRPr lang="ru-RU" sz="4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6910" y="1044699"/>
                <a:ext cx="8490829" cy="3512215"/>
              </a:xfrm>
              <a:blipFill rotWithShape="1">
                <a:blip r:embed="rId2"/>
                <a:stretch>
                  <a:fillRect l="-790" t="-1733" r="-194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84829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61" y="-92546"/>
            <a:ext cx="9349309" cy="5254312"/>
          </a:xfrm>
          <a:prstGeom prst="rect">
            <a:avLst/>
          </a:prstGeom>
        </p:spPr>
      </p:pic>
      <p:graphicFrame>
        <p:nvGraphicFramePr>
          <p:cNvPr id="5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844580"/>
              </p:ext>
            </p:extLst>
          </p:nvPr>
        </p:nvGraphicFramePr>
        <p:xfrm>
          <a:off x="385257" y="967036"/>
          <a:ext cx="8262342" cy="3044874"/>
        </p:xfrm>
        <a:graphic>
          <a:graphicData uri="http://schemas.openxmlformats.org/drawingml/2006/table">
            <a:tbl>
              <a:tblPr/>
              <a:tblGrid>
                <a:gridCol w="4131946"/>
                <a:gridCol w="4130396"/>
              </a:tblGrid>
              <a:tr h="9503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</a:rPr>
                        <a:t>Аммиак</a:t>
                      </a:r>
                    </a:p>
                  </a:txBody>
                  <a:tcPr marL="90000" marR="90000" marT="35090" marB="350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92D05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</a:rPr>
                        <a:t>Хлор</a:t>
                      </a:r>
                    </a:p>
                  </a:txBody>
                  <a:tcPr marL="90000" marR="90000" marT="35090" marB="350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7030A0"/>
                        </a:gs>
                        <a:gs pos="100000">
                          <a:srgbClr val="33CCFF"/>
                        </a:gs>
                      </a:gsLst>
                      <a:lin ang="18900000" scaled="1"/>
                    </a:gradFill>
                  </a:tcPr>
                </a:tc>
              </a:tr>
              <a:tr h="950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 мг. мин/л</a:t>
                      </a:r>
                    </a:p>
                  </a:txBody>
                  <a:tcPr marL="90000" marR="90000" marT="35090" marB="350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accent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0,6 мг.  мин/л</a:t>
                      </a:r>
                    </a:p>
                  </a:txBody>
                  <a:tcPr marL="90000" marR="90000" marT="35090" marB="350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rgbClr val="7030A0"/>
                        </a:gs>
                        <a:gs pos="100000">
                          <a:srgbClr val="33CCFF"/>
                        </a:gs>
                      </a:gsLst>
                      <a:lin ang="18900000" scaled="1"/>
                    </a:gradFill>
                  </a:tcPr>
                </a:tc>
              </a:tr>
              <a:tr h="11441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мг. мин/л</a:t>
                      </a:r>
                      <a:endParaRPr kumimoji="0" lang="ru-RU" sz="28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35090" marB="350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accent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 мг. мин/л</a:t>
                      </a:r>
                    </a:p>
                  </a:txBody>
                  <a:tcPr marL="90000" marR="90000" marT="35090" marB="350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33CCFF"/>
                        </a:gs>
                        <a:gs pos="0">
                          <a:schemeClr val="bg1"/>
                        </a:gs>
                        <a:gs pos="100000">
                          <a:srgbClr val="7030A0"/>
                        </a:gs>
                      </a:gsLst>
                      <a:lin ang="18900000" scaled="1"/>
                    </a:gra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03848" y="2139702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Пороговая </a:t>
            </a:r>
            <a:r>
              <a:rPr lang="ru-RU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токсодоза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203848" y="3147814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Смертельная </a:t>
            </a:r>
            <a:r>
              <a:rPr lang="ru-RU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токсодоза</a:t>
            </a:r>
            <a:endParaRPr lang="ru-RU" sz="2000" dirty="0"/>
          </a:p>
        </p:txBody>
      </p:sp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700658" y="18112"/>
            <a:ext cx="7886700" cy="994172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Токсодозы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некоторых веществ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14:10</a:t>
            </a:fld>
            <a:endParaRPr lang="ru-RU" dirty="0"/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286763" y="2539812"/>
            <a:ext cx="8704262" cy="325438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lnSpc>
                <a:spcPct val="75000"/>
              </a:lnSpc>
            </a:pPr>
            <a:r>
              <a:rPr lang="ru-RU" altLang="ru-RU" sz="2000" b="1" dirty="0"/>
              <a:t>Значит, что хлор при действии через органы дыхания более токсичен.</a:t>
            </a:r>
            <a:endParaRPr lang="ru-RU" altLang="ru-RU" sz="2000" dirty="0"/>
          </a:p>
        </p:txBody>
      </p:sp>
    </p:spTree>
    <p:extLst>
      <p:ext uri="{BB962C8B-B14F-4D97-AF65-F5344CB8AC3E}">
        <p14:creationId xmlns:p14="http://schemas.microsoft.com/office/powerpoint/2010/main" val="178350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11560" y="1275606"/>
            <a:ext cx="7776864" cy="1440160"/>
          </a:xfrm>
          <a:prstGeom prst="roundRect">
            <a:avLst/>
          </a:prstGeom>
          <a:solidFill>
            <a:schemeClr val="bg1"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Аммиак</a:t>
            </a:r>
            <a:r>
              <a:rPr lang="ru-RU" sz="2800" b="1" dirty="0">
                <a:solidFill>
                  <a:srgbClr val="002060"/>
                </a:solidFill>
              </a:rPr>
              <a:t> - бесцветный газ с характерным запахом «нашатырного спирта» </a:t>
            </a:r>
          </a:p>
          <a:p>
            <a:pPr algn="ctr"/>
            <a:endParaRPr lang="ru-RU" dirty="0"/>
          </a:p>
        </p:txBody>
      </p:sp>
      <p:sp>
        <p:nvSpPr>
          <p:cNvPr id="9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14:28</a:t>
            </a:fld>
            <a:endParaRPr lang="ru-RU" dirty="0"/>
          </a:p>
        </p:txBody>
      </p:sp>
      <p:pic>
        <p:nvPicPr>
          <p:cNvPr id="4098" name="Picture 2" descr="C:\ЖАННА\5 ИМЗ\МОЙ открытый урок-2018г\молекула Амиака 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717" y="3444775"/>
            <a:ext cx="211455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861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88024" cy="2283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9622"/>
            <a:ext cx="4139952" cy="2591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9822"/>
            <a:ext cx="4716016" cy="204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9128"/>
            <a:ext cx="4577680" cy="3145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277" y="1491630"/>
            <a:ext cx="3522141" cy="2821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" t="21591" r="-728" b="8484"/>
          <a:stretch/>
        </p:blipFill>
        <p:spPr>
          <a:xfrm>
            <a:off x="4427984" y="3147814"/>
            <a:ext cx="4704586" cy="2109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624" y="1779662"/>
            <a:ext cx="3347864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</a:rPr>
              <a:t>В химической промышленности</a:t>
            </a:r>
            <a:endParaRPr lang="ru-RU" sz="2400" b="1" dirty="0">
              <a:solidFill>
                <a:srgbClr val="002060"/>
              </a:solidFill>
              <a:effectLst>
                <a:glow rad="127000">
                  <a:prstClr val="white"/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81318" y="1779662"/>
            <a:ext cx="3347864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</a:rPr>
              <a:t>В изготовлении взрывчатых веществ</a:t>
            </a:r>
            <a:endParaRPr lang="ru-RU" sz="2400" b="1" dirty="0">
              <a:solidFill>
                <a:srgbClr val="002060"/>
              </a:solidFill>
              <a:effectLst>
                <a:glow rad="127000">
                  <a:prstClr val="white"/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3867894"/>
            <a:ext cx="2699792" cy="7611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</a:rPr>
              <a:t>В медицине</a:t>
            </a:r>
            <a:endParaRPr lang="ru-RU" sz="2400" b="1" dirty="0">
              <a:solidFill>
                <a:srgbClr val="002060"/>
              </a:solidFill>
              <a:effectLst>
                <a:glow rad="127000">
                  <a:prstClr val="white"/>
                </a:glo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20072" y="3867894"/>
            <a:ext cx="280831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</a:rPr>
              <a:t>В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</a:rPr>
              <a:t>хладоустановках</a:t>
            </a:r>
            <a:endParaRPr lang="ru-RU" sz="2400" b="1" dirty="0">
              <a:solidFill>
                <a:srgbClr val="002060"/>
              </a:solidFill>
              <a:effectLst>
                <a:glow rad="127000">
                  <a:prstClr val="white"/>
                </a:glo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148064" y="771550"/>
            <a:ext cx="280831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</a:rPr>
              <a:t>В быту</a:t>
            </a:r>
            <a:endParaRPr lang="ru-RU" sz="2800" b="1" dirty="0">
              <a:solidFill>
                <a:srgbClr val="002060"/>
              </a:solidFill>
              <a:effectLst>
                <a:glow rad="127000">
                  <a:prstClr val="white"/>
                </a:glo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87624" y="771550"/>
            <a:ext cx="2771800" cy="8126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glow rad="76200">
                    <a:prstClr val="white"/>
                  </a:glow>
                </a:effectLst>
              </a:rPr>
              <a:t>Производство удобрений</a:t>
            </a:r>
            <a:endParaRPr lang="ru-RU" sz="2400" b="1" dirty="0">
              <a:solidFill>
                <a:srgbClr val="002060"/>
              </a:solidFill>
              <a:effectLst>
                <a:glow rad="76200">
                  <a:prstClr val="white"/>
                </a:glow>
              </a:effectLst>
            </a:endParaRPr>
          </a:p>
        </p:txBody>
      </p:sp>
      <p:sp>
        <p:nvSpPr>
          <p:cNvPr id="5" name="Ромб 4"/>
          <p:cNvSpPr/>
          <p:nvPr/>
        </p:nvSpPr>
        <p:spPr>
          <a:xfrm>
            <a:off x="3401870" y="1707654"/>
            <a:ext cx="2340260" cy="1728192"/>
          </a:xfrm>
          <a:prstGeom prst="diamond">
            <a:avLst/>
          </a:prstGeom>
          <a:ln w="57150">
            <a:solidFill>
              <a:srgbClr val="00206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35896" y="2279362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>
                  <a:glow rad="12700">
                    <a:prstClr val="whit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АММИАК</a:t>
            </a:r>
            <a:endParaRPr lang="ru-RU" sz="3200" b="1" dirty="0">
              <a:ln>
                <a:solidFill>
                  <a:prstClr val="white"/>
                </a:solidFill>
              </a:ln>
              <a:solidFill>
                <a:srgbClr val="FF0000"/>
              </a:solidFill>
              <a:effectLst>
                <a:glow rad="12700">
                  <a:prstClr val="whit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C9805-B7FC-457D-9F5D-9D6EB2076820}" type="datetime8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19.02.2024 14:28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15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5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231713" y="33990"/>
            <a:ext cx="11340752" cy="22479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83518"/>
            <a:ext cx="8047806" cy="4149205"/>
          </a:xfrm>
        </p:spPr>
        <p:txBody>
          <a:bodyPr>
            <a:normAutofit fontScale="92500"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ru-RU" altLang="ru-RU" sz="4400" b="1" dirty="0" smtClean="0">
                <a:solidFill>
                  <a:srgbClr val="FF0000"/>
                </a:solidFill>
              </a:rPr>
              <a:t>Физико-химические свойства</a:t>
            </a:r>
          </a:p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endParaRPr lang="ru-RU" altLang="ru-RU" sz="1600" b="1" dirty="0" smtClean="0">
              <a:solidFill>
                <a:srgbClr val="FF0000"/>
              </a:solidFill>
            </a:endParaRPr>
          </a:p>
          <a:p>
            <a:pPr marL="457200" indent="-457200">
              <a:lnSpc>
                <a:spcPct val="110000"/>
              </a:lnSpc>
              <a:spcBef>
                <a:spcPct val="0"/>
              </a:spcBef>
            </a:pPr>
            <a:r>
              <a:rPr lang="ru-RU" altLang="ru-RU" sz="3200" b="1" dirty="0">
                <a:solidFill>
                  <a:srgbClr val="002060"/>
                </a:solidFill>
              </a:rPr>
              <a:t>о</a:t>
            </a:r>
            <a:r>
              <a:rPr lang="ru-RU" altLang="ru-RU" sz="3200" b="1" dirty="0" smtClean="0">
                <a:solidFill>
                  <a:srgbClr val="002060"/>
                </a:solidFill>
              </a:rPr>
              <a:t>бладает щелочными свойствами;</a:t>
            </a:r>
          </a:p>
          <a:p>
            <a:pPr marL="457200" indent="-457200">
              <a:lnSpc>
                <a:spcPct val="110000"/>
              </a:lnSpc>
              <a:spcBef>
                <a:spcPct val="0"/>
              </a:spcBef>
            </a:pPr>
            <a:r>
              <a:rPr lang="ru-RU" altLang="ru-RU" sz="3200" b="1" dirty="0">
                <a:solidFill>
                  <a:srgbClr val="002060"/>
                </a:solidFill>
              </a:rPr>
              <a:t>п</a:t>
            </a:r>
            <a:r>
              <a:rPr lang="ru-RU" altLang="ru-RU" sz="3200" b="1" dirty="0" smtClean="0">
                <a:solidFill>
                  <a:srgbClr val="002060"/>
                </a:solidFill>
              </a:rPr>
              <a:t>лотность по воздуху 0,7;</a:t>
            </a:r>
          </a:p>
          <a:p>
            <a:pPr marL="457200" indent="-457200">
              <a:spcBef>
                <a:spcPct val="0"/>
              </a:spcBef>
            </a:pPr>
            <a:r>
              <a:rPr lang="ru-RU" altLang="ru-RU" sz="3200" b="1" dirty="0">
                <a:solidFill>
                  <a:srgbClr val="002060"/>
                </a:solidFill>
              </a:rPr>
              <a:t>р</a:t>
            </a:r>
            <a:r>
              <a:rPr lang="ru-RU" altLang="ru-RU" sz="3200" b="1" dirty="0" smtClean="0">
                <a:solidFill>
                  <a:srgbClr val="002060"/>
                </a:solidFill>
              </a:rPr>
              <a:t>астворимость в воде очень велика; </a:t>
            </a:r>
          </a:p>
          <a:p>
            <a:pPr marL="457200" indent="-457200">
              <a:spcBef>
                <a:spcPct val="0"/>
              </a:spcBef>
            </a:pPr>
            <a:r>
              <a:rPr lang="ru-RU" altLang="ru-RU" sz="3200" b="1" dirty="0">
                <a:solidFill>
                  <a:srgbClr val="002060"/>
                </a:solidFill>
              </a:rPr>
              <a:t>т</a:t>
            </a:r>
            <a:r>
              <a:rPr lang="ru-RU" altLang="ru-RU" sz="3200" b="1" dirty="0" smtClean="0">
                <a:solidFill>
                  <a:srgbClr val="002060"/>
                </a:solidFill>
              </a:rPr>
              <a:t>емпература кипения -33</a:t>
            </a:r>
            <a:r>
              <a:rPr lang="ru-RU" altLang="ru-RU" sz="3200" b="1" dirty="0" smtClean="0">
                <a:solidFill>
                  <a:srgbClr val="002060"/>
                </a:solidFill>
                <a:sym typeface="Symbol" pitchFamily="18" charset="2"/>
              </a:rPr>
              <a:t></a:t>
            </a:r>
            <a:r>
              <a:rPr lang="ru-RU" altLang="ru-RU" sz="3200" b="1" dirty="0" smtClean="0">
                <a:solidFill>
                  <a:srgbClr val="002060"/>
                </a:solidFill>
              </a:rPr>
              <a:t>С; </a:t>
            </a:r>
          </a:p>
          <a:p>
            <a:pPr marL="457200" indent="-457200">
              <a:spcBef>
                <a:spcPct val="0"/>
              </a:spcBef>
            </a:pPr>
            <a:r>
              <a:rPr lang="ru-RU" altLang="ru-RU" sz="3200" b="1" dirty="0" smtClean="0">
                <a:solidFill>
                  <a:srgbClr val="002060"/>
                </a:solidFill>
              </a:rPr>
              <a:t>горючий газ. В смеси с воздухом в концентрации (15-28%) – взрывоопасен. </a:t>
            </a:r>
            <a:endParaRPr lang="ru-RU" altLang="ru-RU" sz="3200" b="1" dirty="0" smtClean="0">
              <a:solidFill>
                <a:srgbClr val="002060"/>
              </a:solidFill>
              <a:latin typeface="Arial" charset="0"/>
            </a:endParaRPr>
          </a:p>
          <a:p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76670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-236562"/>
            <a:ext cx="1600190" cy="1724476"/>
          </a:xfrm>
          <a:prstGeom prst="rect">
            <a:avLst/>
          </a:prstGeom>
          <a:effectLst>
            <a:glow>
              <a:schemeClr val="accent1"/>
            </a:glow>
            <a:softEdge rad="3302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95486"/>
            <a:ext cx="7200800" cy="4248472"/>
          </a:xfrm>
        </p:spPr>
        <p:txBody>
          <a:bodyPr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ru-RU" alt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ru-RU" altLang="ru-RU" sz="24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Первые </a:t>
            </a:r>
            <a:r>
              <a:rPr lang="ru-RU" altLang="ru-RU" sz="24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признаки </a:t>
            </a:r>
            <a:r>
              <a:rPr lang="ru-RU" altLang="ru-RU" sz="24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поражения аммиаком</a:t>
            </a:r>
            <a:endParaRPr lang="ru-RU" altLang="ru-RU" sz="2400" b="1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ct val="0"/>
              </a:spcBef>
              <a:buNone/>
            </a:pPr>
            <a:r>
              <a:rPr lang="ru-RU" alt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spcBef>
                <a:spcPct val="0"/>
              </a:spcBef>
              <a:buNone/>
            </a:pPr>
            <a:r>
              <a:rPr lang="ru-RU" altLang="ru-RU" sz="2000" b="1" dirty="0" smtClean="0"/>
              <a:t>   Аммиак </a:t>
            </a:r>
            <a:r>
              <a:rPr lang="ru-RU" altLang="ru-RU" sz="2000" b="1" dirty="0"/>
              <a:t>в первые минуты </a:t>
            </a:r>
            <a:r>
              <a:rPr lang="ru-RU" altLang="ru-RU" sz="2000" b="1" u="sng" dirty="0"/>
              <a:t>действует раздражающе</a:t>
            </a:r>
            <a:r>
              <a:rPr lang="ru-RU" altLang="ru-RU" sz="2000" b="1" dirty="0"/>
              <a:t> – появляется насморк, кашель. Высокие концентрации вызывают обильные слезотечения, приступы  кашля, может возникнуть спазм голосовой щели, боли в желудке. </a:t>
            </a:r>
            <a:endParaRPr lang="ru-RU" altLang="ru-RU" sz="2000" b="1" dirty="0" smtClean="0"/>
          </a:p>
          <a:p>
            <a:pPr>
              <a:spcBef>
                <a:spcPct val="0"/>
              </a:spcBef>
              <a:buNone/>
            </a:pPr>
            <a:endParaRPr lang="ru-RU" altLang="ru-RU" sz="2000" b="1" dirty="0"/>
          </a:p>
          <a:p>
            <a:pPr marL="18288" indent="0">
              <a:buNone/>
            </a:pP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5966"/>
            <a:ext cx="9144000" cy="9418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4083918"/>
            <a:ext cx="937744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None/>
            </a:pPr>
            <a:r>
              <a:rPr lang="ru-RU" altLang="ru-RU" sz="2000" b="1" u="sng" dirty="0">
                <a:solidFill>
                  <a:srgbClr val="FF0000"/>
                </a:solidFill>
              </a:rPr>
              <a:t>Смерть наступает от острой сердечной  недостаточности </a:t>
            </a:r>
            <a:r>
              <a:rPr lang="ru-RU" altLang="ru-RU" sz="2000" b="1" u="sng" dirty="0" smtClean="0">
                <a:solidFill>
                  <a:srgbClr val="FF0000"/>
                </a:solidFill>
              </a:rPr>
              <a:t> или </a:t>
            </a:r>
            <a:r>
              <a:rPr lang="ru-RU" altLang="ru-RU" sz="2000" b="1" u="sng" dirty="0">
                <a:solidFill>
                  <a:srgbClr val="FF0000"/>
                </a:solidFill>
              </a:rPr>
              <a:t>остановки дыхания 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95686"/>
            <a:ext cx="3355797" cy="2235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851670"/>
            <a:ext cx="3665984" cy="2442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5379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3267103" y="597230"/>
            <a:ext cx="3158243" cy="2144271"/>
            <a:chOff x="3059832" y="627534"/>
            <a:chExt cx="3744413" cy="2430270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9832" y="627534"/>
              <a:ext cx="3240360" cy="243027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7" name="TextBox 6"/>
            <p:cNvSpPr txBox="1"/>
            <p:nvPr/>
          </p:nvSpPr>
          <p:spPr>
            <a:xfrm>
              <a:off x="5796133" y="2555685"/>
              <a:ext cx="10081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prstClr val="black"/>
                  </a:solidFill>
                </a:rPr>
                <a:t>ГП-7</a:t>
              </a:r>
              <a:endParaRPr lang="ru-RU" sz="20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23479"/>
            <a:ext cx="8784976" cy="936104"/>
          </a:xfrm>
        </p:spPr>
        <p:txBody>
          <a:bodyPr anchor="t" anchorCtr="0">
            <a:normAutofit fontScale="32500" lnSpcReduction="20000"/>
          </a:bodyPr>
          <a:lstStyle/>
          <a:p>
            <a:pPr marL="18288" indent="0" algn="ctr">
              <a:buNone/>
            </a:pPr>
            <a:r>
              <a:rPr lang="ru-RU" sz="11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защиты</a:t>
            </a:r>
          </a:p>
          <a:p>
            <a:pPr marL="18288" indent="0" algn="ctr">
              <a:buNone/>
            </a:pPr>
            <a:endParaRPr lang="ru-RU" sz="1900" u="sng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8288" indent="0" algn="ctr">
              <a:buNone/>
            </a:pPr>
            <a:endParaRPr lang="ru-RU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8288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2697181" y="2526539"/>
            <a:ext cx="3661926" cy="2526313"/>
            <a:chOff x="2351594" y="2736010"/>
            <a:chExt cx="4650717" cy="2742760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9366" y="2736010"/>
              <a:ext cx="3823808" cy="19042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3" name="TextBox 12"/>
            <p:cNvSpPr txBox="1"/>
            <p:nvPr/>
          </p:nvSpPr>
          <p:spPr>
            <a:xfrm>
              <a:off x="2351594" y="4376088"/>
              <a:ext cx="4650717" cy="11026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prstClr val="black"/>
                  </a:solidFill>
                </a:rPr>
                <a:t>ВМП, пропитанная 2% раствором лимонной или уксусной кислоты</a:t>
              </a:r>
              <a:endParaRPr lang="ru-RU" sz="2000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755576" y="1245993"/>
            <a:ext cx="2373842" cy="2376264"/>
            <a:chOff x="5004048" y="-419076"/>
            <a:chExt cx="2846809" cy="2846809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48" y="-419076"/>
              <a:ext cx="2846809" cy="284680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6548023" y="1381124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prstClr val="black"/>
                  </a:solidFill>
                </a:rPr>
                <a:t>ГП-5</a:t>
              </a:r>
              <a:endParaRPr lang="ru-RU" sz="2000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6156176" y="1310114"/>
            <a:ext cx="2808312" cy="2739295"/>
            <a:chOff x="6084168" y="1635646"/>
            <a:chExt cx="3030086" cy="3447181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4168" y="1635646"/>
              <a:ext cx="2931790" cy="293179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0" name="TextBox 9"/>
            <p:cNvSpPr txBox="1"/>
            <p:nvPr/>
          </p:nvSpPr>
          <p:spPr>
            <a:xfrm>
              <a:off x="6305942" y="4374941"/>
              <a:ext cx="280831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prstClr val="black"/>
                  </a:solidFill>
                </a:rPr>
                <a:t>Изолирующие средства защиты</a:t>
              </a:r>
              <a:endParaRPr lang="ru-RU" sz="20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17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32242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1491630"/>
            <a:ext cx="8568952" cy="1080120"/>
          </a:xfrm>
          <a:prstGeom prst="roundRect">
            <a:avLst/>
          </a:prstGeom>
          <a:solidFill>
            <a:schemeClr val="bg1">
              <a:alpha val="6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Хлор</a:t>
            </a:r>
            <a:r>
              <a:rPr lang="ru-RU" sz="3200" b="1" dirty="0" smtClean="0"/>
              <a:t> </a:t>
            </a:r>
            <a:r>
              <a:rPr lang="ru-RU" sz="3200" b="1" dirty="0">
                <a:solidFill>
                  <a:srgbClr val="002060"/>
                </a:solidFill>
              </a:rPr>
              <a:t>– зеленовато-желтый газ, с характерным резким и удушающим запахом хлорки. 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131C6-F2C8-47B2-8D1C-68794AA1EFDE}" type="datetime8">
              <a:rPr lang="ru-RU" smtClean="0"/>
              <a:pPr/>
              <a:t>19.02.2024 14:28</a:t>
            </a:fld>
            <a:endParaRPr lang="ru-RU"/>
          </a:p>
        </p:txBody>
      </p:sp>
      <p:sp>
        <p:nvSpPr>
          <p:cNvPr id="9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14:28</a:t>
            </a:fld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174907"/>
            <a:ext cx="1781175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02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4554"/>
            <a:ext cx="3744196" cy="2494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9622"/>
            <a:ext cx="4139952" cy="2591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9542"/>
            <a:ext cx="1996782" cy="176204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9822"/>
            <a:ext cx="4716016" cy="204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755576" y="2499742"/>
            <a:ext cx="259691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В химической промышленности</a:t>
            </a:r>
            <a:endParaRPr lang="ru-RU" sz="2400" b="1" dirty="0">
              <a:ln>
                <a:solidFill>
                  <a:prstClr val="white"/>
                </a:solidFill>
              </a:ln>
              <a:solidFill>
                <a:srgbClr val="002060"/>
              </a:solidFill>
              <a:effectLst>
                <a:glow rad="101600">
                  <a:prstClr val="white">
                    <a:alpha val="60000"/>
                  </a:prst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3688" y="4011910"/>
            <a:ext cx="2699792" cy="7611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В медицине</a:t>
            </a:r>
            <a:endParaRPr lang="ru-RU" sz="2400" b="1" dirty="0">
              <a:ln>
                <a:solidFill>
                  <a:prstClr val="white"/>
                </a:solidFill>
              </a:ln>
              <a:solidFill>
                <a:srgbClr val="002060"/>
              </a:solidFill>
              <a:effectLst>
                <a:glow rad="101600">
                  <a:prstClr val="white">
                    <a:alpha val="60000"/>
                  </a:prstClr>
                </a:glow>
              </a:effectLst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-164554"/>
            <a:ext cx="3480048" cy="2321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378" y="51470"/>
            <a:ext cx="4577680" cy="3145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6012160" y="1275606"/>
            <a:ext cx="280831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В быту</a:t>
            </a:r>
            <a:endParaRPr lang="ru-RU" sz="2800" b="1" dirty="0">
              <a:ln>
                <a:solidFill>
                  <a:prstClr val="white"/>
                </a:solidFill>
              </a:ln>
              <a:solidFill>
                <a:srgbClr val="002060"/>
              </a:solidFill>
              <a:effectLst>
                <a:glow rad="101600">
                  <a:prstClr val="white">
                    <a:alpha val="60000"/>
                  </a:prstClr>
                </a:glow>
              </a:effectLst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435" y="1851670"/>
            <a:ext cx="3577580" cy="2504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395536" y="1275606"/>
            <a:ext cx="291581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Отбеливание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933700"/>
            <a:ext cx="28575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Ромб 4"/>
          <p:cNvSpPr/>
          <p:nvPr/>
        </p:nvSpPr>
        <p:spPr>
          <a:xfrm>
            <a:off x="3401870" y="1707654"/>
            <a:ext cx="2340260" cy="1728192"/>
          </a:xfrm>
          <a:prstGeom prst="diamond">
            <a:avLst/>
          </a:prstGeom>
          <a:ln w="57150">
            <a:solidFill>
              <a:srgbClr val="00206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47864" y="2279362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ХЛОР</a:t>
            </a:r>
            <a:endParaRPr lang="ru-RU" sz="3200" b="1" dirty="0">
              <a:ln>
                <a:solidFill>
                  <a:prstClr val="white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475656" y="339502"/>
            <a:ext cx="291581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В пищевой промышленности </a:t>
            </a:r>
            <a:endParaRPr lang="ru-RU" sz="2400" b="1" dirty="0">
              <a:ln>
                <a:solidFill>
                  <a:prstClr val="white"/>
                </a:solidFill>
              </a:ln>
              <a:solidFill>
                <a:srgbClr val="002060"/>
              </a:solidFill>
              <a:effectLst>
                <a:glow rad="101600">
                  <a:prstClr val="white">
                    <a:alpha val="60000"/>
                  </a:prst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40152" y="2503170"/>
            <a:ext cx="275698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Производство </a:t>
            </a:r>
            <a:r>
              <a:rPr lang="ru-RU" sz="2400" b="1" dirty="0" smtClean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инсектицидов</a:t>
            </a:r>
            <a:r>
              <a:rPr lang="ru-RU" sz="2400" b="1" dirty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 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788024" y="339502"/>
            <a:ext cx="291581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В металлургии</a:t>
            </a:r>
            <a:endParaRPr lang="ru-RU" sz="2400" b="1" dirty="0">
              <a:ln>
                <a:solidFill>
                  <a:prstClr val="white"/>
                </a:solidFill>
              </a:ln>
              <a:solidFill>
                <a:srgbClr val="002060"/>
              </a:solidFill>
              <a:effectLst>
                <a:glow rad="101600">
                  <a:prstClr val="white">
                    <a:alpha val="60000"/>
                  </a:prstClr>
                </a:glo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16016" y="4011910"/>
            <a:ext cx="280831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prstClr val="white"/>
                  </a:solidFill>
                </a:ln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</a:rPr>
              <a:t>Обеззараживание воды</a:t>
            </a:r>
            <a:endParaRPr lang="ru-RU" sz="2400" b="1" dirty="0">
              <a:ln>
                <a:solidFill>
                  <a:prstClr val="white"/>
                </a:solidFill>
              </a:ln>
              <a:solidFill>
                <a:srgbClr val="002060"/>
              </a:solidFill>
              <a:effectLst>
                <a:glow rad="101600">
                  <a:prstClr val="white">
                    <a:alpha val="60000"/>
                  </a:prstClr>
                </a:glow>
              </a:effectLst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9FD54-08E7-42B4-A0F6-763964A641F1}" type="datetime8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19.02.2024 14:28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02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9" grpId="0" animBg="1"/>
      <p:bldP spid="7" grpId="0" animBg="1"/>
      <p:bldP spid="20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8158"/>
            <a:ext cx="2808312" cy="510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231713" y="33990"/>
            <a:ext cx="11340752" cy="22479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90302"/>
            <a:ext cx="7886700" cy="994172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+mn-lt"/>
              </a:rPr>
              <a:t>Физико-химические свойства: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275606"/>
            <a:ext cx="7886700" cy="3263504"/>
          </a:xfrm>
        </p:spPr>
        <p:txBody>
          <a:bodyPr>
            <a:normAutofit fontScale="85000" lnSpcReduction="20000"/>
          </a:bodyPr>
          <a:lstStyle/>
          <a:p>
            <a:pPr marL="18288" indent="0" algn="ctr">
              <a:buNone/>
            </a:pPr>
            <a:endParaRPr lang="ru-RU" sz="1000" b="1" dirty="0" smtClean="0">
              <a:solidFill>
                <a:srgbClr val="FF0000"/>
              </a:solidFill>
            </a:endParaRPr>
          </a:p>
          <a:p>
            <a:pPr marL="475488" indent="-457200"/>
            <a:r>
              <a:rPr lang="ru-RU" sz="3200" b="1" dirty="0" smtClean="0">
                <a:solidFill>
                  <a:srgbClr val="002060"/>
                </a:solidFill>
              </a:rPr>
              <a:t>обладает кислотными свойствами;</a:t>
            </a:r>
          </a:p>
          <a:p>
            <a:pPr marL="475488" indent="-457200"/>
            <a:r>
              <a:rPr lang="ru-RU" sz="3200" b="1" dirty="0" smtClean="0">
                <a:solidFill>
                  <a:srgbClr val="002060"/>
                </a:solidFill>
              </a:rPr>
              <a:t>относительная плотность по воздуху 2,5 - хлор тяжелый газ;</a:t>
            </a:r>
          </a:p>
          <a:p>
            <a:pPr marL="475488" indent="-457200"/>
            <a:r>
              <a:rPr lang="ru-RU" sz="3200" b="1" dirty="0" smtClean="0">
                <a:solidFill>
                  <a:srgbClr val="002060"/>
                </a:solidFill>
              </a:rPr>
              <a:t>плохо растворим в воде;</a:t>
            </a:r>
          </a:p>
          <a:p>
            <a:pPr marL="475488" indent="-457200"/>
            <a:r>
              <a:rPr lang="ru-RU" sz="3200" b="1" dirty="0" smtClean="0">
                <a:solidFill>
                  <a:srgbClr val="002060"/>
                </a:solidFill>
              </a:rPr>
              <a:t>температура кипения -34 °С;</a:t>
            </a:r>
          </a:p>
          <a:p>
            <a:pPr marL="475488" indent="-457200"/>
            <a:r>
              <a:rPr lang="ru-RU" sz="3200" b="1" dirty="0" smtClean="0">
                <a:solidFill>
                  <a:srgbClr val="002060"/>
                </a:solidFill>
              </a:rPr>
              <a:t>хлор не горюч, но поддерживает горение органических веществ, в смеси с водородом взрывоопасен</a:t>
            </a:r>
            <a:r>
              <a:rPr lang="ru-RU" sz="3200" b="1" dirty="0">
                <a:solidFill>
                  <a:srgbClr val="002060"/>
                </a:solidFill>
              </a:rPr>
              <a:t>.</a:t>
            </a:r>
            <a:endParaRPr lang="ru-RU" sz="32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3200" dirty="0"/>
          </a:p>
        </p:txBody>
      </p:sp>
      <p:sp>
        <p:nvSpPr>
          <p:cNvPr id="7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05375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-92546"/>
            <a:ext cx="1670456" cy="1800200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5080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95486"/>
            <a:ext cx="7834064" cy="4824535"/>
          </a:xfrm>
        </p:spPr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ru-RU" altLang="ru-RU" sz="3200" b="1" u="sng" dirty="0">
                <a:solidFill>
                  <a:srgbClr val="0033CC"/>
                </a:solidFill>
              </a:rPr>
              <a:t>Первые признаки </a:t>
            </a:r>
            <a:r>
              <a:rPr lang="ru-RU" altLang="ru-RU" sz="3200" b="1" u="sng" dirty="0" smtClean="0">
                <a:solidFill>
                  <a:srgbClr val="0033CC"/>
                </a:solidFill>
              </a:rPr>
              <a:t>поражения хлором</a:t>
            </a:r>
          </a:p>
          <a:p>
            <a:pPr>
              <a:spcBef>
                <a:spcPct val="0"/>
              </a:spcBef>
              <a:buNone/>
            </a:pPr>
            <a:endParaRPr lang="ru-RU" altLang="ru-RU" sz="2000" b="1" dirty="0"/>
          </a:p>
          <a:p>
            <a:pPr marL="0" indent="0">
              <a:spcBef>
                <a:spcPct val="0"/>
              </a:spcBef>
              <a:buNone/>
            </a:pPr>
            <a:r>
              <a:rPr lang="ru-RU" altLang="ru-RU" sz="2400" b="1" dirty="0" smtClean="0"/>
              <a:t>характерны </a:t>
            </a:r>
            <a:r>
              <a:rPr lang="ru-RU" altLang="ru-RU" sz="2400" b="1" dirty="0"/>
              <a:t>резкая загрудинная боль, резь в глазах, слезотечение, сухой кашель, рвота, нарушение координации, одышка. Через два часа развивается отек легких, потеря сознания</a:t>
            </a:r>
            <a:r>
              <a:rPr lang="ru-RU" altLang="ru-RU" sz="2400" b="1" dirty="0" smtClean="0"/>
              <a:t>.</a:t>
            </a:r>
          </a:p>
          <a:p>
            <a:pPr>
              <a:spcBef>
                <a:spcPct val="0"/>
              </a:spcBef>
              <a:buFontTx/>
              <a:buChar char="-"/>
            </a:pPr>
            <a:endParaRPr lang="ru-RU" altLang="ru-RU" sz="2400" b="1" dirty="0"/>
          </a:p>
          <a:p>
            <a:pPr marL="18288" indent="0">
              <a:buNone/>
            </a:pP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96" y="4659982"/>
            <a:ext cx="9167996" cy="8698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4218642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Смерть наступает из-за рефлекторного торможения дыхательного центра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83718"/>
            <a:ext cx="3563888" cy="1974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067694"/>
            <a:ext cx="3378324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34207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2932584" y="652949"/>
            <a:ext cx="3312368" cy="2082847"/>
            <a:chOff x="3059832" y="627534"/>
            <a:chExt cx="3528392" cy="2430270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9832" y="627534"/>
              <a:ext cx="3240360" cy="243027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7" name="TextBox 6"/>
            <p:cNvSpPr txBox="1"/>
            <p:nvPr/>
          </p:nvSpPr>
          <p:spPr>
            <a:xfrm>
              <a:off x="5580112" y="2515711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prstClr val="black"/>
                  </a:solidFill>
                </a:rPr>
                <a:t>ГП-7</a:t>
              </a:r>
              <a:endParaRPr lang="ru-RU" sz="20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23479"/>
            <a:ext cx="8784976" cy="936104"/>
          </a:xfrm>
        </p:spPr>
        <p:txBody>
          <a:bodyPr anchor="t" anchorCtr="0">
            <a:normAutofit fontScale="25000" lnSpcReduction="20000"/>
          </a:bodyPr>
          <a:lstStyle/>
          <a:p>
            <a:pPr marL="18288" indent="0" algn="ctr">
              <a:buNone/>
            </a:pPr>
            <a:r>
              <a:rPr lang="ru-RU" sz="1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защиты</a:t>
            </a:r>
          </a:p>
          <a:p>
            <a:pPr marL="18288" indent="0" algn="ctr">
              <a:buNone/>
            </a:pPr>
            <a:endParaRPr lang="ru-RU" sz="1900" u="sng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8288" indent="0" algn="ctr">
              <a:buNone/>
            </a:pPr>
            <a:endParaRPr lang="ru-RU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8288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2666279" y="2566365"/>
            <a:ext cx="3578671" cy="2411508"/>
            <a:chOff x="2793105" y="2853539"/>
            <a:chExt cx="3771938" cy="2241954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2329" y="2853539"/>
              <a:ext cx="3721351" cy="185323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3" name="TextBox 12"/>
            <p:cNvSpPr txBox="1"/>
            <p:nvPr/>
          </p:nvSpPr>
          <p:spPr>
            <a:xfrm>
              <a:off x="2793105" y="4437379"/>
              <a:ext cx="3771938" cy="6581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prstClr val="black"/>
                  </a:solidFill>
                </a:rPr>
                <a:t>ВМП, пропитанная 2% раствором питьевой соды</a:t>
              </a:r>
              <a:endParaRPr lang="ru-RU" sz="2000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-180528" y="1491630"/>
            <a:ext cx="2894803" cy="2846809"/>
            <a:chOff x="5004048" y="-419076"/>
            <a:chExt cx="2894803" cy="2846809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48" y="-419076"/>
              <a:ext cx="2846809" cy="284680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6602707" y="1557078"/>
              <a:ext cx="129614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prstClr val="black"/>
                  </a:solidFill>
                </a:rPr>
                <a:t>ГП-5</a:t>
              </a:r>
              <a:endParaRPr lang="ru-RU" sz="2400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6335688" y="1472952"/>
            <a:ext cx="2808312" cy="3262675"/>
            <a:chOff x="6100936" y="1789747"/>
            <a:chExt cx="2808312" cy="3262675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0936" y="1789747"/>
              <a:ext cx="2499742" cy="249974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0" name="TextBox 9"/>
            <p:cNvSpPr txBox="1"/>
            <p:nvPr/>
          </p:nvSpPr>
          <p:spPr>
            <a:xfrm>
              <a:off x="6100936" y="4344536"/>
              <a:ext cx="280831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prstClr val="black"/>
                  </a:solidFill>
                </a:rPr>
                <a:t>Изолирующие средства защиты</a:t>
              </a:r>
              <a:endParaRPr lang="ru-RU" sz="20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17" name="Дата 8"/>
          <p:cNvSpPr txBox="1">
            <a:spLocks/>
          </p:cNvSpPr>
          <p:nvPr/>
        </p:nvSpPr>
        <p:spPr>
          <a:xfrm>
            <a:off x="8118017" y="4834704"/>
            <a:ext cx="99102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E3BDA2-D7C0-4A92-A643-972D6AA39E59}" type="datetime8">
              <a:rPr lang="ru-RU" smtClean="0"/>
              <a:pPr/>
              <a:t>19.02.2024 14:28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43741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670" y="2419045"/>
            <a:ext cx="8229600" cy="399135"/>
          </a:xfrm>
        </p:spPr>
        <p:txBody>
          <a:bodyPr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Характеристика зоны химического заражения и очага химического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поражения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29260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zvuk_-_silnyj_veter_(iPle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5821" y="3642548"/>
            <a:ext cx="609600" cy="609600"/>
          </a:xfrm>
          <a:prstGeom prst="rect">
            <a:avLst/>
          </a:prstGeom>
        </p:spPr>
      </p:pic>
      <p:pic>
        <p:nvPicPr>
          <p:cNvPr id="9" name="Vodopad_-_Zvuk_vodopada_(iPleer.fm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6682" y="4085990"/>
            <a:ext cx="357211" cy="357211"/>
          </a:xfrm>
          <a:prstGeom prst="rect">
            <a:avLst/>
          </a:prstGeom>
        </p:spPr>
      </p:pic>
      <p:pic>
        <p:nvPicPr>
          <p:cNvPr id="5" name="zvuk_vody_-_..._(iPleer.fm)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63833" y="4110594"/>
            <a:ext cx="376808" cy="376808"/>
          </a:xfrm>
          <a:prstGeom prst="rect">
            <a:avLst/>
          </a:prstGeom>
        </p:spPr>
      </p:pic>
      <p:pic>
        <p:nvPicPr>
          <p:cNvPr id="2" name="Zvuki_-_Vzryv_(iPleer.fm)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99093" y="3178056"/>
            <a:ext cx="609600" cy="609600"/>
          </a:xfrm>
          <a:prstGeom prst="rect">
            <a:avLst/>
          </a:prstGeom>
        </p:spPr>
      </p:pic>
      <p:sp>
        <p:nvSpPr>
          <p:cNvPr id="4" name="Цилиндр 3"/>
          <p:cNvSpPr/>
          <p:nvPr/>
        </p:nvSpPr>
        <p:spPr>
          <a:xfrm>
            <a:off x="512549" y="2995568"/>
            <a:ext cx="1296144" cy="1584176"/>
          </a:xfrm>
          <a:prstGeom prst="can">
            <a:avLst/>
          </a:prstGeom>
          <a:solidFill>
            <a:srgbClr val="9EF4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АХОВ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Пятно 1 7"/>
          <p:cNvSpPr/>
          <p:nvPr/>
        </p:nvSpPr>
        <p:spPr>
          <a:xfrm>
            <a:off x="1340641" y="2850460"/>
            <a:ext cx="936104" cy="792088"/>
          </a:xfrm>
          <a:prstGeom prst="irregularSeal1">
            <a:avLst/>
          </a:prstGeom>
          <a:solidFill>
            <a:srgbClr val="FFFF0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Выноска-облако 9"/>
          <p:cNvSpPr/>
          <p:nvPr/>
        </p:nvSpPr>
        <p:spPr>
          <a:xfrm>
            <a:off x="3059832" y="1323779"/>
            <a:ext cx="5328592" cy="1125722"/>
          </a:xfrm>
          <a:prstGeom prst="cloudCallout">
            <a:avLst>
              <a:gd name="adj1" fmla="val -76489"/>
              <a:gd name="adj2" fmla="val 11418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Первичное облако</a:t>
            </a:r>
            <a:endParaRPr lang="ru-RU" b="1" dirty="0">
              <a:solidFill>
                <a:schemeClr val="tx1"/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808693" y="3967676"/>
            <a:ext cx="2214246" cy="792088"/>
            <a:chOff x="1808693" y="4011910"/>
            <a:chExt cx="2214246" cy="792088"/>
          </a:xfrm>
        </p:grpSpPr>
        <p:sp>
          <p:nvSpPr>
            <p:cNvPr id="11" name="Овальная выноска 10"/>
            <p:cNvSpPr/>
            <p:nvPr/>
          </p:nvSpPr>
          <p:spPr>
            <a:xfrm flipV="1">
              <a:off x="1808693" y="4011910"/>
              <a:ext cx="2214246" cy="792088"/>
            </a:xfrm>
            <a:prstGeom prst="wedgeEllipseCallout">
              <a:avLst>
                <a:gd name="adj1" fmla="val -32358"/>
                <a:gd name="adj2" fmla="val 108140"/>
              </a:avLst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97194" y="4227934"/>
              <a:ext cx="18354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</a:rPr>
                <a:t>Жидкая фаза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Выноска-облако 14"/>
          <p:cNvSpPr/>
          <p:nvPr/>
        </p:nvSpPr>
        <p:spPr>
          <a:xfrm>
            <a:off x="3085937" y="1976089"/>
            <a:ext cx="5328592" cy="1296144"/>
          </a:xfrm>
          <a:prstGeom prst="cloudCallout">
            <a:avLst>
              <a:gd name="adj1" fmla="val -47955"/>
              <a:gd name="adj2" fmla="val 1207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Вторичное облако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2447056" y="915566"/>
            <a:ext cx="6606353" cy="297286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Облако зараженного воздуха</a:t>
            </a:r>
            <a:endParaRPr lang="ru-RU" sz="4000" b="1" dirty="0">
              <a:solidFill>
                <a:schemeClr val="tx1"/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1160621" y="125353"/>
            <a:ext cx="4707523" cy="1012375"/>
            <a:chOff x="1160621" y="125353"/>
            <a:chExt cx="4707523" cy="1012375"/>
          </a:xfrm>
          <a:solidFill>
            <a:srgbClr val="9EF47C"/>
          </a:solidFill>
        </p:grpSpPr>
        <p:sp>
          <p:nvSpPr>
            <p:cNvPr id="16" name="Двойная волна 15"/>
            <p:cNvSpPr/>
            <p:nvPr/>
          </p:nvSpPr>
          <p:spPr>
            <a:xfrm>
              <a:off x="1160621" y="339502"/>
              <a:ext cx="3771419" cy="576064"/>
            </a:xfrm>
            <a:prstGeom prst="doubleWav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1"/>
                  </a:solidFill>
                </a:rPr>
                <a:t>Направление ветра</a:t>
              </a:r>
              <a:endParaRPr lang="ru-RU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Стрелка вправо 16"/>
            <p:cNvSpPr/>
            <p:nvPr/>
          </p:nvSpPr>
          <p:spPr>
            <a:xfrm>
              <a:off x="4932040" y="125353"/>
              <a:ext cx="936104" cy="1012375"/>
            </a:xfrm>
            <a:prstGeom prst="rightArrow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0E783-437C-4EF3-91D1-56AB556C29AA}" type="datetime8">
              <a:rPr lang="ru-RU" smtClean="0"/>
              <a:t>19.02.2024 9:48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95869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4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13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611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8" grpId="0" animBg="1"/>
      <p:bldP spid="10" grpId="0" animBg="1"/>
      <p:bldP spid="15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слайд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34"/>
          <a:stretch/>
        </p:blipFill>
        <p:spPr bwMode="auto">
          <a:xfrm>
            <a:off x="0" y="858885"/>
            <a:ext cx="9169272" cy="4377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Цилиндр 9"/>
          <p:cNvSpPr/>
          <p:nvPr/>
        </p:nvSpPr>
        <p:spPr>
          <a:xfrm>
            <a:off x="219050" y="3441395"/>
            <a:ext cx="736828" cy="1005193"/>
          </a:xfrm>
          <a:prstGeom prst="can">
            <a:avLst/>
          </a:prstGeom>
          <a:solidFill>
            <a:srgbClr val="9EF47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АХОВ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но 1 11"/>
          <p:cNvSpPr/>
          <p:nvPr/>
        </p:nvSpPr>
        <p:spPr>
          <a:xfrm>
            <a:off x="536975" y="3441395"/>
            <a:ext cx="425715" cy="318232"/>
          </a:xfrm>
          <a:prstGeom prst="irregularSeal1">
            <a:avLst/>
          </a:prstGeom>
          <a:solidFill>
            <a:srgbClr val="FFFF0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115616" y="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 rot="20717474">
            <a:off x="925568" y="3183694"/>
            <a:ext cx="3801173" cy="63725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776797" y="858884"/>
            <a:ext cx="4259700" cy="150810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Очаг химического </a:t>
            </a: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поражения – </a:t>
            </a:r>
            <a:r>
              <a:rPr lang="ru-RU" altLang="ru-RU" sz="1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территория, где произошли массовые   поражения людей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сельскохозяйственных животных 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растений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107638" y="4540361"/>
            <a:ext cx="5094398" cy="6159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Зона возможного химического заражения  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(ЗВХЗ)</a:t>
            </a: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 стрелкой 19"/>
          <p:cNvCxnSpPr>
            <a:stCxn id="15" idx="2"/>
          </p:cNvCxnSpPr>
          <p:nvPr/>
        </p:nvCxnSpPr>
        <p:spPr>
          <a:xfrm>
            <a:off x="2333368" y="2366990"/>
            <a:ext cx="537837" cy="1194122"/>
          </a:xfrm>
          <a:prstGeom prst="straightConnector1">
            <a:avLst/>
          </a:prstGeom>
          <a:ln w="50800">
            <a:solidFill>
              <a:srgbClr val="2A5A06"/>
            </a:solidFill>
            <a:headEnd type="none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олилиния 21"/>
          <p:cNvSpPr/>
          <p:nvPr/>
        </p:nvSpPr>
        <p:spPr>
          <a:xfrm>
            <a:off x="3402419" y="2945219"/>
            <a:ext cx="714992" cy="340241"/>
          </a:xfrm>
          <a:custGeom>
            <a:avLst/>
            <a:gdLst>
              <a:gd name="connsiteX0" fmla="*/ 31897 w 714992"/>
              <a:gd name="connsiteY0" fmla="*/ 127590 h 340241"/>
              <a:gd name="connsiteX1" fmla="*/ 10632 w 714992"/>
              <a:gd name="connsiteY1" fmla="*/ 223283 h 340241"/>
              <a:gd name="connsiteX2" fmla="*/ 0 w 714992"/>
              <a:gd name="connsiteY2" fmla="*/ 255181 h 340241"/>
              <a:gd name="connsiteX3" fmla="*/ 10632 w 714992"/>
              <a:gd name="connsiteY3" fmla="*/ 287079 h 340241"/>
              <a:gd name="connsiteX4" fmla="*/ 95693 w 714992"/>
              <a:gd name="connsiteY4" fmla="*/ 318976 h 340241"/>
              <a:gd name="connsiteX5" fmla="*/ 159488 w 714992"/>
              <a:gd name="connsiteY5" fmla="*/ 340241 h 340241"/>
              <a:gd name="connsiteX6" fmla="*/ 287079 w 714992"/>
              <a:gd name="connsiteY6" fmla="*/ 329609 h 340241"/>
              <a:gd name="connsiteX7" fmla="*/ 318976 w 714992"/>
              <a:gd name="connsiteY7" fmla="*/ 308344 h 340241"/>
              <a:gd name="connsiteX8" fmla="*/ 414669 w 714992"/>
              <a:gd name="connsiteY8" fmla="*/ 297711 h 340241"/>
              <a:gd name="connsiteX9" fmla="*/ 446567 w 714992"/>
              <a:gd name="connsiteY9" fmla="*/ 265814 h 340241"/>
              <a:gd name="connsiteX10" fmla="*/ 510362 w 714992"/>
              <a:gd name="connsiteY10" fmla="*/ 244548 h 340241"/>
              <a:gd name="connsiteX11" fmla="*/ 669851 w 714992"/>
              <a:gd name="connsiteY11" fmla="*/ 244548 h 340241"/>
              <a:gd name="connsiteX12" fmla="*/ 701748 w 714992"/>
              <a:gd name="connsiteY12" fmla="*/ 212651 h 340241"/>
              <a:gd name="connsiteX13" fmla="*/ 701748 w 714992"/>
              <a:gd name="connsiteY13" fmla="*/ 85060 h 340241"/>
              <a:gd name="connsiteX14" fmla="*/ 691116 w 714992"/>
              <a:gd name="connsiteY14" fmla="*/ 53162 h 340241"/>
              <a:gd name="connsiteX15" fmla="*/ 627321 w 714992"/>
              <a:gd name="connsiteY15" fmla="*/ 0 h 340241"/>
              <a:gd name="connsiteX16" fmla="*/ 510362 w 714992"/>
              <a:gd name="connsiteY16" fmla="*/ 21265 h 340241"/>
              <a:gd name="connsiteX17" fmla="*/ 446567 w 714992"/>
              <a:gd name="connsiteY17" fmla="*/ 31897 h 340241"/>
              <a:gd name="connsiteX18" fmla="*/ 255181 w 714992"/>
              <a:gd name="connsiteY18" fmla="*/ 53162 h 340241"/>
              <a:gd name="connsiteX19" fmla="*/ 148855 w 714992"/>
              <a:gd name="connsiteY19" fmla="*/ 63795 h 340241"/>
              <a:gd name="connsiteX20" fmla="*/ 95693 w 714992"/>
              <a:gd name="connsiteY20" fmla="*/ 74428 h 340241"/>
              <a:gd name="connsiteX21" fmla="*/ 63795 w 714992"/>
              <a:gd name="connsiteY21" fmla="*/ 95693 h 340241"/>
              <a:gd name="connsiteX22" fmla="*/ 31897 w 714992"/>
              <a:gd name="connsiteY22" fmla="*/ 127590 h 340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714992" h="340241">
                <a:moveTo>
                  <a:pt x="31897" y="127590"/>
                </a:moveTo>
                <a:cubicBezTo>
                  <a:pt x="23036" y="148855"/>
                  <a:pt x="18557" y="191583"/>
                  <a:pt x="10632" y="223283"/>
                </a:cubicBezTo>
                <a:cubicBezTo>
                  <a:pt x="7914" y="234156"/>
                  <a:pt x="0" y="243973"/>
                  <a:pt x="0" y="255181"/>
                </a:cubicBezTo>
                <a:cubicBezTo>
                  <a:pt x="0" y="266389"/>
                  <a:pt x="2707" y="279154"/>
                  <a:pt x="10632" y="287079"/>
                </a:cubicBezTo>
                <a:cubicBezTo>
                  <a:pt x="31005" y="307452"/>
                  <a:pt x="70264" y="311347"/>
                  <a:pt x="95693" y="318976"/>
                </a:cubicBezTo>
                <a:cubicBezTo>
                  <a:pt x="117163" y="325417"/>
                  <a:pt x="159488" y="340241"/>
                  <a:pt x="159488" y="340241"/>
                </a:cubicBezTo>
                <a:cubicBezTo>
                  <a:pt x="202018" y="336697"/>
                  <a:pt x="245230" y="337979"/>
                  <a:pt x="287079" y="329609"/>
                </a:cubicBezTo>
                <a:cubicBezTo>
                  <a:pt x="299609" y="327103"/>
                  <a:pt x="306579" y="311443"/>
                  <a:pt x="318976" y="308344"/>
                </a:cubicBezTo>
                <a:cubicBezTo>
                  <a:pt x="350112" y="300560"/>
                  <a:pt x="382771" y="301255"/>
                  <a:pt x="414669" y="297711"/>
                </a:cubicBezTo>
                <a:cubicBezTo>
                  <a:pt x="425302" y="287079"/>
                  <a:pt x="433423" y="273116"/>
                  <a:pt x="446567" y="265814"/>
                </a:cubicBezTo>
                <a:cubicBezTo>
                  <a:pt x="466162" y="254928"/>
                  <a:pt x="510362" y="244548"/>
                  <a:pt x="510362" y="244548"/>
                </a:cubicBezTo>
                <a:cubicBezTo>
                  <a:pt x="547863" y="248298"/>
                  <a:pt x="625805" y="266571"/>
                  <a:pt x="669851" y="244548"/>
                </a:cubicBezTo>
                <a:cubicBezTo>
                  <a:pt x="683300" y="237824"/>
                  <a:pt x="691116" y="223283"/>
                  <a:pt x="701748" y="212651"/>
                </a:cubicBezTo>
                <a:cubicBezTo>
                  <a:pt x="721149" y="154451"/>
                  <a:pt x="717575" y="180024"/>
                  <a:pt x="701748" y="85060"/>
                </a:cubicBezTo>
                <a:cubicBezTo>
                  <a:pt x="699905" y="74005"/>
                  <a:pt x="697333" y="62487"/>
                  <a:pt x="691116" y="53162"/>
                </a:cubicBezTo>
                <a:cubicBezTo>
                  <a:pt x="674744" y="28604"/>
                  <a:pt x="650856" y="15690"/>
                  <a:pt x="627321" y="0"/>
                </a:cubicBezTo>
                <a:cubicBezTo>
                  <a:pt x="564779" y="20846"/>
                  <a:pt x="615560" y="6237"/>
                  <a:pt x="510362" y="21265"/>
                </a:cubicBezTo>
                <a:cubicBezTo>
                  <a:pt x="489020" y="24314"/>
                  <a:pt x="467959" y="29223"/>
                  <a:pt x="446567" y="31897"/>
                </a:cubicBezTo>
                <a:cubicBezTo>
                  <a:pt x="382875" y="39858"/>
                  <a:pt x="319004" y="46324"/>
                  <a:pt x="255181" y="53162"/>
                </a:cubicBezTo>
                <a:lnTo>
                  <a:pt x="148855" y="63795"/>
                </a:lnTo>
                <a:cubicBezTo>
                  <a:pt x="131134" y="67339"/>
                  <a:pt x="112614" y="68083"/>
                  <a:pt x="95693" y="74428"/>
                </a:cubicBezTo>
                <a:cubicBezTo>
                  <a:pt x="83728" y="78915"/>
                  <a:pt x="73612" y="87512"/>
                  <a:pt x="63795" y="95693"/>
                </a:cubicBezTo>
                <a:cubicBezTo>
                  <a:pt x="31650" y="122480"/>
                  <a:pt x="40758" y="106325"/>
                  <a:pt x="31897" y="12759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олилиния 24"/>
          <p:cNvSpPr/>
          <p:nvPr/>
        </p:nvSpPr>
        <p:spPr>
          <a:xfrm>
            <a:off x="4162567" y="3173104"/>
            <a:ext cx="354842" cy="197893"/>
          </a:xfrm>
          <a:custGeom>
            <a:avLst/>
            <a:gdLst>
              <a:gd name="connsiteX0" fmla="*/ 0 w 354842"/>
              <a:gd name="connsiteY0" fmla="*/ 197893 h 197893"/>
              <a:gd name="connsiteX1" fmla="*/ 13648 w 354842"/>
              <a:gd name="connsiteY1" fmla="*/ 102359 h 197893"/>
              <a:gd name="connsiteX2" fmla="*/ 20472 w 354842"/>
              <a:gd name="connsiteY2" fmla="*/ 54592 h 197893"/>
              <a:gd name="connsiteX3" fmla="*/ 27296 w 354842"/>
              <a:gd name="connsiteY3" fmla="*/ 34120 h 197893"/>
              <a:gd name="connsiteX4" fmla="*/ 68239 w 354842"/>
              <a:gd name="connsiteY4" fmla="*/ 20472 h 197893"/>
              <a:gd name="connsiteX5" fmla="*/ 109182 w 354842"/>
              <a:gd name="connsiteY5" fmla="*/ 0 h 197893"/>
              <a:gd name="connsiteX6" fmla="*/ 307075 w 354842"/>
              <a:gd name="connsiteY6" fmla="*/ 6824 h 197893"/>
              <a:gd name="connsiteX7" fmla="*/ 334370 w 354842"/>
              <a:gd name="connsiteY7" fmla="*/ 13648 h 197893"/>
              <a:gd name="connsiteX8" fmla="*/ 354842 w 354842"/>
              <a:gd name="connsiteY8" fmla="*/ 34120 h 197893"/>
              <a:gd name="connsiteX9" fmla="*/ 293427 w 354842"/>
              <a:gd name="connsiteY9" fmla="*/ 61415 h 197893"/>
              <a:gd name="connsiteX10" fmla="*/ 272955 w 354842"/>
              <a:gd name="connsiteY10" fmla="*/ 68239 h 197893"/>
              <a:gd name="connsiteX11" fmla="*/ 259308 w 354842"/>
              <a:gd name="connsiteY11" fmla="*/ 88711 h 197893"/>
              <a:gd name="connsiteX12" fmla="*/ 238836 w 354842"/>
              <a:gd name="connsiteY12" fmla="*/ 95535 h 197893"/>
              <a:gd name="connsiteX13" fmla="*/ 218364 w 354842"/>
              <a:gd name="connsiteY13" fmla="*/ 109183 h 197893"/>
              <a:gd name="connsiteX14" fmla="*/ 191069 w 354842"/>
              <a:gd name="connsiteY14" fmla="*/ 116006 h 197893"/>
              <a:gd name="connsiteX15" fmla="*/ 170597 w 354842"/>
              <a:gd name="connsiteY15" fmla="*/ 122830 h 197893"/>
              <a:gd name="connsiteX16" fmla="*/ 150126 w 354842"/>
              <a:gd name="connsiteY16" fmla="*/ 136478 h 197893"/>
              <a:gd name="connsiteX17" fmla="*/ 88711 w 354842"/>
              <a:gd name="connsiteY17" fmla="*/ 150126 h 197893"/>
              <a:gd name="connsiteX18" fmla="*/ 40943 w 354842"/>
              <a:gd name="connsiteY18" fmla="*/ 163774 h 197893"/>
              <a:gd name="connsiteX19" fmla="*/ 13648 w 354842"/>
              <a:gd name="connsiteY19" fmla="*/ 170597 h 197893"/>
              <a:gd name="connsiteX20" fmla="*/ 0 w 354842"/>
              <a:gd name="connsiteY20" fmla="*/ 197893 h 197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54842" h="197893">
                <a:moveTo>
                  <a:pt x="0" y="197893"/>
                </a:moveTo>
                <a:lnTo>
                  <a:pt x="13648" y="102359"/>
                </a:lnTo>
                <a:cubicBezTo>
                  <a:pt x="15923" y="86437"/>
                  <a:pt x="15386" y="69851"/>
                  <a:pt x="20472" y="54592"/>
                </a:cubicBezTo>
                <a:cubicBezTo>
                  <a:pt x="22747" y="47768"/>
                  <a:pt x="21443" y="38301"/>
                  <a:pt x="27296" y="34120"/>
                </a:cubicBezTo>
                <a:cubicBezTo>
                  <a:pt x="39002" y="25758"/>
                  <a:pt x="56269" y="28452"/>
                  <a:pt x="68239" y="20472"/>
                </a:cubicBezTo>
                <a:cubicBezTo>
                  <a:pt x="94696" y="2834"/>
                  <a:pt x="80930" y="9418"/>
                  <a:pt x="109182" y="0"/>
                </a:cubicBezTo>
                <a:cubicBezTo>
                  <a:pt x="175146" y="2275"/>
                  <a:pt x="241192" y="2831"/>
                  <a:pt x="307075" y="6824"/>
                </a:cubicBezTo>
                <a:cubicBezTo>
                  <a:pt x="316436" y="7391"/>
                  <a:pt x="326227" y="8995"/>
                  <a:pt x="334370" y="13648"/>
                </a:cubicBezTo>
                <a:cubicBezTo>
                  <a:pt x="342749" y="18436"/>
                  <a:pt x="348018" y="27296"/>
                  <a:pt x="354842" y="34120"/>
                </a:cubicBezTo>
                <a:cubicBezTo>
                  <a:pt x="322400" y="55748"/>
                  <a:pt x="342151" y="45174"/>
                  <a:pt x="293427" y="61415"/>
                </a:cubicBezTo>
                <a:lnTo>
                  <a:pt x="272955" y="68239"/>
                </a:lnTo>
                <a:cubicBezTo>
                  <a:pt x="268406" y="75063"/>
                  <a:pt x="265712" y="83588"/>
                  <a:pt x="259308" y="88711"/>
                </a:cubicBezTo>
                <a:cubicBezTo>
                  <a:pt x="253691" y="93205"/>
                  <a:pt x="245270" y="92318"/>
                  <a:pt x="238836" y="95535"/>
                </a:cubicBezTo>
                <a:cubicBezTo>
                  <a:pt x="231500" y="99203"/>
                  <a:pt x="225902" y="105952"/>
                  <a:pt x="218364" y="109183"/>
                </a:cubicBezTo>
                <a:cubicBezTo>
                  <a:pt x="209744" y="112877"/>
                  <a:pt x="200086" y="113430"/>
                  <a:pt x="191069" y="116006"/>
                </a:cubicBezTo>
                <a:cubicBezTo>
                  <a:pt x="184153" y="117982"/>
                  <a:pt x="177421" y="120555"/>
                  <a:pt x="170597" y="122830"/>
                </a:cubicBezTo>
                <a:cubicBezTo>
                  <a:pt x="163773" y="127379"/>
                  <a:pt x="157461" y="132810"/>
                  <a:pt x="150126" y="136478"/>
                </a:cubicBezTo>
                <a:cubicBezTo>
                  <a:pt x="132420" y="145331"/>
                  <a:pt x="106182" y="146632"/>
                  <a:pt x="88711" y="150126"/>
                </a:cubicBezTo>
                <a:cubicBezTo>
                  <a:pt x="53148" y="157239"/>
                  <a:pt x="71301" y="155101"/>
                  <a:pt x="40943" y="163774"/>
                </a:cubicBezTo>
                <a:cubicBezTo>
                  <a:pt x="31926" y="166350"/>
                  <a:pt x="22746" y="168323"/>
                  <a:pt x="13648" y="170597"/>
                </a:cubicBezTo>
                <a:lnTo>
                  <a:pt x="0" y="19789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6" name="Прямая со стрелкой 25"/>
          <p:cNvCxnSpPr/>
          <p:nvPr/>
        </p:nvCxnSpPr>
        <p:spPr>
          <a:xfrm flipH="1">
            <a:off x="3759915" y="2366990"/>
            <a:ext cx="2180237" cy="748349"/>
          </a:xfrm>
          <a:prstGeom prst="straightConnector1">
            <a:avLst/>
          </a:prstGeom>
          <a:ln w="50800">
            <a:solidFill>
              <a:srgbClr val="2A5A06"/>
            </a:solidFill>
            <a:headEnd type="none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8" idx="0"/>
          </p:cNvCxnSpPr>
          <p:nvPr/>
        </p:nvCxnSpPr>
        <p:spPr>
          <a:xfrm flipV="1">
            <a:off x="2654837" y="4063079"/>
            <a:ext cx="824141" cy="477282"/>
          </a:xfrm>
          <a:prstGeom prst="straightConnector1">
            <a:avLst/>
          </a:prstGeom>
          <a:ln w="50800">
            <a:solidFill>
              <a:srgbClr val="2A5A06"/>
            </a:solidFill>
            <a:headEnd type="none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07638" y="858885"/>
            <a:ext cx="4451459" cy="150810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Зона </a:t>
            </a:r>
            <a:r>
              <a:rPr lang="ru-RU" alt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химического </a:t>
            </a: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заражения – </a:t>
            </a: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место выброса (вылива) АХОВ                              и территория, </a:t>
            </a: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над </a:t>
            </a:r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которой распространилось облако зараженного воздуха в поражающих </a:t>
            </a: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концентрациях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06951" y="76944"/>
            <a:ext cx="76609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 аварии с выбросом АХОВ 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13869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7080" y="2113635"/>
            <a:ext cx="7016195" cy="5726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2-й учебный вопрос. </a:t>
            </a:r>
            <a:r>
              <a:rPr lang="ru-RU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мероприятия химической защиты.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Оказание 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первой помощи при поражении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АХОВ</a:t>
            </a:r>
            <a:endParaRPr lang="en-U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6875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bagnet.org/doc/images/news/6/54537/3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967" y="679339"/>
            <a:ext cx="3144057" cy="22283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834" name="Text Box 2"/>
          <p:cNvSpPr txBox="1">
            <a:spLocks noChangeArrowheads="1"/>
          </p:cNvSpPr>
          <p:nvPr/>
        </p:nvSpPr>
        <p:spPr bwMode="auto">
          <a:xfrm>
            <a:off x="208696" y="17193"/>
            <a:ext cx="451601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82563" indent="-182563" algn="ctr">
              <a:buClr>
                <a:srgbClr val="990033"/>
              </a:buClr>
              <a:defRPr/>
            </a:pPr>
            <a:r>
              <a:rPr lang="ru-RU" sz="2000" dirty="0"/>
              <a:t>	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 защиты: </a:t>
            </a:r>
          </a:p>
          <a:p>
            <a:pPr marL="182563" indent="-182563">
              <a:buClr>
                <a:srgbClr val="990033"/>
              </a:buClr>
              <a:defRPr/>
            </a:pPr>
            <a:endParaRPr lang="ru-RU" sz="1200" b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182563" indent="-182563">
              <a:buClr>
                <a:srgbClr val="990033"/>
              </a:buClr>
              <a:defRPr/>
            </a:pPr>
            <a:endParaRPr lang="ru-RU" sz="12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635000" lvl="1" indent="-273050">
              <a:buFontTx/>
              <a:buChar char="•"/>
              <a:defRPr/>
            </a:pPr>
            <a:r>
              <a:rPr lang="ru-RU" sz="2400" b="1" dirty="0" smtClean="0"/>
              <a:t>укрытие </a:t>
            </a:r>
            <a:r>
              <a:rPr lang="ru-RU" sz="2400" b="1" dirty="0"/>
              <a:t>в защитных </a:t>
            </a:r>
            <a:r>
              <a:rPr lang="ru-RU" sz="2400" b="1" dirty="0" smtClean="0"/>
              <a:t>сооружениях;</a:t>
            </a:r>
            <a:endParaRPr lang="ru-RU" sz="2400" b="1" dirty="0"/>
          </a:p>
          <a:p>
            <a:pPr marL="635000" lvl="1" indent="-273050">
              <a:buFontTx/>
              <a:buChar char="•"/>
              <a:defRPr/>
            </a:pPr>
            <a:r>
              <a:rPr lang="ru-RU" sz="2400" b="1" dirty="0"/>
              <a:t>э</a:t>
            </a:r>
            <a:r>
              <a:rPr lang="ru-RU" sz="2400" b="1" dirty="0" smtClean="0"/>
              <a:t>вакуация населения из зон ЧС; </a:t>
            </a:r>
            <a:endParaRPr lang="ru-RU" sz="2400" b="1" dirty="0"/>
          </a:p>
          <a:p>
            <a:pPr marL="635000" lvl="1" indent="-273050">
              <a:buFontTx/>
              <a:buChar char="•"/>
              <a:defRPr/>
            </a:pPr>
            <a:r>
              <a:rPr lang="ru-RU" sz="2400" b="1" dirty="0" smtClean="0"/>
              <a:t>использование </a:t>
            </a:r>
            <a:r>
              <a:rPr lang="ru-RU" sz="2400" b="1" dirty="0"/>
              <a:t>средств </a:t>
            </a:r>
            <a:r>
              <a:rPr lang="en-US" sz="2400" b="1" dirty="0" smtClean="0"/>
              <a:t>   </a:t>
            </a:r>
            <a:r>
              <a:rPr lang="ru-RU" sz="2400" b="1" dirty="0" smtClean="0"/>
              <a:t>индивидуальной защиты;</a:t>
            </a:r>
            <a:endParaRPr lang="ru-RU" sz="2400" b="1" dirty="0"/>
          </a:p>
          <a:p>
            <a:pPr marL="635000" lvl="1" indent="-273050">
              <a:buFontTx/>
              <a:buChar char="•"/>
              <a:defRPr/>
            </a:pPr>
            <a:r>
              <a:rPr lang="ru-RU" sz="2400" b="1" dirty="0"/>
              <a:t>п</a:t>
            </a:r>
            <a:r>
              <a:rPr lang="ru-RU" sz="2400" b="1" dirty="0" smtClean="0"/>
              <a:t>роведение мероприятий </a:t>
            </a:r>
            <a:r>
              <a:rPr lang="ru-RU" sz="2400" b="1" dirty="0"/>
              <a:t>медицинской защиты;</a:t>
            </a:r>
          </a:p>
          <a:p>
            <a:pPr marL="635000" lvl="1" indent="-273050">
              <a:buFontTx/>
              <a:buChar char="•"/>
              <a:defRPr/>
            </a:pPr>
            <a:r>
              <a:rPr lang="ru-RU" sz="2400" b="1" dirty="0" smtClean="0"/>
              <a:t>проведение АСДНР</a:t>
            </a:r>
            <a:r>
              <a:rPr lang="ru-RU" sz="2400" b="1" dirty="0"/>
              <a:t>.</a:t>
            </a: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835" y="42289"/>
            <a:ext cx="2821646" cy="153076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www.epidemiolog.ru/upload/medialibrary/36f/wuzbuic%20vvhuwwmxgivq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280" y="2689088"/>
            <a:ext cx="2450062" cy="173731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410" y="1491061"/>
            <a:ext cx="2648417" cy="1992454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content-mcdn.ethnos.gr/filesystem/images/20110317/low/2011031600887_1114033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410" y="3182570"/>
            <a:ext cx="3150334" cy="197511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5755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670" y="281175"/>
            <a:ext cx="7932424" cy="572644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Специальная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обработка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(СпО) – 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55" y="900617"/>
            <a:ext cx="8846535" cy="145069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b="1" dirty="0">
                <a:solidFill>
                  <a:schemeClr val="tx1"/>
                </a:solidFill>
              </a:rPr>
              <a:t>комплекс мероприятий, связанный с обеззараживанием различных поверхностей предметов</a:t>
            </a:r>
            <a:r>
              <a:rPr lang="ru-RU" sz="2600" b="1" dirty="0" smtClean="0">
                <a:solidFill>
                  <a:schemeClr val="tx1"/>
                </a:solidFill>
              </a:rPr>
              <a:t>, </a:t>
            </a:r>
            <a:r>
              <a:rPr lang="ru-RU" sz="2600" b="1" dirty="0">
                <a:solidFill>
                  <a:schemeClr val="tx1"/>
                </a:solidFill>
              </a:rPr>
              <a:t>кожи человека, одежды, обуви, СИЗ</a:t>
            </a:r>
            <a:r>
              <a:rPr lang="ru-RU" sz="2600" b="1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3" y="1942184"/>
            <a:ext cx="4182051" cy="3125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440" y="1693155"/>
            <a:ext cx="4864271" cy="3395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5208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59943308"/>
              </p:ext>
            </p:extLst>
          </p:nvPr>
        </p:nvGraphicFramePr>
        <p:xfrm>
          <a:off x="251520" y="123478"/>
          <a:ext cx="864096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077411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" t="3925" r="51874" b="5617"/>
          <a:stretch/>
        </p:blipFill>
        <p:spPr bwMode="auto">
          <a:xfrm>
            <a:off x="107504" y="1549937"/>
            <a:ext cx="2422566" cy="21019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41621"/>
            <a:ext cx="407022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038370752"/>
              </p:ext>
            </p:extLst>
          </p:nvPr>
        </p:nvGraphicFramePr>
        <p:xfrm>
          <a:off x="177579" y="296647"/>
          <a:ext cx="8784976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18" t="6755" r="2018" b="3809"/>
          <a:stretch/>
        </p:blipFill>
        <p:spPr bwMode="auto">
          <a:xfrm>
            <a:off x="1979712" y="2817771"/>
            <a:ext cx="2422566" cy="20781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4467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6260" y="433880"/>
            <a:ext cx="8551480" cy="857250"/>
          </a:xfrm>
        </p:spPr>
        <p:txBody>
          <a:bodyPr>
            <a:normAutofit fontScale="90000"/>
          </a:bodyPr>
          <a:lstStyle/>
          <a:p>
            <a:pPr lvl="0"/>
            <a:r>
              <a:rPr lang="ru-RU" sz="4000" b="1" cap="none" dirty="0">
                <a:ln w="1905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Дегазация</a:t>
            </a:r>
            <a:r>
              <a:rPr lang="ru-RU" sz="4000" b="1" i="1" cap="none" dirty="0">
                <a:ln w="1905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sz="4000" b="1" i="1" cap="none" dirty="0" smtClean="0">
                <a:ln w="1905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–</a:t>
            </a:r>
            <a:r>
              <a:rPr lang="ru-RU" sz="3600" b="1" i="1" cap="none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/>
            </a:r>
            <a:br>
              <a:rPr lang="ru-RU" sz="3600" b="1" i="1" cap="none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</a:br>
            <a:r>
              <a:rPr lang="ru-RU" sz="3600" b="1" cap="none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sz="3100" b="1" cap="none" dirty="0">
                <a:ln w="1905"/>
                <a:latin typeface="Times New Roman"/>
                <a:ea typeface="Calibri"/>
                <a:cs typeface="Times New Roman"/>
              </a:rPr>
              <a:t>удаление (нейтрализация) ОВ, АХОВ с зараженных </a:t>
            </a:r>
            <a:r>
              <a:rPr lang="ru-RU" sz="3100" b="1" cap="none" dirty="0" smtClean="0">
                <a:ln w="1905"/>
                <a:latin typeface="Times New Roman"/>
                <a:ea typeface="Calibri"/>
                <a:cs typeface="Times New Roman"/>
              </a:rPr>
              <a:t>поверхностей</a:t>
            </a:r>
            <a:endParaRPr lang="ru-RU" sz="3100" b="1" cap="none" dirty="0">
              <a:ln w="1905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873" y="1640077"/>
            <a:ext cx="4693508" cy="336708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60" y="1640077"/>
            <a:ext cx="4131724" cy="3367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9165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55" y="128470"/>
            <a:ext cx="8928100" cy="107315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 первой помощи при поражении АХОВ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55" y="1203326"/>
            <a:ext cx="8704184" cy="91031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поступлении АХОВ через дыхательные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пути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КОУМЦ\Desktop\АХОВ\8_obg_1-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798" t="37519" r="10918" b="46104"/>
          <a:stretch/>
        </p:blipFill>
        <p:spPr bwMode="auto">
          <a:xfrm>
            <a:off x="-16689" y="2065360"/>
            <a:ext cx="9160690" cy="249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2299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55" y="128470"/>
            <a:ext cx="8928100" cy="107315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 первой помощи при поражении АХОВ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55" y="1203326"/>
            <a:ext cx="8704184" cy="91031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попадании АХОВ на кожу: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30F76BF-59B8-4031-AD1B-D631DC12CFA9}" type="datetime1">
              <a:rPr lang="ru-RU" smtClean="0"/>
              <a:pPr>
                <a:defRPr/>
              </a:pPr>
              <a:t>19.02.2024</a:t>
            </a:fld>
            <a:endParaRPr lang="ru-RU" dirty="0"/>
          </a:p>
        </p:txBody>
      </p:sp>
      <p:pic>
        <p:nvPicPr>
          <p:cNvPr id="3074" name="Picture 2" descr="C:\Users\КОУМЦ\Desktop\АХОВ\8_obg_1-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25" t="57884" r="10698" b="24091"/>
          <a:stretch/>
        </p:blipFill>
        <p:spPr bwMode="auto">
          <a:xfrm>
            <a:off x="0" y="1808225"/>
            <a:ext cx="9144000" cy="271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6837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55" y="128470"/>
            <a:ext cx="8928100" cy="107315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 первой помощи при поражении АХОВ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55" y="1203326"/>
            <a:ext cx="8704184" cy="91031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поступлении АХОВ через рот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30F76BF-59B8-4031-AD1B-D631DC12CFA9}" type="datetime1">
              <a:rPr lang="ru-RU" smtClean="0"/>
              <a:pPr>
                <a:defRPr/>
              </a:pPr>
              <a:t>19.02.2024</a:t>
            </a:fld>
            <a:endParaRPr lang="ru-RU" dirty="0"/>
          </a:p>
        </p:txBody>
      </p:sp>
      <p:pic>
        <p:nvPicPr>
          <p:cNvPr id="3074" name="Picture 2" descr="C:\Users\КОУМЦ\Desktop\АХОВ\8_obg_1-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01" t="80098" r="10794" b="4460"/>
          <a:stretch/>
        </p:blipFill>
        <p:spPr bwMode="auto">
          <a:xfrm>
            <a:off x="36171" y="1774998"/>
            <a:ext cx="9065488" cy="2295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3091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707654"/>
            <a:ext cx="7886700" cy="994172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  <a:effectLst>
                  <a:glow rad="127000">
                    <a:prstClr val="whit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5400" b="1" dirty="0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лагодарю за внимание!</a:t>
            </a:r>
            <a:endParaRPr lang="ru-RU" sz="5400" dirty="0">
              <a:solidFill>
                <a:srgbClr val="002060"/>
              </a:solidFill>
              <a:effectLst>
                <a:glow rad="127000">
                  <a:prstClr val="whit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8424" y="3867894"/>
            <a:ext cx="648072" cy="455192"/>
          </a:xfrm>
        </p:spPr>
        <p:txBody>
          <a:bodyPr>
            <a:normAutofit/>
          </a:bodyPr>
          <a:lstStyle/>
          <a:p>
            <a:pPr marL="18288" indent="0" algn="ctr">
              <a:buNone/>
            </a:pPr>
            <a:endParaRPr lang="ru-RU" sz="1000" b="1" dirty="0" smtClean="0">
              <a:solidFill>
                <a:srgbClr val="FF0000"/>
              </a:solidFill>
            </a:endParaRPr>
          </a:p>
          <a:p>
            <a:pPr marL="475488" indent="-457200"/>
            <a:endParaRPr lang="ru-RU" sz="32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3200" dirty="0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395536" y="5173617"/>
            <a:ext cx="2057400" cy="27384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03065" y="3616433"/>
            <a:ext cx="5519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Презентацию подготовил преподаватель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АСФ ГБПОУ «КМК»</a:t>
            </a: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Кулиничева-Буянова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Ж.В. 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6559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4208</TotalTime>
  <Words>825</Words>
  <Application>Microsoft Office PowerPoint</Application>
  <PresentationFormat>Экран (16:9)</PresentationFormat>
  <Paragraphs>183</Paragraphs>
  <Slides>34</Slides>
  <Notes>5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Office Theme</vt:lpstr>
      <vt:lpstr>ОКАЗАНИЕ ПЕРВОЙ ПОМОЩИ ПРИ ПОРАЖЕНИИ АВАРИЙНО ХИМИЧЕСКИ ОПАСНЫМИ ВЕЩЕСТВАМИ</vt:lpstr>
      <vt:lpstr>УЧЕБНЫЕ ЦЕЛИ</vt:lpstr>
      <vt:lpstr>УЧЕБНЫЕ ВОПРОСЫ</vt:lpstr>
      <vt:lpstr>Презентация PowerPoint</vt:lpstr>
      <vt:lpstr>1-й учебный вопрос.    АХОВ, их свойства. Характеристика  зоны химического заражения и  очага химического поражения</vt:lpstr>
      <vt:lpstr>Аварийно химически опасное вещество – </vt:lpstr>
      <vt:lpstr>Презентация PowerPoint</vt:lpstr>
      <vt:lpstr>Презентация PowerPoint</vt:lpstr>
      <vt:lpstr>Презентация PowerPoint</vt:lpstr>
      <vt:lpstr>Токсодоза –</vt:lpstr>
      <vt:lpstr>Токсодозы некоторых веществ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Физико-химические свойства: </vt:lpstr>
      <vt:lpstr>Презентация PowerPoint</vt:lpstr>
      <vt:lpstr>Презентация PowerPoint</vt:lpstr>
      <vt:lpstr>Характеристика зоны химического заражения и очага химического поражения</vt:lpstr>
      <vt:lpstr>Презентация PowerPoint</vt:lpstr>
      <vt:lpstr>Презентация PowerPoint</vt:lpstr>
      <vt:lpstr>2-й учебный вопрос.    Основные мероприятия химической защиты.  Оказание первой помощи при поражении АХОВ</vt:lpstr>
      <vt:lpstr>Презентация PowerPoint</vt:lpstr>
      <vt:lpstr>Специальная обработка (СпО) – </vt:lpstr>
      <vt:lpstr>Презентация PowerPoint</vt:lpstr>
      <vt:lpstr>Презентация PowerPoint</vt:lpstr>
      <vt:lpstr>Дегазация –  удаление (нейтрализация) ОВ, АХОВ с зараженных поверхностей</vt:lpstr>
      <vt:lpstr>Мероприятия первой помощи при поражении АХОВ</vt:lpstr>
      <vt:lpstr>Мероприятия первой помощи при поражении АХОВ</vt:lpstr>
      <vt:lpstr>Мероприятия первой помощи при поражении АХОВ</vt:lpstr>
      <vt:lpstr>Благодарю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Uzer</cp:lastModifiedBy>
  <cp:revision>220</cp:revision>
  <dcterms:created xsi:type="dcterms:W3CDTF">2013-08-21T19:17:07Z</dcterms:created>
  <dcterms:modified xsi:type="dcterms:W3CDTF">2024-02-19T07:38:07Z</dcterms:modified>
</cp:coreProperties>
</file>