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9"/>
  </p:notesMasterIdLst>
  <p:handoutMasterIdLst>
    <p:handoutMasterId r:id="rId40"/>
  </p:handoutMasterIdLst>
  <p:sldIdLst>
    <p:sldId id="256" r:id="rId2"/>
    <p:sldId id="298" r:id="rId3"/>
    <p:sldId id="276" r:id="rId4"/>
    <p:sldId id="257" r:id="rId5"/>
    <p:sldId id="277" r:id="rId6"/>
    <p:sldId id="278" r:id="rId7"/>
    <p:sldId id="280" r:id="rId8"/>
    <p:sldId id="281" r:id="rId9"/>
    <p:sldId id="282" r:id="rId10"/>
    <p:sldId id="259" r:id="rId11"/>
    <p:sldId id="283" r:id="rId12"/>
    <p:sldId id="291" r:id="rId13"/>
    <p:sldId id="292" r:id="rId14"/>
    <p:sldId id="293" r:id="rId15"/>
    <p:sldId id="294" r:id="rId16"/>
    <p:sldId id="295" r:id="rId17"/>
    <p:sldId id="296" r:id="rId18"/>
    <p:sldId id="258" r:id="rId19"/>
    <p:sldId id="274" r:id="rId20"/>
    <p:sldId id="275" r:id="rId21"/>
    <p:sldId id="260" r:id="rId22"/>
    <p:sldId id="261" r:id="rId23"/>
    <p:sldId id="262" r:id="rId24"/>
    <p:sldId id="263" r:id="rId25"/>
    <p:sldId id="265" r:id="rId26"/>
    <p:sldId id="266" r:id="rId27"/>
    <p:sldId id="268" r:id="rId28"/>
    <p:sldId id="271" r:id="rId29"/>
    <p:sldId id="284" r:id="rId30"/>
    <p:sldId id="285" r:id="rId31"/>
    <p:sldId id="286" r:id="rId32"/>
    <p:sldId id="287" r:id="rId33"/>
    <p:sldId id="288" r:id="rId34"/>
    <p:sldId id="290" r:id="rId35"/>
    <p:sldId id="270" r:id="rId36"/>
    <p:sldId id="273" r:id="rId37"/>
    <p:sldId id="297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1722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2" d="100"/>
          <a:sy n="52" d="100"/>
        </p:scale>
        <p:origin x="-288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AD66F-ABB1-4558-AB99-6132D16DD373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82DA-2722-4E94-9D4E-18837E6273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2244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EF1B70-0227-4AE6-8FEA-26E92611A5CF}" type="datetimeFigureOut">
              <a:rPr lang="ru-RU" smtClean="0"/>
              <a:pPr/>
              <a:t>30.04.2021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8A1F1-2D11-4E41-970C-F715E7C8F1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206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58A1F1-2D11-4E41-970C-F715E7C8F173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5E190-BF4A-40C8-800C-F9CE18855ECD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31EF7-9312-4932-866A-C20BBB21940D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2EB4D-3AD5-4F74-8D29-A493222656CC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1D975-5DF5-42BC-9799-2C8BABFE2DF9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7E421-E294-4D31-8B56-5A095EB03DE4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3FAE5-63C4-4D25-B70D-8EA265D9B376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18-9ED7-4D56-A609-6A5B87153DA1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7EB20-2DF0-46BB-B4E7-F84DD651E70D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94606-5CB5-4529-B810-159010495C59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64DC4-30BC-40B9-9A16-8B91664A3796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DCB45-2522-4AE0-BE8A-4C117F858849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5E0529C-18E9-432E-96AD-BCB5075DE4F5}" type="datetime1">
              <a:rPr lang="ru-RU" smtClean="0"/>
              <a:pPr/>
              <a:t>30.04.2021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ll dir="d"/>
  </p:transition>
  <p:timing>
    <p:tnLst>
      <p:par>
        <p:cTn id="1" dur="indefinite" restart="never" nodeType="tmRoot"/>
      </p:par>
    </p:tnLst>
  </p:timing>
  <p:hf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audio" Target="file:///C:\Users\&#1040;&#1051;&#1045;&#1050;&#1057;&#1045;&#1049;\Desktop\&#1076;&#1077;&#1085;&#1100;%20&#1087;&#1090;&#1080;%2021\&#1075;&#1086;&#1083;&#1086;&#1089;&#1072;%20&#1087;&#1090;&#1080;&#1094;\&#1043;&#1086;&#1083;&#1086;&#1089;&#1072;%20&#1087;&#1090;&#1080;&#1094;2.mp3" TargetMode="External"/><Relationship Id="rId7" Type="http://schemas.openxmlformats.org/officeDocument/2006/relationships/image" Target="../media/image19.jpeg"/><Relationship Id="rId2" Type="http://schemas.openxmlformats.org/officeDocument/2006/relationships/audio" Target="file:///C:\Users\&#1040;&#1051;&#1045;&#1050;&#1057;&#1045;&#1049;\Desktop\&#1076;&#1077;&#1085;&#1100;%20&#1087;&#1090;&#1080;%2021\&#1075;&#1086;&#1083;&#1086;&#1089;&#1072;%20&#1087;&#1090;&#1080;&#1094;\&#1043;&#1086;&#1083;&#1086;&#1089;&#1072;%20&#1087;&#1090;&#1080;&#1094;%20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18.jpeg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22.png"/><Relationship Id="rId4" Type="http://schemas.openxmlformats.org/officeDocument/2006/relationships/audio" Target="file:///C:\Users\&#1040;&#1051;&#1045;&#1050;&#1057;&#1045;&#1049;\Desktop\&#1076;&#1077;&#1085;&#1100;%20&#1087;&#1090;&#1080;%2021\&#1075;&#1086;&#1083;&#1086;&#1089;&#1072;%20&#1087;&#1090;&#1080;&#1094;\&#1043;&#1086;&#1083;&#1086;&#1089;&#1072;%20&#1087;&#1090;&#1080;&#1094;%203.mp3" TargetMode="External"/><Relationship Id="rId9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audio" Target="file:///C:\Users\&#1040;&#1051;&#1045;&#1050;&#1057;&#1045;&#1049;\Desktop\&#1076;&#1077;&#1085;&#1100;%20&#1087;&#1090;&#1080;%2021\&#1075;&#1086;&#1083;&#1086;&#1089;&#1072;%20&#1087;&#1090;&#1080;&#1094;\&#1043;&#1086;&#1083;&#1086;&#1089;&#1072;%20&#1087;&#1090;&#1080;&#1094;6.mp3" TargetMode="External"/><Relationship Id="rId7" Type="http://schemas.openxmlformats.org/officeDocument/2006/relationships/image" Target="../media/image25.jpeg"/><Relationship Id="rId2" Type="http://schemas.openxmlformats.org/officeDocument/2006/relationships/audio" Target="file:///C:\Users\&#1040;&#1051;&#1045;&#1050;&#1057;&#1045;&#1049;\Desktop\&#1076;&#1077;&#1085;&#1100;%20&#1087;&#1090;&#1080;%2021\&#1075;&#1086;&#1083;&#1086;&#1089;&#1072;%20&#1087;&#1090;&#1080;&#1094;\&#1043;&#1086;&#1083;&#1086;&#1089;&#1072;%20%20&#1087;&#1090;&#1080;&#1094;%205.mp3" TargetMode="External"/><Relationship Id="rId1" Type="http://schemas.openxmlformats.org/officeDocument/2006/relationships/audio" Target="file:///C:\Users\&#1040;&#1051;&#1045;&#1050;&#1057;&#1045;&#1049;\Desktop\&#1076;&#1077;&#1085;&#1100;%20&#1087;&#1090;&#1080;%2021\&#1075;&#1086;&#1083;&#1086;&#1089;&#1072;%20&#1087;&#1090;&#1080;&#1094;\&#1043;&#1086;&#1083;&#1086;&#1089;&#1072;%20&#1087;&#1090;&#1080;&#1094;4.mp3" TargetMode="Externa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audio" Target="file:///C:\Users\&#1040;&#1051;&#1045;&#1050;&#1057;&#1045;&#1049;\Desktop\&#1076;&#1077;&#1085;&#1100;%20&#1087;&#1090;&#1080;%2021\&#1075;&#1086;&#1083;&#1086;&#1089;&#1072;%20&#1087;&#1090;&#1080;&#1094;\&#1043;&#1086;&#1083;&#1086;&#1089;&#1072;%20&#1087;&#1090;&#1080;&#1094;9.mp3" TargetMode="External"/><Relationship Id="rId7" Type="http://schemas.openxmlformats.org/officeDocument/2006/relationships/image" Target="../media/image26.jpeg"/><Relationship Id="rId12" Type="http://schemas.openxmlformats.org/officeDocument/2006/relationships/image" Target="../media/image22.png"/><Relationship Id="rId2" Type="http://schemas.openxmlformats.org/officeDocument/2006/relationships/audio" Target="file:///C:\Users\&#1040;&#1051;&#1045;&#1050;&#1057;&#1045;&#1049;\Desktop\&#1076;&#1077;&#1085;&#1100;%20&#1087;&#1090;&#1080;%2021\&#1075;&#1086;&#1083;&#1086;&#1089;&#1072;%20&#1087;&#1090;&#1080;&#1094;\&#1043;&#1086;&#1083;&#1086;&#1089;&#1072;%20&#1087;&#1090;&#1080;&#1094;%208.mp3" TargetMode="External"/><Relationship Id="rId1" Type="http://schemas.openxmlformats.org/officeDocument/2006/relationships/audio" Target="file:///C:\Users\&#1040;&#1051;&#1045;&#1050;&#1057;&#1045;&#1049;\Desktop\&#1076;&#1077;&#1085;&#1100;%20&#1087;&#1090;&#1080;%2021\&#1075;&#1086;&#1083;&#1086;&#1089;&#1072;%20&#1087;&#1090;&#1080;&#1094;\&#1043;&#1086;&#1083;&#1086;&#1089;&#1072;%20&#1087;&#1090;&#1080;&#1094;7.mp3" TargetMode="Externa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30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9.jpeg"/><Relationship Id="rId4" Type="http://schemas.openxmlformats.org/officeDocument/2006/relationships/audio" Target="file:///C:\Users\&#1040;&#1051;&#1045;&#1050;&#1057;&#1045;&#1049;\Desktop\&#1076;&#1077;&#1085;&#1100;%20&#1087;&#1090;&#1080;%2021\&#1075;&#1086;&#1083;&#1086;&#1089;&#1072;%20&#1087;&#1090;&#1080;&#1094;\&#1043;&#1086;&#1083;&#1086;&#1089;&#1072;%20&#1087;&#1090;&#1080;&#1094;%20%2010.mp3" TargetMode="External"/><Relationship Id="rId9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844824"/>
            <a:ext cx="8568951" cy="4752527"/>
          </a:xfrm>
        </p:spPr>
        <p:txBody>
          <a:bodyPr/>
          <a:lstStyle/>
          <a:p>
            <a:pPr algn="ctr">
              <a:spcAft>
                <a:spcPts val="0"/>
              </a:spcAft>
              <a:tabLst>
                <a:tab pos="1520190" algn="l"/>
              </a:tabLs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ВИКТОРИНА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  КО  ДНЮ  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ПТИЦ</a:t>
            </a:r>
            <a:endParaRPr lang="ru-RU" b="1" dirty="0"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  <a:tabLst>
                <a:tab pos="0" algn="l"/>
              </a:tabLs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«ПЕРНАТЫЕ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   ДРУЗЬЯ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»</a:t>
            </a:r>
            <a:endParaRPr lang="ru-RU" b="1" dirty="0">
              <a:latin typeface="Calibri"/>
              <a:ea typeface="Calibri"/>
              <a:cs typeface="Times New Roman"/>
            </a:endParaRPr>
          </a:p>
          <a:p>
            <a:endParaRPr lang="ru-RU" dirty="0" smtClean="0"/>
          </a:p>
          <a:p>
            <a:endParaRPr lang="ru-RU" dirty="0"/>
          </a:p>
          <a:p>
            <a:pPr marL="4214813">
              <a:spcAft>
                <a:spcPts val="0"/>
              </a:spcAft>
              <a:tabLst>
                <a:tab pos="2970530" algn="l"/>
              </a:tabLst>
            </a:pPr>
            <a:r>
              <a:rPr lang="ru-RU" sz="1800" dirty="0">
                <a:latin typeface="Times New Roman"/>
                <a:ea typeface="Calibri"/>
                <a:cs typeface="Times New Roman"/>
              </a:rPr>
              <a:t>Разработали: Абдуллаева К.Р</a:t>
            </a:r>
            <a:r>
              <a:rPr lang="ru-RU" sz="1800" dirty="0" smtClean="0">
                <a:latin typeface="Times New Roman"/>
                <a:ea typeface="Calibri"/>
                <a:cs typeface="Times New Roman"/>
              </a:rPr>
              <a:t>.,                                                         Дьяконова </a:t>
            </a:r>
            <a:r>
              <a:rPr lang="ru-RU" sz="1800" dirty="0">
                <a:latin typeface="Times New Roman"/>
                <a:ea typeface="Calibri"/>
                <a:cs typeface="Times New Roman"/>
              </a:rPr>
              <a:t>И.В. –  педагоги    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4214813"/>
            <a:r>
              <a:rPr lang="ru-RU" sz="1800" dirty="0" smtClean="0">
                <a:latin typeface="Times New Roman"/>
                <a:ea typeface="Calibri"/>
              </a:rPr>
              <a:t>дополнительного </a:t>
            </a:r>
            <a:r>
              <a:rPr lang="ru-RU" sz="1800" dirty="0">
                <a:latin typeface="Times New Roman"/>
                <a:ea typeface="Calibri"/>
              </a:rPr>
              <a:t>образования </a:t>
            </a:r>
            <a:endParaRPr lang="ru-RU" sz="1800" dirty="0" smtClean="0">
              <a:latin typeface="Times New Roman"/>
              <a:ea typeface="Calibri"/>
            </a:endParaRPr>
          </a:p>
          <a:p>
            <a:pPr marL="4214813"/>
            <a:endParaRPr lang="ru-RU" sz="1800" dirty="0">
              <a:latin typeface="Times New Roman"/>
            </a:endParaRPr>
          </a:p>
          <a:p>
            <a:pPr marL="4214813"/>
            <a:endParaRPr lang="ru-RU" sz="1800" dirty="0" smtClean="0">
              <a:latin typeface="Times New Roman"/>
            </a:endParaRPr>
          </a:p>
          <a:p>
            <a:pPr marL="4214813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ИНТА</a:t>
            </a:r>
          </a:p>
          <a:p>
            <a:pPr marL="4214813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260649"/>
            <a:ext cx="7175351" cy="1080120"/>
          </a:xfrm>
        </p:spPr>
        <p:txBody>
          <a:bodyPr/>
          <a:lstStyle/>
          <a:p>
            <a:pPr marL="182880" indent="0" algn="ctr">
              <a:spcAft>
                <a:spcPts val="0"/>
              </a:spcAft>
              <a:buNone/>
            </a:pPr>
            <a:r>
              <a:rPr lang="ru-RU" sz="1800" b="0" dirty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Муниципальное бюджетное учреждение </a:t>
            </a:r>
            <a:br>
              <a:rPr lang="ru-RU" sz="1800" b="0" dirty="0">
                <a:effectLst/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дополнительного образования </a:t>
            </a:r>
            <a:br>
              <a:rPr lang="ru-RU" sz="1800" b="0" dirty="0">
                <a:effectLst/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800" b="0" dirty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Станция юных натуралистов</a:t>
            </a:r>
            <a:r>
              <a:rPr lang="ru-RU" sz="2400" dirty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400" dirty="0">
                <a:effectLst/>
                <a:latin typeface="Calibri"/>
                <a:ea typeface="Calibri"/>
                <a:cs typeface="Times New Roman"/>
              </a:rPr>
            </a:b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400" dirty="0" smtClean="0">
                <a:effectLst/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871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259632" y="980728"/>
            <a:ext cx="727280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kern="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Возрастная категория детей – </a:t>
            </a:r>
            <a:r>
              <a:rPr lang="ru-RU" sz="2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>10-12 лет.</a:t>
            </a:r>
            <a:r>
              <a:rPr lang="ru-RU" sz="2400" kern="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/>
            </a:r>
            <a:br>
              <a:rPr lang="ru-RU" sz="2400" kern="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r>
              <a:rPr lang="ru-RU" sz="2400" kern="0" dirty="0">
                <a:solidFill>
                  <a:srgbClr val="B7E7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/>
            </a:r>
            <a:br>
              <a:rPr lang="ru-RU" sz="2400" kern="0" dirty="0">
                <a:solidFill>
                  <a:srgbClr val="B7E7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r>
              <a:rPr lang="ru-RU" sz="2400" kern="0" dirty="0">
                <a:solidFill>
                  <a:srgbClr val="B7E7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+mj-cs"/>
              </a:rPr>
              <a:t>         </a:t>
            </a:r>
            <a:br>
              <a:rPr lang="ru-RU" sz="2400" kern="0" dirty="0">
                <a:solidFill>
                  <a:srgbClr val="B7E7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+mj-cs"/>
              </a:rPr>
            </a:br>
            <a:r>
              <a:rPr lang="ru-RU" sz="2400" kern="0" dirty="0">
                <a:solidFill>
                  <a:srgbClr val="B7E7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+mj-cs"/>
              </a:rPr>
              <a:t> </a:t>
            </a:r>
            <a:r>
              <a:rPr lang="ru-RU" sz="2400" kern="0" dirty="0">
                <a:solidFill>
                  <a:srgbClr val="00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Batang" panose="02030600000101010101" pitchFamily="18" charset="-127"/>
                <a:cs typeface="+mj-cs"/>
              </a:rPr>
              <a:t>Предлагаемая презентация может быть полезна классным </a:t>
            </a:r>
            <a:r>
              <a:rPr lang="ru-RU" sz="2400" kern="0" dirty="0" smtClean="0">
                <a:solidFill>
                  <a:srgbClr val="00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Batang" panose="02030600000101010101" pitchFamily="18" charset="-127"/>
                <a:cs typeface="+mj-cs"/>
              </a:rPr>
              <a:t>руководителям для проведения внеклассных уроков, </a:t>
            </a:r>
            <a:r>
              <a:rPr lang="ru-RU" sz="2400" kern="0" dirty="0">
                <a:solidFill>
                  <a:srgbClr val="00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Batang" panose="02030600000101010101" pitchFamily="18" charset="-127"/>
                <a:cs typeface="+mj-cs"/>
              </a:rPr>
              <a:t>учителям биологии, </a:t>
            </a:r>
            <a:br>
              <a:rPr lang="ru-RU" sz="2400" kern="0" dirty="0">
                <a:solidFill>
                  <a:srgbClr val="00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Batang" panose="02030600000101010101" pitchFamily="18" charset="-127"/>
                <a:cs typeface="+mj-cs"/>
              </a:rPr>
            </a:br>
            <a:r>
              <a:rPr lang="ru-RU" sz="2400" kern="0" dirty="0" smtClean="0">
                <a:solidFill>
                  <a:srgbClr val="00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Batang" panose="02030600000101010101" pitchFamily="18" charset="-127"/>
                <a:cs typeface="+mj-cs"/>
              </a:rPr>
              <a:t>организаторам </a:t>
            </a:r>
            <a:r>
              <a:rPr lang="ru-RU" sz="2400" kern="0" dirty="0">
                <a:solidFill>
                  <a:srgbClr val="00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Batang" panose="02030600000101010101" pitchFamily="18" charset="-127"/>
                <a:cs typeface="+mj-cs"/>
              </a:rPr>
              <a:t>внеклассной работы,</a:t>
            </a:r>
            <a:br>
              <a:rPr lang="ru-RU" sz="2400" kern="0" dirty="0">
                <a:solidFill>
                  <a:srgbClr val="00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Batang" panose="02030600000101010101" pitchFamily="18" charset="-127"/>
                <a:cs typeface="+mj-cs"/>
              </a:rPr>
            </a:br>
            <a:r>
              <a:rPr lang="ru-RU" sz="2400" kern="0" dirty="0">
                <a:solidFill>
                  <a:srgbClr val="00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Batang" panose="02030600000101010101" pitchFamily="18" charset="-127"/>
                <a:cs typeface="+mj-cs"/>
              </a:rPr>
              <a:t> педагогам дополнительного образования естественнонаучной направленности. </a:t>
            </a:r>
            <a:r>
              <a:rPr lang="ru-RU" sz="2400" kern="0" dirty="0">
                <a:solidFill>
                  <a:srgbClr val="B7E7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  <a:t/>
            </a:r>
            <a:br>
              <a:rPr lang="ru-RU" sz="2400" kern="0" dirty="0">
                <a:solidFill>
                  <a:srgbClr val="B7E7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ea typeface="+mj-ea"/>
                <a:cs typeface="+mj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5289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38914" name="Picture 2" descr="https://birds.kz/photos/0004/004/00040195401.jpg"/>
          <p:cNvPicPr>
            <a:picLocks noChangeAspect="1" noChangeArrowheads="1"/>
          </p:cNvPicPr>
          <p:nvPr/>
        </p:nvPicPr>
        <p:blipFill>
          <a:blip r:embed="rId2" cstate="print"/>
          <a:srcRect l="18900" t="6172" r="7710" b="9222"/>
          <a:stretch>
            <a:fillRect/>
          </a:stretch>
        </p:blipFill>
        <p:spPr bwMode="auto">
          <a:xfrm>
            <a:off x="323528" y="0"/>
            <a:ext cx="8388424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200800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effectLst/>
                <a:latin typeface="Times New Roman"/>
                <a:ea typeface="Calibri"/>
              </a:rPr>
              <a:t>1. «Живые </a:t>
            </a:r>
            <a:r>
              <a:rPr lang="ru-RU" dirty="0">
                <a:effectLst/>
                <a:latin typeface="Times New Roman"/>
                <a:ea typeface="Calibri"/>
              </a:rPr>
              <a:t>барометры»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504" y="1196752"/>
            <a:ext cx="8856984" cy="5472608"/>
          </a:xfrm>
        </p:spPr>
        <p:txBody>
          <a:bodyPr/>
          <a:lstStyle/>
          <a:p>
            <a:pPr algn="l"/>
            <a:r>
              <a:rPr lang="ru-RU" dirty="0" smtClean="0">
                <a:latin typeface="Times New Roman"/>
                <a:ea typeface="Calibri"/>
              </a:rPr>
              <a:t>                                                                                </a:t>
            </a:r>
          </a:p>
          <a:p>
            <a:pPr algn="l"/>
            <a:endParaRPr lang="ru-RU" dirty="0">
              <a:latin typeface="Times New Roman"/>
              <a:ea typeface="Calibri"/>
            </a:endParaRPr>
          </a:p>
          <a:p>
            <a:pPr algn="l"/>
            <a:r>
              <a:rPr lang="ru-RU" sz="2400" b="1" dirty="0" smtClean="0">
                <a:latin typeface="Times New Roman"/>
                <a:ea typeface="Calibri"/>
              </a:rPr>
              <a:t>                                                                                 </a:t>
            </a:r>
            <a:r>
              <a:rPr lang="ru-RU" sz="2800" b="1" dirty="0" smtClean="0">
                <a:latin typeface="Times New Roman"/>
                <a:ea typeface="Calibri"/>
              </a:rPr>
              <a:t>Барометр</a:t>
            </a:r>
            <a:r>
              <a:rPr lang="ru-RU" sz="2400" b="1" dirty="0" smtClean="0">
                <a:latin typeface="Times New Roman"/>
                <a:ea typeface="Calibri"/>
              </a:rPr>
              <a:t> – это                                </a:t>
            </a:r>
          </a:p>
          <a:p>
            <a:pPr algn="l"/>
            <a:r>
              <a:rPr lang="ru-RU" sz="2400" b="1" dirty="0">
                <a:latin typeface="Times New Roman"/>
                <a:ea typeface="Calibri"/>
              </a:rPr>
              <a:t> </a:t>
            </a:r>
            <a:r>
              <a:rPr lang="ru-RU" sz="2400" b="1" dirty="0" smtClean="0">
                <a:latin typeface="Times New Roman"/>
                <a:ea typeface="Calibri"/>
              </a:rPr>
              <a:t>                                                                      прибор, используемый  </a:t>
            </a:r>
          </a:p>
          <a:p>
            <a:pPr algn="l"/>
            <a:r>
              <a:rPr lang="ru-RU" sz="2400" b="1" dirty="0">
                <a:latin typeface="Times New Roman"/>
                <a:ea typeface="Calibri"/>
              </a:rPr>
              <a:t> </a:t>
            </a:r>
            <a:r>
              <a:rPr lang="ru-RU" sz="2400" b="1" dirty="0" smtClean="0">
                <a:latin typeface="Times New Roman"/>
                <a:ea typeface="Calibri"/>
              </a:rPr>
              <a:t>                                                                           для наблюдений за  </a:t>
            </a:r>
          </a:p>
          <a:p>
            <a:pPr algn="l"/>
            <a:r>
              <a:rPr lang="ru-RU" sz="2400" b="1" dirty="0">
                <a:latin typeface="Times New Roman"/>
                <a:ea typeface="Calibri"/>
              </a:rPr>
              <a:t> </a:t>
            </a:r>
            <a:r>
              <a:rPr lang="ru-RU" sz="2400" b="1" dirty="0" smtClean="0">
                <a:latin typeface="Times New Roman"/>
                <a:ea typeface="Calibri"/>
              </a:rPr>
              <a:t>                                                                          изменением погоды</a:t>
            </a:r>
          </a:p>
          <a:p>
            <a:pPr algn="l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300192" y="6237312"/>
            <a:ext cx="18288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4</a:t>
            </a:fld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72815"/>
            <a:ext cx="5040560" cy="5063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53130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99720" y="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  <a:latin typeface="Times New Roman"/>
                <a:ea typeface="Calibri"/>
              </a:rPr>
              <a:t>1. «Живые барометры»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154100" y="764704"/>
            <a:ext cx="12554804" cy="5418936"/>
          </a:xfrm>
        </p:spPr>
        <p:txBody>
          <a:bodyPr numCol="2">
            <a:normAutofit fontScale="92500"/>
          </a:bodyPr>
          <a:lstStyle/>
          <a:p>
            <a:pPr marL="0" lvl="0" indent="0" algn="ctr">
              <a:buClr>
                <a:srgbClr val="F14124">
                  <a:lumMod val="75000"/>
                </a:srgbClr>
              </a:buClr>
              <a:buNone/>
            </a:pPr>
            <a:r>
              <a:rPr lang="ru-RU" sz="2000" i="1" dirty="0">
                <a:solidFill>
                  <a:srgbClr val="212745"/>
                </a:solidFill>
                <a:latin typeface="Times New Roman"/>
                <a:ea typeface="Calibri"/>
              </a:rPr>
              <a:t>Задание:</a:t>
            </a:r>
            <a:r>
              <a:rPr lang="ru-RU" sz="2000" dirty="0">
                <a:solidFill>
                  <a:srgbClr val="212745"/>
                </a:solidFill>
                <a:latin typeface="Times New Roman"/>
                <a:ea typeface="Calibri"/>
              </a:rPr>
              <a:t> закончить предложение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Если ласточки летают высоко, то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…  </a:t>
            </a:r>
            <a:endParaRPr lang="ru-RU" b="1" dirty="0" smtClean="0">
              <a:latin typeface="Times New Roman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Если ласточки летают низко – … </a:t>
            </a:r>
            <a:r>
              <a:rPr lang="ru-RU" b="1" i="1" dirty="0" smtClean="0">
                <a:latin typeface="Times New Roman"/>
                <a:ea typeface="Calibri"/>
                <a:cs typeface="Times New Roman"/>
              </a:rPr>
              <a:t> </a:t>
            </a:r>
            <a:endParaRPr lang="ru-RU" b="1" dirty="0" smtClean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Если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ласточки летают то вверх, то вниз – … </a:t>
            </a:r>
            <a:r>
              <a:rPr lang="ru-RU" b="1" i="1" dirty="0" smtClean="0">
                <a:latin typeface="Times New Roman"/>
                <a:ea typeface="Calibri"/>
                <a:cs typeface="Times New Roman"/>
              </a:rPr>
              <a:t> </a:t>
            </a:r>
            <a:endParaRPr lang="ru-RU" b="1" dirty="0" smtClean="0">
              <a:latin typeface="Calibri"/>
              <a:ea typeface="Calibri"/>
              <a:cs typeface="Times New Roman"/>
            </a:endParaRPr>
          </a:p>
          <a:p>
            <a:pPr marL="45720" indent="0">
              <a:buNone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62050" indent="0">
              <a:buNone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62050" indent="0">
              <a:buNone/>
            </a:pP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62050" indent="0">
              <a:buNone/>
            </a:pP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62050" indent="-116205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хорошей погоде</a:t>
            </a:r>
          </a:p>
          <a:p>
            <a:pPr marL="1162050" indent="-116205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дождю</a:t>
            </a:r>
          </a:p>
          <a:p>
            <a:pPr marL="4445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буре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21" t="7481" r="18585" b="16359"/>
          <a:stretch/>
        </p:blipFill>
        <p:spPr bwMode="auto">
          <a:xfrm>
            <a:off x="179512" y="2492896"/>
            <a:ext cx="3691467" cy="40188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7"/>
          <a:stretch/>
        </p:blipFill>
        <p:spPr bwMode="auto">
          <a:xfrm>
            <a:off x="4355976" y="3068960"/>
            <a:ext cx="4708809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83341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236294" y="6283933"/>
            <a:ext cx="18288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116632"/>
            <a:ext cx="6512511" cy="135902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  <a:latin typeface="Times New Roman"/>
                <a:ea typeface="Calibri"/>
              </a:rPr>
              <a:t>1. «Живые барометры»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539552" y="1052736"/>
            <a:ext cx="8352928" cy="5184576"/>
          </a:xfrm>
        </p:spPr>
        <p:txBody>
          <a:bodyPr/>
          <a:lstStyle/>
          <a:p>
            <a:pPr marL="45720" indent="0" algn="ctr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закончить предложение</a:t>
            </a:r>
          </a:p>
          <a:p>
            <a:pPr marL="4572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Воробьи купаются летом в пыли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 </a:t>
            </a:r>
          </a:p>
          <a:p>
            <a:pPr marL="4572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к дождю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84921"/>
            <a:ext cx="5832648" cy="43749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312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919864" y="6372696"/>
            <a:ext cx="1224136" cy="36004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18864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  <a:latin typeface="Times New Roman"/>
                <a:ea typeface="Calibri"/>
              </a:rPr>
              <a:t>1. «Живые барометры»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79512" y="1124744"/>
            <a:ext cx="8568952" cy="4914880"/>
          </a:xfrm>
        </p:spPr>
        <p:txBody>
          <a:bodyPr/>
          <a:lstStyle/>
          <a:p>
            <a:pPr marL="45720" lv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2400" i="1" dirty="0">
                <a:solidFill>
                  <a:srgbClr val="212745"/>
                </a:solidFill>
                <a:latin typeface="Times New Roman"/>
                <a:ea typeface="Calibri"/>
              </a:rPr>
              <a:t>Задание:</a:t>
            </a:r>
            <a:r>
              <a:rPr lang="ru-RU" sz="2400" dirty="0">
                <a:solidFill>
                  <a:srgbClr val="212745"/>
                </a:solidFill>
                <a:latin typeface="Times New Roman"/>
                <a:ea typeface="Calibri"/>
              </a:rPr>
              <a:t> закончить предложение</a:t>
            </a:r>
          </a:p>
          <a:p>
            <a:pPr marL="4572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Грачи рано прилетели - … </a:t>
            </a:r>
          </a:p>
          <a:p>
            <a:pPr marL="45720" indent="0" algn="ctr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 теплая весна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2548092"/>
            <a:ext cx="6120680" cy="43099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90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164288" y="6309320"/>
            <a:ext cx="18288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  <a:latin typeface="Times New Roman"/>
                <a:ea typeface="Calibri"/>
              </a:rPr>
              <a:t>1. «Живые барометры»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79512" y="1124744"/>
            <a:ext cx="8640960" cy="4842872"/>
          </a:xfrm>
        </p:spPr>
        <p:txBody>
          <a:bodyPr/>
          <a:lstStyle/>
          <a:p>
            <a:pPr marL="45720" lvl="0" indent="0" algn="ctr">
              <a:buNone/>
            </a:pPr>
            <a:r>
              <a:rPr lang="ru-RU" sz="2400" i="1" dirty="0">
                <a:solidFill>
                  <a:srgbClr val="212745"/>
                </a:solidFill>
                <a:latin typeface="Times New Roman"/>
                <a:ea typeface="Calibri"/>
              </a:rPr>
              <a:t>Задание:</a:t>
            </a:r>
            <a:r>
              <a:rPr lang="ru-RU" sz="2400" dirty="0">
                <a:solidFill>
                  <a:srgbClr val="212745"/>
                </a:solidFill>
                <a:latin typeface="Times New Roman"/>
                <a:ea typeface="Calibri"/>
              </a:rPr>
              <a:t> закончить предложение</a:t>
            </a:r>
          </a:p>
          <a:p>
            <a:pPr marL="45720" indent="0" algn="ctr">
              <a:buNone/>
            </a:pPr>
            <a:r>
              <a:rPr lang="ru-RU" b="1" dirty="0" smtClean="0">
                <a:latin typeface="Times New Roman"/>
                <a:ea typeface="Calibri"/>
              </a:rPr>
              <a:t>Птицы </a:t>
            </a:r>
            <a:r>
              <a:rPr lang="ru-RU" b="1" dirty="0">
                <a:latin typeface="Times New Roman"/>
                <a:ea typeface="Calibri"/>
              </a:rPr>
              <a:t>весной вьют гнёзда на солнечной стороне, </a:t>
            </a:r>
            <a:r>
              <a:rPr lang="ru-RU" b="1" dirty="0" smtClean="0">
                <a:latin typeface="Times New Roman"/>
                <a:ea typeface="Calibri"/>
              </a:rPr>
              <a:t>лето будет…</a:t>
            </a:r>
          </a:p>
          <a:p>
            <a:pPr marL="45720" indent="0" algn="ctr">
              <a:buNone/>
            </a:pPr>
            <a:r>
              <a:rPr lang="ru-RU" b="1" dirty="0" smtClean="0">
                <a:latin typeface="Times New Roman"/>
                <a:ea typeface="Calibri"/>
              </a:rPr>
              <a:t> </a:t>
            </a:r>
            <a:r>
              <a:rPr lang="ru-RU" b="1" i="1" dirty="0" smtClean="0">
                <a:latin typeface="Times New Roman"/>
                <a:ea typeface="Calibri"/>
              </a:rPr>
              <a:t>холодное</a:t>
            </a:r>
          </a:p>
          <a:p>
            <a:pPr marL="45720" indent="0" algn="ctr">
              <a:buNone/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54945"/>
            <a:ext cx="5544616" cy="44069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04284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452320" y="6381577"/>
            <a:ext cx="18288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512511" cy="79208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effectLst/>
                <a:latin typeface="Times New Roman"/>
                <a:ea typeface="Calibri"/>
              </a:rPr>
              <a:t>1. «Живые барометры»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07504" y="980728"/>
            <a:ext cx="8856984" cy="4842872"/>
          </a:xfrm>
        </p:spPr>
        <p:txBody>
          <a:bodyPr/>
          <a:lstStyle/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i="1" dirty="0">
                <a:solidFill>
                  <a:srgbClr val="212745"/>
                </a:solidFill>
                <a:latin typeface="Times New Roman"/>
                <a:ea typeface="Calibri"/>
              </a:rPr>
              <a:t>Задание:</a:t>
            </a:r>
            <a:r>
              <a:rPr lang="ru-RU" sz="2400" dirty="0">
                <a:solidFill>
                  <a:srgbClr val="212745"/>
                </a:solidFill>
                <a:latin typeface="Times New Roman"/>
                <a:ea typeface="Calibri"/>
              </a:rPr>
              <a:t> закончить предложение</a:t>
            </a:r>
          </a:p>
          <a:p>
            <a:pPr marL="0" lv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Вороны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рассаживаются по нижним сучьям, жмутся к земле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– </a:t>
            </a:r>
          </a:p>
          <a:p>
            <a:pPr marL="0" lv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...  </a:t>
            </a:r>
            <a:r>
              <a:rPr lang="ru-RU" b="1" i="1" dirty="0" smtClean="0">
                <a:latin typeface="Times New Roman"/>
                <a:ea typeface="Calibri"/>
                <a:cs typeface="Times New Roman"/>
              </a:rPr>
              <a:t>к </a:t>
            </a:r>
            <a:r>
              <a:rPr lang="ru-RU" b="1" i="1" dirty="0">
                <a:latin typeface="Times New Roman"/>
                <a:ea typeface="Calibri"/>
                <a:cs typeface="Times New Roman"/>
              </a:rPr>
              <a:t>сильному </a:t>
            </a:r>
            <a:r>
              <a:rPr lang="ru-RU" b="1" i="1" dirty="0" smtClean="0">
                <a:latin typeface="Times New Roman"/>
                <a:ea typeface="Calibri"/>
                <a:cs typeface="Times New Roman"/>
              </a:rPr>
              <a:t>ветру</a:t>
            </a:r>
            <a:endParaRPr lang="ru-RU" b="1" dirty="0">
              <a:latin typeface="Calibri"/>
              <a:ea typeface="Calibri"/>
              <a:cs typeface="Times New Roman"/>
            </a:endParaRP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93504"/>
            <a:ext cx="7938012" cy="446449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1084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348880"/>
            <a:ext cx="7448615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effectLst/>
                <a:latin typeface="Times New Roman"/>
                <a:ea typeface="Calibri"/>
              </a:rPr>
              <a:t>2. «Определи </a:t>
            </a:r>
            <a:r>
              <a:rPr lang="ru-RU" dirty="0">
                <a:effectLst/>
                <a:latin typeface="Times New Roman"/>
                <a:ea typeface="Calibri"/>
              </a:rPr>
              <a:t>вид птицы»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3429000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>
                <a:latin typeface="Times New Roman"/>
                <a:ea typeface="Calibri"/>
              </a:rPr>
              <a:t>Задание:</a:t>
            </a:r>
            <a:r>
              <a:rPr lang="ru-RU" sz="2400" dirty="0">
                <a:latin typeface="Times New Roman"/>
                <a:ea typeface="Calibri"/>
              </a:rPr>
              <a:t> </a:t>
            </a:r>
            <a:r>
              <a:rPr lang="ru-RU" sz="2400" dirty="0" smtClean="0">
                <a:latin typeface="Times New Roman"/>
                <a:ea typeface="Calibri"/>
              </a:rPr>
              <a:t>из трех ответов выбери </a:t>
            </a:r>
            <a:r>
              <a:rPr lang="ru-RU" sz="2400" dirty="0" smtClean="0">
                <a:latin typeface="Times New Roman"/>
                <a:ea typeface="Calibri"/>
              </a:rPr>
              <a:t>правильный</a:t>
            </a:r>
            <a:endParaRPr lang="ru-RU" sz="2400" dirty="0" smtClean="0">
              <a:latin typeface="Times New Roman"/>
              <a:ea typeface="Calibri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8025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48264" y="6227020"/>
            <a:ext cx="18288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11</a:t>
            </a:fld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55"/>
          <a:stretch/>
        </p:blipFill>
        <p:spPr bwMode="auto">
          <a:xfrm>
            <a:off x="179512" y="318475"/>
            <a:ext cx="4824536" cy="6261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148064" y="293182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Обыкновенная </a:t>
            </a:r>
            <a:r>
              <a:rPr lang="ru-RU" sz="2400" dirty="0" smtClean="0"/>
              <a:t>пищуха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синица </a:t>
            </a:r>
            <a:r>
              <a:rPr lang="ru-RU" sz="2400" dirty="0" smtClean="0"/>
              <a:t>большая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поползень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196578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 tmFilter="0, 0; .2, .5; .8, .5; 1, 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0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04248" y="6302555"/>
            <a:ext cx="18288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12</a:t>
            </a:fld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97"/>
          <a:stretch/>
        </p:blipFill>
        <p:spPr bwMode="auto">
          <a:xfrm>
            <a:off x="0" y="2148180"/>
            <a:ext cx="5215114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260" y="0"/>
            <a:ext cx="3933056" cy="393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548680"/>
            <a:ext cx="4320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Кряква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Серый гусь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err="1" smtClean="0"/>
              <a:t>Краснозобая</a:t>
            </a:r>
            <a:r>
              <a:rPr lang="ru-RU" sz="2400" dirty="0" smtClean="0"/>
              <a:t> </a:t>
            </a:r>
            <a:r>
              <a:rPr lang="ru-RU" sz="2400" dirty="0"/>
              <a:t>гагара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0613013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0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13</a:t>
            </a:fld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88024"/>
            <a:ext cx="5048250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99770" y="2708920"/>
            <a:ext cx="38442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Белоглазый нырок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err="1" smtClean="0"/>
              <a:t>Тундряная</a:t>
            </a:r>
            <a:r>
              <a:rPr lang="ru-RU" sz="2400" dirty="0" smtClean="0"/>
              <a:t> </a:t>
            </a:r>
            <a:r>
              <a:rPr lang="ru-RU" sz="2400" dirty="0"/>
              <a:t>куропатка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Певчий сверчок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6899946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961206" y="6238072"/>
            <a:ext cx="18288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14</a:t>
            </a:fld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3"/>
          <a:stretch/>
        </p:blipFill>
        <p:spPr bwMode="auto">
          <a:xfrm>
            <a:off x="19508" y="188640"/>
            <a:ext cx="5362123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81631" y="3068960"/>
            <a:ext cx="34388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Белая сова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Чёрный коршун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Бородатая неясыть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2762614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00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04248" y="6309320"/>
            <a:ext cx="18288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15</a:t>
            </a:fld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833"/>
            <a:ext cx="6196533" cy="61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12160" y="2852936"/>
            <a:ext cx="3131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Седой дятел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Свиязь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Поползень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6764821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6" b="3718"/>
          <a:stretch/>
        </p:blipFill>
        <p:spPr bwMode="auto">
          <a:xfrm>
            <a:off x="179512" y="404664"/>
            <a:ext cx="5598814" cy="581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12160" y="3107349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Щегол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Овсянка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Свиристель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6359816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732240" y="6289876"/>
            <a:ext cx="18288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17</a:t>
            </a:fld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71" r="4632" b="4385"/>
          <a:stretch/>
        </p:blipFill>
        <p:spPr bwMode="auto">
          <a:xfrm>
            <a:off x="0" y="2095500"/>
            <a:ext cx="4763911" cy="4553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3" r="6374" b="11497"/>
          <a:stretch/>
        </p:blipFill>
        <p:spPr bwMode="auto">
          <a:xfrm>
            <a:off x="4722929" y="1"/>
            <a:ext cx="4421071" cy="364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04048" y="4581128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Жёлтая трясогузка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Горная чечётка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Иволга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0647941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136904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effectLst/>
                <a:latin typeface="Times New Roman"/>
                <a:ea typeface="Calibri"/>
              </a:rPr>
              <a:t>3. «Голоса </a:t>
            </a:r>
            <a:r>
              <a:rPr lang="ru-RU" dirty="0">
                <a:effectLst/>
                <a:latin typeface="Times New Roman"/>
                <a:ea typeface="Calibri"/>
              </a:rPr>
              <a:t>птиц»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692696"/>
            <a:ext cx="8496944" cy="5616624"/>
          </a:xfrm>
        </p:spPr>
        <p:txBody>
          <a:bodyPr/>
          <a:lstStyle/>
          <a:p>
            <a:pPr algn="l"/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прослушать голос птицы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правильно дать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ответ.</a:t>
            </a:r>
          </a:p>
          <a:p>
            <a:pPr marL="457200" indent="-457200" algn="l"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Нажать на звук</a:t>
            </a:r>
          </a:p>
          <a:p>
            <a:pPr marL="457200" indent="-457200" algn="l">
              <a:buAutoNum type="arabicPeriod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Нажать на номер</a:t>
            </a:r>
          </a:p>
          <a:p>
            <a:pPr algn="l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dirty="0"/>
          </a:p>
          <a:p>
            <a:pPr algn="l"/>
            <a:endParaRPr lang="ru-RU" dirty="0"/>
          </a:p>
        </p:txBody>
      </p:sp>
      <p:pic>
        <p:nvPicPr>
          <p:cNvPr id="2090" name="Picture 42" descr="Сорока, Птица, Животных, Врановые, Живая Природа, Полет"/>
          <p:cNvPicPr>
            <a:picLocks noChangeAspect="1" noChangeArrowheads="1"/>
          </p:cNvPicPr>
          <p:nvPr/>
        </p:nvPicPr>
        <p:blipFill>
          <a:blip r:embed="rId6" cstate="print"/>
          <a:srcRect l="19288" t="16986" r="38975" b="29126"/>
          <a:stretch>
            <a:fillRect/>
          </a:stretch>
        </p:blipFill>
        <p:spPr bwMode="auto">
          <a:xfrm>
            <a:off x="323528" y="1108100"/>
            <a:ext cx="3816424" cy="3284984"/>
          </a:xfrm>
          <a:prstGeom prst="rect">
            <a:avLst/>
          </a:prstGeom>
          <a:noFill/>
        </p:spPr>
      </p:pic>
      <p:pic>
        <p:nvPicPr>
          <p:cNvPr id="2096" name="Picture 48" descr="Серая Ворона, Чёрная Ворона, Ворона, Ворон Птица"/>
          <p:cNvPicPr>
            <a:picLocks noChangeAspect="1" noChangeArrowheads="1"/>
          </p:cNvPicPr>
          <p:nvPr/>
        </p:nvPicPr>
        <p:blipFill>
          <a:blip r:embed="rId7" cstate="print"/>
          <a:srcRect l="18374" t="6612" r="5240" b="6698"/>
          <a:stretch>
            <a:fillRect/>
          </a:stretch>
        </p:blipFill>
        <p:spPr bwMode="auto">
          <a:xfrm>
            <a:off x="4644008" y="1052736"/>
            <a:ext cx="4176464" cy="2927830"/>
          </a:xfrm>
          <a:prstGeom prst="rect">
            <a:avLst/>
          </a:prstGeom>
          <a:noFill/>
        </p:spPr>
      </p:pic>
      <p:pic>
        <p:nvPicPr>
          <p:cNvPr id="2098" name="Picture 50" descr="Сизая Чайка, Чайка, Птица, Воды Птицы, Природы"/>
          <p:cNvPicPr>
            <a:picLocks noChangeAspect="1" noChangeArrowheads="1"/>
          </p:cNvPicPr>
          <p:nvPr/>
        </p:nvPicPr>
        <p:blipFill>
          <a:blip r:embed="rId8" cstate="print"/>
          <a:srcRect t="18187" r="23352" b="9364"/>
          <a:stretch>
            <a:fillRect/>
          </a:stretch>
        </p:blipFill>
        <p:spPr bwMode="auto">
          <a:xfrm>
            <a:off x="2987824" y="4005064"/>
            <a:ext cx="4248472" cy="3011787"/>
          </a:xfrm>
          <a:prstGeom prst="rect">
            <a:avLst/>
          </a:prstGeom>
          <a:noFill/>
        </p:spPr>
      </p:pic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>
          <a:xfrm>
            <a:off x="7224133" y="6309320"/>
            <a:ext cx="18288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18</a:t>
            </a:fld>
            <a:endParaRPr lang="ru-RU" dirty="0"/>
          </a:p>
        </p:txBody>
      </p:sp>
      <p:pic>
        <p:nvPicPr>
          <p:cNvPr id="14" name="Голоса птиц 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9"/>
          <a:stretch>
            <a:fillRect/>
          </a:stretch>
        </p:blipFill>
        <p:spPr>
          <a:xfrm>
            <a:off x="1203205" y="1916832"/>
            <a:ext cx="508372" cy="508372"/>
          </a:xfrm>
          <a:prstGeom prst="rect">
            <a:avLst/>
          </a:prstGeom>
        </p:spPr>
      </p:pic>
      <p:pic>
        <p:nvPicPr>
          <p:cNvPr id="15" name="Голоса птиц2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0"/>
          <a:stretch>
            <a:fillRect/>
          </a:stretch>
        </p:blipFill>
        <p:spPr>
          <a:xfrm>
            <a:off x="4392913" y="2251472"/>
            <a:ext cx="499120" cy="499120"/>
          </a:xfrm>
          <a:prstGeom prst="rect">
            <a:avLst/>
          </a:prstGeom>
        </p:spPr>
      </p:pic>
      <p:pic>
        <p:nvPicPr>
          <p:cNvPr id="16" name="Голоса птиц 3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0"/>
          <a:stretch>
            <a:fillRect/>
          </a:stretch>
        </p:blipFill>
        <p:spPr>
          <a:xfrm>
            <a:off x="3317304" y="6059760"/>
            <a:ext cx="499120" cy="49912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59189" y="2467207"/>
            <a:ext cx="288032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2852936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16424" y="6165304"/>
            <a:ext cx="32352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833432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312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159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2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124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56" descr="Сизый Голубь, Голубь, Птица, Животных, Городской Фауны"/>
          <p:cNvPicPr>
            <a:picLocks noChangeAspect="1" noChangeArrowheads="1"/>
          </p:cNvPicPr>
          <p:nvPr/>
        </p:nvPicPr>
        <p:blipFill>
          <a:blip r:embed="rId5" cstate="print"/>
          <a:srcRect l="4199" t="10910" r="13114" b="10071"/>
          <a:stretch>
            <a:fillRect/>
          </a:stretch>
        </p:blipFill>
        <p:spPr bwMode="auto">
          <a:xfrm>
            <a:off x="4103440" y="3641643"/>
            <a:ext cx="5040560" cy="3216357"/>
          </a:xfrm>
          <a:prstGeom prst="rect">
            <a:avLst/>
          </a:prstGeom>
          <a:noFill/>
        </p:spPr>
      </p:pic>
      <p:pic>
        <p:nvPicPr>
          <p:cNvPr id="9" name="Picture 54" descr="Гусь, Уайт, Птица, Домашняя Птица, Оперение"/>
          <p:cNvPicPr>
            <a:picLocks noChangeAspect="1" noChangeArrowheads="1"/>
          </p:cNvPicPr>
          <p:nvPr/>
        </p:nvPicPr>
        <p:blipFill>
          <a:blip r:embed="rId6" cstate="print"/>
          <a:srcRect l="6562" r="32014"/>
          <a:stretch>
            <a:fillRect/>
          </a:stretch>
        </p:blipFill>
        <p:spPr bwMode="auto">
          <a:xfrm>
            <a:off x="0" y="3447080"/>
            <a:ext cx="3491880" cy="3410919"/>
          </a:xfrm>
          <a:prstGeom prst="rect">
            <a:avLst/>
          </a:prstGeom>
          <a:noFill/>
        </p:spPr>
      </p:pic>
      <p:pic>
        <p:nvPicPr>
          <p:cNvPr id="12" name="Picture 52" descr="Селезень, Утка, Утка Птица, Зимой, Воды Птицы, Птица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400800" cy="3440430"/>
          </a:xfrm>
          <a:prstGeom prst="rect">
            <a:avLst/>
          </a:prstGeom>
          <a:noFill/>
        </p:spPr>
      </p:pic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10" name="Голоса птиц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5419328" y="354360"/>
            <a:ext cx="609600" cy="609600"/>
          </a:xfrm>
          <a:prstGeom prst="rect">
            <a:avLst/>
          </a:prstGeom>
        </p:spPr>
      </p:pic>
      <p:pic>
        <p:nvPicPr>
          <p:cNvPr id="11" name="Голоса  птиц 5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/>
          <a:stretch>
            <a:fillRect/>
          </a:stretch>
        </p:blipFill>
        <p:spPr>
          <a:xfrm>
            <a:off x="2987824" y="4889781"/>
            <a:ext cx="720080" cy="720080"/>
          </a:xfrm>
          <a:prstGeom prst="rect">
            <a:avLst/>
          </a:prstGeom>
        </p:spPr>
      </p:pic>
      <p:pic>
        <p:nvPicPr>
          <p:cNvPr id="13" name="Голоса птиц6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8"/>
          <a:stretch>
            <a:fillRect/>
          </a:stretch>
        </p:blipFill>
        <p:spPr>
          <a:xfrm>
            <a:off x="6804248" y="3551560"/>
            <a:ext cx="576064" cy="57606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24128" y="1124744"/>
            <a:ext cx="36004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47864" y="573325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020272" y="4077072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585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00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2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470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6512511" cy="1143000"/>
          </a:xfrm>
        </p:spPr>
        <p:txBody>
          <a:bodyPr/>
          <a:lstStyle/>
          <a:p>
            <a:pPr algn="ctr">
              <a:buNone/>
            </a:pPr>
            <a:endParaRPr lang="ru-RU" dirty="0"/>
          </a:p>
        </p:txBody>
      </p:sp>
      <p:pic>
        <p:nvPicPr>
          <p:cNvPr id="4" name="Picture 66" descr="https://www.numizmatik.ru/news_img/eba111561f12f1b86820af008655400d.jpe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7" cstate="print"/>
          <a:srcRect l="10551" t="18936" r="43144" b="7648"/>
          <a:stretch>
            <a:fillRect/>
          </a:stretch>
        </p:blipFill>
        <p:spPr bwMode="auto">
          <a:xfrm>
            <a:off x="5364088" y="3284984"/>
            <a:ext cx="3035120" cy="3209099"/>
          </a:xfrm>
          <a:prstGeom prst="rect">
            <a:avLst/>
          </a:prstGeom>
          <a:noFill/>
        </p:spPr>
      </p:pic>
      <p:pic>
        <p:nvPicPr>
          <p:cNvPr id="5" name="Picture 62" descr="Синица, Большая Синица, Птица, Природа, Живая Природа"/>
          <p:cNvPicPr>
            <a:picLocks noChangeAspect="1" noChangeArrowheads="1"/>
          </p:cNvPicPr>
          <p:nvPr/>
        </p:nvPicPr>
        <p:blipFill>
          <a:blip r:embed="rId8" cstate="print"/>
          <a:srcRect l="4199" t="12109" r="24139" b="17017"/>
          <a:stretch>
            <a:fillRect/>
          </a:stretch>
        </p:blipFill>
        <p:spPr bwMode="auto">
          <a:xfrm>
            <a:off x="395536" y="3717032"/>
            <a:ext cx="3822425" cy="2520280"/>
          </a:xfrm>
          <a:prstGeom prst="rect">
            <a:avLst/>
          </a:prstGeom>
          <a:noFill/>
        </p:spPr>
      </p:pic>
      <p:pic>
        <p:nvPicPr>
          <p:cNvPr id="6" name="Picture 60" descr="Воробей, Птица, Воробьи, Природы, Животных, Сперлинг"/>
          <p:cNvPicPr>
            <a:picLocks noChangeAspect="1" noChangeArrowheads="1"/>
          </p:cNvPicPr>
          <p:nvPr/>
        </p:nvPicPr>
        <p:blipFill>
          <a:blip r:embed="rId9" cstate="print"/>
          <a:srcRect t="11188" r="10620"/>
          <a:stretch>
            <a:fillRect/>
          </a:stretch>
        </p:blipFill>
        <p:spPr bwMode="auto">
          <a:xfrm>
            <a:off x="5292080" y="620688"/>
            <a:ext cx="3312367" cy="2468464"/>
          </a:xfrm>
          <a:prstGeom prst="rect">
            <a:avLst/>
          </a:prstGeom>
          <a:noFill/>
        </p:spPr>
      </p:pic>
      <p:pic>
        <p:nvPicPr>
          <p:cNvPr id="10" name="Picture 58" descr="Свиристель, Птица, Дерево, Филиал, Сидя, Небо, Облака"/>
          <p:cNvPicPr>
            <a:picLocks noChangeAspect="1" noChangeArrowheads="1"/>
          </p:cNvPicPr>
          <p:nvPr/>
        </p:nvPicPr>
        <p:blipFill>
          <a:blip r:embed="rId10" cstate="print"/>
          <a:srcRect l="14437" t="17892" r="8389" b="13568"/>
          <a:stretch>
            <a:fillRect/>
          </a:stretch>
        </p:blipFill>
        <p:spPr bwMode="auto">
          <a:xfrm>
            <a:off x="395536" y="332656"/>
            <a:ext cx="4541639" cy="3106036"/>
          </a:xfrm>
          <a:prstGeom prst="rect">
            <a:avLst/>
          </a:prstGeom>
          <a:noFill/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13" name="Голоса птиц7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/>
          <a:stretch>
            <a:fillRect/>
          </a:stretch>
        </p:blipFill>
        <p:spPr>
          <a:xfrm>
            <a:off x="472480" y="2060848"/>
            <a:ext cx="499120" cy="499120"/>
          </a:xfrm>
          <a:prstGeom prst="rect">
            <a:avLst/>
          </a:prstGeom>
        </p:spPr>
      </p:pic>
      <p:pic>
        <p:nvPicPr>
          <p:cNvPr id="14" name="Голоса птиц 8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2"/>
          <a:stretch>
            <a:fillRect/>
          </a:stretch>
        </p:blipFill>
        <p:spPr>
          <a:xfrm>
            <a:off x="5428651" y="1225494"/>
            <a:ext cx="471500" cy="471500"/>
          </a:xfrm>
          <a:prstGeom prst="rect">
            <a:avLst/>
          </a:prstGeom>
        </p:spPr>
      </p:pic>
      <p:pic>
        <p:nvPicPr>
          <p:cNvPr id="15" name="Голоса птиц9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2"/>
          <a:stretch>
            <a:fillRect/>
          </a:stretch>
        </p:blipFill>
        <p:spPr>
          <a:xfrm>
            <a:off x="3988615" y="4797152"/>
            <a:ext cx="583385" cy="583385"/>
          </a:xfrm>
          <a:prstGeom prst="rect">
            <a:avLst/>
          </a:prstGeom>
        </p:spPr>
      </p:pic>
      <p:pic>
        <p:nvPicPr>
          <p:cNvPr id="16" name="Голоса птиц  10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2"/>
          <a:stretch>
            <a:fillRect/>
          </a:stretch>
        </p:blipFill>
        <p:spPr>
          <a:xfrm>
            <a:off x="8208703" y="5765812"/>
            <a:ext cx="471500" cy="4715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83568" y="2636912"/>
            <a:ext cx="2880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624500" y="1700808"/>
            <a:ext cx="2604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8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17961" y="5517232"/>
            <a:ext cx="354039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9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935969" y="6309320"/>
            <a:ext cx="4723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10</a:t>
            </a:r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030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703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20514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4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8150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5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5966666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«Ребусы»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412776"/>
            <a:ext cx="7122622" cy="3024336"/>
          </a:xfrm>
        </p:spPr>
        <p:txBody>
          <a:bodyPr/>
          <a:lstStyle/>
          <a:p>
            <a:pPr algn="ctr"/>
            <a:r>
              <a:rPr lang="ru-RU" i="1" dirty="0">
                <a:latin typeface="Times New Roman"/>
                <a:ea typeface="Calibri"/>
                <a:cs typeface="Times New Roman"/>
              </a:rPr>
              <a:t>Задание: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расшифровать названия птиц</a:t>
            </a:r>
            <a:endParaRPr lang="ru-RU" dirty="0">
              <a:latin typeface="Calibri"/>
              <a:ea typeface="Calibri"/>
              <a:cs typeface="Times New Roman"/>
            </a:endParaRPr>
          </a:p>
          <a:p>
            <a:pPr algn="l"/>
            <a:endParaRPr lang="ru-RU" dirty="0" smtClean="0"/>
          </a:p>
          <a:p>
            <a:pPr algn="l"/>
            <a:endParaRPr lang="ru-RU" dirty="0"/>
          </a:p>
          <a:p>
            <a:pPr algn="l"/>
            <a:endParaRPr lang="ru-RU" dirty="0" smtClean="0"/>
          </a:p>
          <a:p>
            <a:pPr algn="l"/>
            <a:r>
              <a:rPr lang="ru-RU" dirty="0"/>
              <a:t> </a:t>
            </a:r>
            <a:r>
              <a:rPr lang="ru-RU" dirty="0" smtClean="0"/>
              <a:t>     1.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48880"/>
            <a:ext cx="6114419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21</a:t>
            </a:fld>
            <a:endParaRPr lang="ru-RU"/>
          </a:p>
        </p:txBody>
      </p:sp>
      <p:pic>
        <p:nvPicPr>
          <p:cNvPr id="31746" name="Picture 2" descr="Стриж, Ave, Животные, Орнитология, Красивая, Пиар, Ру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373" y="0"/>
            <a:ext cx="9144000" cy="58483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845569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«Ребусы»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13"/>
          </p:nvPr>
        </p:nvSpPr>
        <p:spPr>
          <a:xfrm>
            <a:off x="179512" y="1412776"/>
            <a:ext cx="8640960" cy="5274920"/>
          </a:xfrm>
        </p:spPr>
        <p:txBody>
          <a:bodyPr/>
          <a:lstStyle/>
          <a:p>
            <a:pPr marL="0" lvl="0" indent="0" algn="ctr">
              <a:buClr>
                <a:srgbClr val="F14124">
                  <a:lumMod val="75000"/>
                </a:srgbClr>
              </a:buClr>
              <a:buNone/>
            </a:pPr>
            <a:r>
              <a:rPr lang="ru-RU" sz="20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Задание:</a:t>
            </a:r>
            <a:r>
              <a:rPr lang="ru-RU" sz="2000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расшифровать названия </a:t>
            </a:r>
            <a:r>
              <a:rPr lang="ru-RU" sz="2000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птиц</a:t>
            </a:r>
          </a:p>
          <a:p>
            <a:pPr marL="0" lvl="0" indent="0" algn="ctr">
              <a:buClr>
                <a:srgbClr val="F14124">
                  <a:lumMod val="75000"/>
                </a:srgbClr>
              </a:buClr>
              <a:buNone/>
            </a:pPr>
            <a:endParaRPr lang="ru-RU" sz="2000" dirty="0">
              <a:solidFill>
                <a:srgbClr val="212745"/>
              </a:solidFill>
              <a:latin typeface="Times New Roman"/>
              <a:ea typeface="Calibri"/>
              <a:cs typeface="Times New Roman"/>
            </a:endParaRPr>
          </a:p>
          <a:p>
            <a:pPr marL="0" lvl="0" indent="0">
              <a:buClr>
                <a:srgbClr val="F14124">
                  <a:lumMod val="75000"/>
                </a:srgbClr>
              </a:buClr>
              <a:buNone/>
            </a:pPr>
            <a:endParaRPr lang="ru-RU" sz="2000" dirty="0" smtClean="0">
              <a:solidFill>
                <a:srgbClr val="212745"/>
              </a:solidFill>
              <a:latin typeface="Times New Roman"/>
              <a:ea typeface="Calibri"/>
              <a:cs typeface="Times New Roman"/>
            </a:endParaRPr>
          </a:p>
          <a:p>
            <a:pPr marL="0" lvl="0" indent="0">
              <a:buClr>
                <a:srgbClr val="F14124">
                  <a:lumMod val="75000"/>
                </a:srgbClr>
              </a:buClr>
              <a:buNone/>
            </a:pPr>
            <a:endParaRPr lang="ru-RU" sz="2000" dirty="0">
              <a:solidFill>
                <a:srgbClr val="212745"/>
              </a:solidFill>
              <a:latin typeface="Times New Roman"/>
              <a:ea typeface="Calibri"/>
              <a:cs typeface="Times New Roman"/>
            </a:endParaRPr>
          </a:p>
          <a:p>
            <a:pPr marL="0" lvl="0" indent="0">
              <a:buClr>
                <a:srgbClr val="F14124">
                  <a:lumMod val="75000"/>
                </a:srgbClr>
              </a:buClr>
              <a:buNone/>
            </a:pPr>
            <a:endParaRPr lang="ru-RU" sz="2000" dirty="0" smtClean="0">
              <a:solidFill>
                <a:srgbClr val="212745"/>
              </a:solidFill>
              <a:latin typeface="Times New Roman"/>
              <a:ea typeface="Calibri"/>
              <a:cs typeface="Times New Roman"/>
            </a:endParaRPr>
          </a:p>
          <a:p>
            <a:pPr marL="0" lvl="0" indent="0">
              <a:buClr>
                <a:srgbClr val="F14124">
                  <a:lumMod val="75000"/>
                </a:srgbClr>
              </a:buClr>
              <a:buNone/>
            </a:pPr>
            <a:endParaRPr lang="ru-RU" sz="2000" dirty="0">
              <a:solidFill>
                <a:srgbClr val="212745"/>
              </a:solidFill>
              <a:latin typeface="Times New Roman"/>
              <a:ea typeface="Calibri"/>
              <a:cs typeface="Times New Roman"/>
            </a:endParaRPr>
          </a:p>
          <a:p>
            <a:pPr marL="0" lvl="0" indent="0">
              <a:buClr>
                <a:srgbClr val="F14124">
                  <a:lumMod val="75000"/>
                </a:srgbClr>
              </a:buClr>
              <a:buNone/>
            </a:pPr>
            <a:r>
              <a:rPr lang="ru-RU" sz="2000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                2. </a:t>
            </a:r>
          </a:p>
          <a:p>
            <a:pPr marL="0" lvl="0" indent="0">
              <a:buClr>
                <a:srgbClr val="F14124">
                  <a:lumMod val="75000"/>
                </a:srgbClr>
              </a:buClr>
              <a:buNone/>
            </a:pPr>
            <a:endParaRPr lang="ru-RU" sz="2000" dirty="0">
              <a:solidFill>
                <a:srgbClr val="212745"/>
              </a:solidFill>
              <a:latin typeface="Calibri"/>
              <a:ea typeface="Calibri"/>
              <a:cs typeface="Times New Roman"/>
            </a:endParaRP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375" y="2492896"/>
            <a:ext cx="4927865" cy="3293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22</a:t>
            </a:fld>
            <a:endParaRPr lang="ru-RU"/>
          </a:p>
        </p:txBody>
      </p:sp>
      <p:pic>
        <p:nvPicPr>
          <p:cNvPr id="30722" name="Picture 2" descr="Фазан, Птица, Животных, Живая Природа, Перья, Опер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47" y="18220"/>
            <a:ext cx="9144000" cy="6096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922654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«Ребусы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07504" y="1268760"/>
            <a:ext cx="8496944" cy="4266808"/>
          </a:xfrm>
        </p:spPr>
        <p:txBody>
          <a:bodyPr/>
          <a:lstStyle/>
          <a:p>
            <a:pPr marL="0" lvl="0" indent="0" algn="ctr">
              <a:buClr>
                <a:srgbClr val="F14124">
                  <a:lumMod val="75000"/>
                </a:srgbClr>
              </a:buClr>
              <a:buNone/>
            </a:pPr>
            <a:r>
              <a:rPr lang="ru-RU" sz="20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Задание:</a:t>
            </a:r>
            <a:r>
              <a:rPr lang="ru-RU" sz="2000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расшифровать названия птиц</a:t>
            </a:r>
          </a:p>
          <a:p>
            <a:endParaRPr lang="ru-RU" dirty="0" smtClean="0"/>
          </a:p>
          <a:p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r>
              <a:rPr lang="ru-RU" dirty="0"/>
              <a:t> </a:t>
            </a:r>
            <a:r>
              <a:rPr lang="ru-RU" dirty="0" smtClean="0"/>
              <a:t>         3. </a:t>
            </a:r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7" y="2565400"/>
            <a:ext cx="5126863" cy="187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23</a:t>
            </a:fld>
            <a:endParaRPr lang="ru-RU"/>
          </a:p>
        </p:txBody>
      </p:sp>
      <p:pic>
        <p:nvPicPr>
          <p:cNvPr id="29700" name="Picture 4" descr="Птица, Птицы, Кольчатый Свиристель, Финляндия, Природ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606" y="697"/>
            <a:ext cx="9144000" cy="70389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7651933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«Ребусы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556792"/>
            <a:ext cx="8640960" cy="4896544"/>
          </a:xfrm>
        </p:spPr>
        <p:txBody>
          <a:bodyPr/>
          <a:lstStyle/>
          <a:p>
            <a:pPr marL="0" lvl="0" indent="0" algn="ctr">
              <a:buClr>
                <a:srgbClr val="F14124">
                  <a:lumMod val="75000"/>
                </a:srgbClr>
              </a:buClr>
              <a:buNone/>
            </a:pPr>
            <a:r>
              <a:rPr lang="ru-RU" sz="20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Задание:</a:t>
            </a:r>
            <a:r>
              <a:rPr lang="ru-RU" sz="2000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расшифровать названия птиц</a:t>
            </a:r>
          </a:p>
          <a:p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4.  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852936"/>
            <a:ext cx="4463826" cy="1929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28674" name="Picture 2" descr="https://web-zoopark.ru/media/453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664795"/>
            <a:ext cx="6858000" cy="42576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296649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«Ребусы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556792"/>
            <a:ext cx="8280920" cy="4536504"/>
          </a:xfrm>
        </p:spPr>
        <p:txBody>
          <a:bodyPr/>
          <a:lstStyle/>
          <a:p>
            <a:pPr marL="0" lvl="0" indent="0" algn="ctr">
              <a:buClr>
                <a:srgbClr val="F14124">
                  <a:lumMod val="75000"/>
                </a:srgbClr>
              </a:buClr>
              <a:buNone/>
            </a:pPr>
            <a:r>
              <a:rPr lang="ru-RU" sz="20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Задание:</a:t>
            </a:r>
            <a:r>
              <a:rPr lang="ru-RU" sz="2000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расшифровать названия птиц</a:t>
            </a:r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5. 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556" y="2708920"/>
            <a:ext cx="3679328" cy="1800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25</a:t>
            </a:fld>
            <a:endParaRPr lang="ru-RU"/>
          </a:p>
        </p:txBody>
      </p:sp>
      <p:pic>
        <p:nvPicPr>
          <p:cNvPr id="26626" name="Picture 2" descr="Снегирь, Снегири, Птица, Мужчины, Дерево, Са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2" y="260648"/>
            <a:ext cx="9144000" cy="6096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3212933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«Ребусы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7920880" cy="4050784"/>
          </a:xfrm>
        </p:spPr>
        <p:txBody>
          <a:bodyPr/>
          <a:lstStyle/>
          <a:p>
            <a:pPr marL="0" lvl="0" indent="0" algn="ctr">
              <a:buClr>
                <a:srgbClr val="F14124">
                  <a:lumMod val="75000"/>
                </a:srgbClr>
              </a:buClr>
              <a:buNone/>
            </a:pPr>
            <a:r>
              <a:rPr lang="ru-RU" sz="20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Задание:</a:t>
            </a:r>
            <a:r>
              <a:rPr lang="ru-RU" sz="2000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расшифровать названия птиц</a:t>
            </a:r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6.          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2" y="2564904"/>
            <a:ext cx="2808783" cy="2005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26</a:t>
            </a:fld>
            <a:endParaRPr lang="ru-RU"/>
          </a:p>
        </p:txBody>
      </p:sp>
      <p:pic>
        <p:nvPicPr>
          <p:cNvPr id="25602" name="Picture 2" descr="Птица, Снег Сова, Уайт, Сова, Животных, Желтые Глаз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779711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«Ребусы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1628800"/>
            <a:ext cx="7776864" cy="3834760"/>
          </a:xfrm>
        </p:spPr>
        <p:txBody>
          <a:bodyPr/>
          <a:lstStyle/>
          <a:p>
            <a:pPr marL="0" lvl="0" indent="0" algn="ctr">
              <a:buClr>
                <a:srgbClr val="F14124">
                  <a:lumMod val="75000"/>
                </a:srgbClr>
              </a:buClr>
              <a:buNone/>
            </a:pPr>
            <a:r>
              <a:rPr lang="ru-RU" sz="20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Задание:</a:t>
            </a:r>
            <a:r>
              <a:rPr lang="ru-RU" sz="2000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расшифровать названия птиц</a:t>
            </a:r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              7.</a:t>
            </a: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736" y="2852936"/>
            <a:ext cx="4826804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27</a:t>
            </a:fld>
            <a:endParaRPr lang="ru-RU"/>
          </a:p>
        </p:txBody>
      </p:sp>
      <p:pic>
        <p:nvPicPr>
          <p:cNvPr id="23554" name="Picture 2" descr="Попугай, Желтый Попугай, Птица, Яркий, Желтым Оперение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140" y="27171"/>
            <a:ext cx="5486400" cy="6858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8856772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132856"/>
            <a:ext cx="8568952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«Самые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самые, самые…»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3356992"/>
            <a:ext cx="8352928" cy="864096"/>
          </a:xfrm>
        </p:spPr>
        <p:txBody>
          <a:bodyPr>
            <a:norm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Задание: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назвать птицу, о которой идёт речь в вопросе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710685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29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772816"/>
            <a:ext cx="7920880" cy="313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latin typeface="Times New Roman"/>
                <a:ea typeface="Calibri"/>
                <a:cs typeface="Times New Roman"/>
              </a:rPr>
              <a:t>1. Самая большая нелетающая птица?      </a:t>
            </a:r>
            <a:endParaRPr lang="ru-RU" sz="3200" b="1" dirty="0">
              <a:latin typeface="Calibri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>
                <a:latin typeface="Times New Roman"/>
                <a:ea typeface="Calibri"/>
                <a:cs typeface="Times New Roman"/>
              </a:rPr>
              <a:t>  </a:t>
            </a:r>
            <a:endParaRPr lang="ru-RU" sz="2800" i="1" dirty="0" smtClean="0"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i="1" dirty="0" smtClean="0">
                <a:latin typeface="Times New Roman"/>
                <a:ea typeface="Calibri"/>
                <a:cs typeface="Times New Roman"/>
              </a:rPr>
              <a:t>Страус </a:t>
            </a:r>
            <a:r>
              <a:rPr lang="ru-RU" sz="2800" b="1" i="1" dirty="0">
                <a:latin typeface="Times New Roman"/>
                <a:ea typeface="Calibri"/>
                <a:cs typeface="Times New Roman"/>
              </a:rPr>
              <a:t>обыкновенный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, встречается в Центральной   Эфиопии и Нигерии. </a:t>
            </a:r>
            <a:endParaRPr lang="ru-RU" sz="2800" i="1" dirty="0" smtClean="0"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Могут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достигать высоты </a:t>
            </a:r>
            <a:endParaRPr lang="ru-RU" sz="2800" i="1" dirty="0" smtClean="0"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до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2,74 м, и вес до 156,5 кг</a:t>
            </a: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1026" name="Picture 2" descr="E:\фото птиц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93"/>
            <a:ext cx="9144000" cy="696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69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30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844824"/>
            <a:ext cx="7272808" cy="214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latin typeface="Times New Roman"/>
                <a:ea typeface="Calibri"/>
                <a:cs typeface="Times New Roman"/>
              </a:rPr>
              <a:t>2. Самая большая летающая птица?       </a:t>
            </a:r>
            <a:endParaRPr lang="ru-RU" sz="3200" b="1" dirty="0">
              <a:latin typeface="Calibri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   </a:t>
            </a:r>
            <a:endParaRPr lang="ru-RU" sz="2800" dirty="0" smtClean="0"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i="1" dirty="0" smtClean="0">
                <a:latin typeface="Times New Roman"/>
                <a:ea typeface="Calibri"/>
                <a:cs typeface="Times New Roman"/>
              </a:rPr>
              <a:t>Лебедь-шипун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, в Польше встречались птицы, весившие 22,5 </a:t>
            </a: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кг</a:t>
            </a:r>
            <a:endParaRPr lang="ru-RU" sz="28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2050" name="Picture 2" descr="E:\фото птиц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5" y="260648"/>
            <a:ext cx="9120475" cy="616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41855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31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471541"/>
            <a:ext cx="7344816" cy="370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latin typeface="Times New Roman"/>
                <a:ea typeface="Calibri"/>
                <a:cs typeface="Times New Roman"/>
              </a:rPr>
              <a:t>3. </a:t>
            </a:r>
            <a:r>
              <a:rPr lang="ru-RU" sz="3200" b="1" dirty="0" smtClean="0">
                <a:latin typeface="Times New Roman"/>
                <a:ea typeface="Calibri"/>
                <a:cs typeface="Times New Roman"/>
              </a:rPr>
              <a:t>У какой птицы самый </a:t>
            </a:r>
            <a:r>
              <a:rPr lang="ru-RU" sz="3200" b="1" dirty="0">
                <a:latin typeface="Times New Roman"/>
                <a:ea typeface="Calibri"/>
                <a:cs typeface="Times New Roman"/>
              </a:rPr>
              <a:t>большой размах крыльев?  </a:t>
            </a:r>
            <a:endParaRPr lang="ru-RU" sz="3200" b="1" dirty="0" smtClean="0"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/>
                <a:ea typeface="Calibri"/>
                <a:cs typeface="Times New Roman"/>
              </a:rPr>
              <a:t>            </a:t>
            </a:r>
            <a:endParaRPr lang="ru-RU" sz="2800" b="1" dirty="0">
              <a:latin typeface="Calibri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>
                <a:latin typeface="Times New Roman"/>
                <a:ea typeface="Calibri"/>
                <a:cs typeface="Times New Roman"/>
              </a:rPr>
              <a:t>  </a:t>
            </a:r>
            <a:r>
              <a:rPr lang="ru-RU" sz="2800" b="1" i="1" dirty="0">
                <a:latin typeface="Times New Roman"/>
                <a:ea typeface="Calibri"/>
                <a:cs typeface="Times New Roman"/>
              </a:rPr>
              <a:t>Странствующий альбатрос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, </a:t>
            </a:r>
            <a:endParaRPr lang="ru-RU" sz="2800" i="1" dirty="0" smtClean="0"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Размах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составлял   3, 6 м.  </a:t>
            </a:r>
            <a:endParaRPr lang="ru-RU" sz="2800" i="1" dirty="0" smtClean="0"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i="1" dirty="0" smtClean="0">
                <a:latin typeface="Times New Roman"/>
                <a:ea typeface="Calibri"/>
                <a:cs typeface="Times New Roman"/>
              </a:rPr>
              <a:t>Африканский </a:t>
            </a:r>
            <a:r>
              <a:rPr lang="ru-RU" sz="2800" b="1" i="1" dirty="0">
                <a:latin typeface="Times New Roman"/>
                <a:ea typeface="Calibri"/>
                <a:cs typeface="Times New Roman"/>
              </a:rPr>
              <a:t>марабу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, </a:t>
            </a:r>
            <a:endParaRPr lang="ru-RU" sz="2800" i="1" dirty="0" smtClean="0"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его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размах может быть до 4 метров</a:t>
            </a: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 descr="E:\фото птиц\3.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фото птиц\3.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7" y="14938"/>
            <a:ext cx="9087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920271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32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628800"/>
            <a:ext cx="7056784" cy="320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latin typeface="Times New Roman"/>
                <a:ea typeface="Calibri"/>
                <a:cs typeface="Times New Roman"/>
              </a:rPr>
              <a:t>4. Самая маленькая птица в мире</a:t>
            </a:r>
            <a:r>
              <a:rPr lang="ru-RU" sz="3200" b="1" dirty="0" smtClean="0">
                <a:latin typeface="Times New Roman"/>
                <a:ea typeface="Calibri"/>
                <a:cs typeface="Times New Roman"/>
              </a:rPr>
              <a:t>?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3200" dirty="0" smtClean="0">
                <a:latin typeface="Times New Roman"/>
                <a:ea typeface="Calibri"/>
                <a:cs typeface="Times New Roman"/>
              </a:rPr>
              <a:t>            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>
                <a:latin typeface="Times New Roman"/>
                <a:ea typeface="Calibri"/>
                <a:cs typeface="Times New Roman"/>
              </a:rPr>
              <a:t>      </a:t>
            </a:r>
            <a:r>
              <a:rPr lang="ru-RU" sz="2800" b="1" i="1" dirty="0">
                <a:latin typeface="Times New Roman"/>
                <a:ea typeface="Calibri"/>
                <a:cs typeface="Times New Roman"/>
              </a:rPr>
              <a:t>Пчелиная колибри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, </a:t>
            </a:r>
            <a:endParaRPr lang="ru-RU" sz="2800" i="1" dirty="0" smtClean="0"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достигают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размера  5,7 см, </a:t>
            </a:r>
            <a:endParaRPr lang="ru-RU" sz="2800" i="1" dirty="0" smtClean="0"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половина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длины приходится на клюв и хвост. Вес около 1,6 г</a:t>
            </a: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E:\фото птиц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2832"/>
            <a:ext cx="9182661" cy="573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29249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33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844824"/>
            <a:ext cx="7848872" cy="278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3200" b="1" dirty="0">
                <a:latin typeface="Times New Roman"/>
                <a:ea typeface="Calibri"/>
                <a:cs typeface="Times New Roman"/>
              </a:rPr>
              <a:t>5. Самая маленькая птица, обитающая на территории России</a:t>
            </a:r>
            <a:r>
              <a:rPr lang="ru-RU" sz="3200" b="1" dirty="0" smtClean="0">
                <a:latin typeface="Times New Roman"/>
                <a:ea typeface="Calibri"/>
                <a:cs typeface="Times New Roman"/>
              </a:rPr>
              <a:t>?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endParaRPr lang="ru-RU" sz="3200" b="1" dirty="0">
              <a:latin typeface="Calibri"/>
              <a:ea typeface="Calibri"/>
              <a:cs typeface="Times New Roman"/>
            </a:endParaRPr>
          </a:p>
          <a:p>
            <a:pPr marL="139065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>
                <a:latin typeface="Times New Roman"/>
                <a:ea typeface="Calibri"/>
                <a:cs typeface="Times New Roman"/>
              </a:rPr>
              <a:t>       </a:t>
            </a:r>
            <a:r>
              <a:rPr lang="ru-RU" sz="2800" b="1" i="1" dirty="0">
                <a:latin typeface="Times New Roman"/>
                <a:ea typeface="Calibri"/>
                <a:cs typeface="Times New Roman"/>
              </a:rPr>
              <a:t>Красноголовый королек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, </a:t>
            </a:r>
            <a:endParaRPr lang="ru-RU" sz="2800" i="1" dirty="0" smtClean="0">
              <a:latin typeface="Times New Roman"/>
              <a:ea typeface="Calibri"/>
              <a:cs typeface="Times New Roman"/>
            </a:endParaRPr>
          </a:p>
          <a:p>
            <a:pPr marL="139065" algn="ctr">
              <a:lnSpc>
                <a:spcPct val="115000"/>
              </a:lnSpc>
              <a:spcAft>
                <a:spcPts val="0"/>
              </a:spcAft>
            </a:pP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длина 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5,6 см, максимальный вес – 5,5 г.</a:t>
            </a:r>
            <a:endParaRPr lang="ru-RU" sz="28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5122" name="Picture 2" descr="E:\фото птиц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100013"/>
            <a:ext cx="7419975" cy="66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84941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34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628800"/>
            <a:ext cx="7704856" cy="2711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</a:pPr>
            <a:r>
              <a:rPr lang="ru-RU" sz="3200" b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6. </a:t>
            </a:r>
            <a:r>
              <a:rPr lang="ru-RU" sz="3200" b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Самая высоко летающая птица?  </a:t>
            </a:r>
            <a:endParaRPr lang="ru-RU" sz="3200" b="1" dirty="0" smtClean="0">
              <a:solidFill>
                <a:srgbClr val="212745"/>
              </a:solidFill>
              <a:latin typeface="Times New Roman"/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</a:pPr>
            <a:r>
              <a:rPr lang="ru-RU" sz="3200" b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              </a:t>
            </a:r>
            <a:endParaRPr lang="ru-RU" sz="3200" b="1" dirty="0">
              <a:solidFill>
                <a:srgbClr val="212745"/>
              </a:solidFill>
              <a:latin typeface="Calibri"/>
              <a:ea typeface="Calibri"/>
              <a:cs typeface="Times New Roman"/>
            </a:endParaRPr>
          </a:p>
          <a:p>
            <a:pPr marL="139065" lvl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</a:pPr>
            <a:r>
              <a:rPr lang="ru-RU" sz="28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1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Гриф</a:t>
            </a:r>
            <a:r>
              <a:rPr lang="ru-RU" sz="28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. В 1973 году гражданский самолет   столкнулся с птицей на высоте 11 277 м. Обычная их высота 6000 м.</a:t>
            </a:r>
            <a:endParaRPr lang="ru-RU" sz="2800" dirty="0">
              <a:solidFill>
                <a:srgbClr val="212745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6146" name="Picture 2" descr="E:\фото птиц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6" r="2767"/>
          <a:stretch/>
        </p:blipFill>
        <p:spPr bwMode="auto">
          <a:xfrm>
            <a:off x="36004" y="116632"/>
            <a:ext cx="9144000" cy="668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97010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124744"/>
            <a:ext cx="8352928" cy="5400600"/>
          </a:xfrm>
        </p:spPr>
        <p:txBody>
          <a:bodyPr>
            <a:normAutofit/>
          </a:bodyPr>
          <a:lstStyle/>
          <a:p>
            <a:pPr marL="0" lvl="0" indent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3200" b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7. Самая </a:t>
            </a:r>
            <a:r>
              <a:rPr lang="ru-RU" sz="3200" b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глубоко ныряющая птица? </a:t>
            </a:r>
            <a:endParaRPr lang="ru-RU" sz="3200" b="1" dirty="0">
              <a:solidFill>
                <a:srgbClr val="212745"/>
              </a:solidFill>
              <a:latin typeface="Calibri"/>
              <a:ea typeface="Calibri"/>
              <a:cs typeface="Times New Roman"/>
            </a:endParaRPr>
          </a:p>
          <a:p>
            <a:pPr marL="139065" lvl="0" indent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45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   </a:t>
            </a:r>
            <a:r>
              <a:rPr lang="ru-RU" sz="2800" b="1" i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Императорские </a:t>
            </a:r>
            <a:r>
              <a:rPr lang="ru-RU" sz="2800" b="1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пингвины</a:t>
            </a:r>
            <a:r>
              <a:rPr lang="ru-RU" sz="28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. </a:t>
            </a:r>
            <a:endParaRPr lang="ru-RU" sz="2800" i="1" dirty="0" smtClean="0">
              <a:solidFill>
                <a:srgbClr val="212745"/>
              </a:solidFill>
              <a:latin typeface="Times New Roman"/>
              <a:ea typeface="Calibri"/>
              <a:cs typeface="Times New Roman"/>
            </a:endParaRPr>
          </a:p>
          <a:p>
            <a:pPr marL="139065" lvl="0" indent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800" i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По </a:t>
            </a:r>
            <a:r>
              <a:rPr lang="ru-RU" sz="28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наблюдениям ученых, могут нырять на глубину </a:t>
            </a:r>
            <a:r>
              <a:rPr lang="ru-RU" sz="2800" i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  </a:t>
            </a:r>
          </a:p>
          <a:p>
            <a:pPr marL="139065" lvl="0" indent="0" algn="just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8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i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 265 </a:t>
            </a:r>
            <a:r>
              <a:rPr lang="ru-RU" sz="28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м и находится под водой в течении 18 мин</a:t>
            </a:r>
            <a:endParaRPr lang="ru-RU" sz="2800" dirty="0">
              <a:solidFill>
                <a:srgbClr val="212745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35</a:t>
            </a:fld>
            <a:endParaRPr lang="ru-RU"/>
          </a:p>
        </p:txBody>
      </p:sp>
      <p:pic>
        <p:nvPicPr>
          <p:cNvPr id="7170" name="Picture 2" descr="E:\фото птиц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92"/>
          <a:stretch/>
        </p:blipFill>
        <p:spPr bwMode="auto">
          <a:xfrm>
            <a:off x="0" y="404664"/>
            <a:ext cx="9144000" cy="603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82911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412776"/>
            <a:ext cx="8712968" cy="5040560"/>
          </a:xfrm>
        </p:spPr>
        <p:txBody>
          <a:bodyPr>
            <a:normAutofit/>
          </a:bodyPr>
          <a:lstStyle/>
          <a:p>
            <a:pPr marL="0" lvl="0" indent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3200" b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8. Самое </a:t>
            </a:r>
            <a:r>
              <a:rPr lang="ru-RU" sz="3200" b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большое </a:t>
            </a:r>
            <a:r>
              <a:rPr lang="ru-RU" sz="3200" b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гнездо птицы?  </a:t>
            </a:r>
          </a:p>
          <a:p>
            <a:pPr marL="0" lvl="0" indent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3200" b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                      </a:t>
            </a:r>
            <a:endParaRPr lang="ru-RU" sz="3200" b="1" dirty="0">
              <a:solidFill>
                <a:srgbClr val="212745"/>
              </a:solidFill>
              <a:latin typeface="Calibri"/>
              <a:ea typeface="Calibri"/>
              <a:cs typeface="Times New Roman"/>
            </a:endParaRPr>
          </a:p>
          <a:p>
            <a:pPr marL="139065" lvl="0" indent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800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 </a:t>
            </a:r>
            <a:r>
              <a:rPr lang="ru-RU" sz="2800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  </a:t>
            </a:r>
            <a:r>
              <a:rPr lang="ru-RU" sz="2800" b="1" i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Белоголовый </a:t>
            </a:r>
            <a:r>
              <a:rPr lang="ru-RU" sz="2800" b="1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орлан</a:t>
            </a:r>
            <a:r>
              <a:rPr lang="ru-RU" sz="28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. </a:t>
            </a:r>
            <a:endParaRPr lang="ru-RU" sz="2800" i="1" dirty="0" smtClean="0">
              <a:solidFill>
                <a:srgbClr val="212745"/>
              </a:solidFill>
              <a:latin typeface="Times New Roman"/>
              <a:ea typeface="Calibri"/>
              <a:cs typeface="Times New Roman"/>
            </a:endParaRPr>
          </a:p>
          <a:p>
            <a:pPr marL="139065" lvl="0" indent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800" i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В </a:t>
            </a:r>
            <a:r>
              <a:rPr lang="ru-RU" sz="28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США обнаружено гнездо </a:t>
            </a:r>
            <a:endParaRPr lang="ru-RU" sz="2800" i="1" dirty="0" smtClean="0">
              <a:solidFill>
                <a:srgbClr val="212745"/>
              </a:solidFill>
              <a:latin typeface="Times New Roman"/>
              <a:ea typeface="Calibri"/>
              <a:cs typeface="Times New Roman"/>
            </a:endParaRPr>
          </a:p>
          <a:p>
            <a:pPr marL="139065" lvl="0" indent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800" i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шириной  </a:t>
            </a:r>
            <a:r>
              <a:rPr lang="ru-RU" sz="28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2,9 м и высотой 6 м. </a:t>
            </a:r>
            <a:endParaRPr lang="ru-RU" sz="2800" i="1" dirty="0" smtClean="0">
              <a:solidFill>
                <a:srgbClr val="212745"/>
              </a:solidFill>
              <a:latin typeface="Times New Roman"/>
              <a:ea typeface="Calibri"/>
              <a:cs typeface="Times New Roman"/>
            </a:endParaRPr>
          </a:p>
          <a:p>
            <a:pPr marL="139065" lvl="0" indent="0" algn="ctr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800" i="1" dirty="0" smtClean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Вес гнезда </a:t>
            </a:r>
            <a:r>
              <a:rPr lang="ru-RU" sz="2800" i="1" dirty="0">
                <a:solidFill>
                  <a:srgbClr val="212745"/>
                </a:solidFill>
                <a:latin typeface="Times New Roman"/>
                <a:ea typeface="Calibri"/>
                <a:cs typeface="Times New Roman"/>
              </a:rPr>
              <a:t>превышает 2 тонн.</a:t>
            </a:r>
            <a:endParaRPr lang="ru-RU" sz="2800" dirty="0">
              <a:solidFill>
                <a:srgbClr val="212745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36</a:t>
            </a:fld>
            <a:endParaRPr lang="ru-RU"/>
          </a:p>
        </p:txBody>
      </p:sp>
      <p:pic>
        <p:nvPicPr>
          <p:cNvPr id="8194" name="Picture 2" descr="E:\фото птиц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086800" cy="6049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0220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348880"/>
            <a:ext cx="6512511" cy="114300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139190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604</TotalTime>
  <Words>633</Words>
  <Application>Microsoft Office PowerPoint</Application>
  <PresentationFormat>Экран (4:3)</PresentationFormat>
  <Paragraphs>220</Paragraphs>
  <Slides>37</Slides>
  <Notes>1</Notes>
  <HiddenSlides>0</HiddenSlides>
  <MMClips>10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Воздушный поток</vt:lpstr>
      <vt:lpstr>Муниципальное бюджетное учреждение  дополнительного образования  Станция юных натуралистов  </vt:lpstr>
      <vt:lpstr>Презентация PowerPoint</vt:lpstr>
      <vt:lpstr>Презентация PowerPoint</vt:lpstr>
      <vt:lpstr>1. «Живые барометры»</vt:lpstr>
      <vt:lpstr>1. «Живые барометры»</vt:lpstr>
      <vt:lpstr>1. «Живые барометры»</vt:lpstr>
      <vt:lpstr>1. «Живые барометры»</vt:lpstr>
      <vt:lpstr>1. «Живые барометры»</vt:lpstr>
      <vt:lpstr>1. «Живые барометры»</vt:lpstr>
      <vt:lpstr>2. «Определи вид птицы»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3. «Голоса птиц»</vt:lpstr>
      <vt:lpstr>Презентация PowerPoint</vt:lpstr>
      <vt:lpstr>Презентация PowerPoint</vt:lpstr>
      <vt:lpstr>4. «Ребусы»</vt:lpstr>
      <vt:lpstr>4. «Ребусы»   </vt:lpstr>
      <vt:lpstr>4. «Ребусы»</vt:lpstr>
      <vt:lpstr>4. «Ребусы»</vt:lpstr>
      <vt:lpstr>4. «Ребусы»</vt:lpstr>
      <vt:lpstr>4. «Ребусы»</vt:lpstr>
      <vt:lpstr>4. «Ребусы»</vt:lpstr>
      <vt:lpstr>5. «Самые, самые, самые…»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учреждение  дополнительного образования  Станция юных натуралистов  </dc:title>
  <dc:creator>АЛЕКСЕЙ</dc:creator>
  <cp:lastModifiedBy>АЛЕКСЕЙ</cp:lastModifiedBy>
  <cp:revision>62</cp:revision>
  <dcterms:created xsi:type="dcterms:W3CDTF">2021-04-08T09:32:53Z</dcterms:created>
  <dcterms:modified xsi:type="dcterms:W3CDTF">2021-04-30T07:00:13Z</dcterms:modified>
</cp:coreProperties>
</file>