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55A0A-95D4-412C-BCC3-1E3D3D8402D8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B17AF-8F66-4C93-AD1F-B5CC328E4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714620"/>
            <a:ext cx="6400800" cy="3495684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Чудо,</a:t>
            </a:r>
          </a:p>
          <a:p>
            <a:r>
              <a:rPr lang="ru-RU" sz="6000" dirty="0" smtClean="0">
                <a:solidFill>
                  <a:srgbClr val="0070C0"/>
                </a:solidFill>
                <a:latin typeface="Wooden Ship Decorated" pitchFamily="2" charset="0"/>
              </a:rPr>
              <a:t> имя которому- </a:t>
            </a:r>
            <a:r>
              <a:rPr lang="ru-RU" sz="7200" dirty="0" smtClean="0">
                <a:solidFill>
                  <a:srgbClr val="0070C0"/>
                </a:solidFill>
                <a:latin typeface="Wooden Ship Decorated" pitchFamily="2" charset="0"/>
              </a:rPr>
              <a:t>КНИГА…</a:t>
            </a:r>
            <a:endParaRPr lang="ru-RU" sz="7200" dirty="0">
              <a:solidFill>
                <a:srgbClr val="0070C0"/>
              </a:solidFill>
              <a:latin typeface="Wooden Ship Decorated" pitchFamily="2" charset="0"/>
            </a:endParaRPr>
          </a:p>
        </p:txBody>
      </p:sp>
      <p:pic>
        <p:nvPicPr>
          <p:cNvPr id="2051" name="Picture 3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0781" y="0"/>
            <a:ext cx="3113219" cy="228599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1" y="0"/>
            <a:ext cx="3113219" cy="2285992"/>
          </a:xfrm>
          <a:prstGeom prst="rect">
            <a:avLst/>
          </a:prstGeom>
          <a:noFill/>
        </p:spPr>
      </p:pic>
      <p:pic>
        <p:nvPicPr>
          <p:cNvPr id="2053" name="Picture 5" descr="C:\Documents and Settings\Administrator\Рабочий стол\or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113219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Напиши предложение при помощи пиктограмм:</a:t>
            </a:r>
          </a:p>
          <a:p>
            <a:r>
              <a:rPr lang="ru-RU" i="1" dirty="0" smtClean="0">
                <a:solidFill>
                  <a:srgbClr val="0070C0"/>
                </a:solidFill>
              </a:rPr>
              <a:t>Светит солнце.</a:t>
            </a:r>
          </a:p>
          <a:p>
            <a:endParaRPr lang="ru-RU" i="1" dirty="0">
              <a:solidFill>
                <a:srgbClr val="0070C0"/>
              </a:solidFill>
            </a:endParaRPr>
          </a:p>
          <a:p>
            <a:endParaRPr lang="ru-RU" i="1" dirty="0" smtClean="0">
              <a:solidFill>
                <a:srgbClr val="0070C0"/>
              </a:solidFill>
            </a:endParaRPr>
          </a:p>
          <a:p>
            <a:endParaRPr lang="ru-RU" i="1" dirty="0" smtClean="0">
              <a:solidFill>
                <a:srgbClr val="0070C0"/>
              </a:solidFill>
            </a:endParaRPr>
          </a:p>
          <a:p>
            <a:r>
              <a:rPr lang="ru-RU" i="1" dirty="0" smtClean="0">
                <a:solidFill>
                  <a:srgbClr val="0070C0"/>
                </a:solidFill>
              </a:rPr>
              <a:t>Мальчик идёт в школу.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0070C0"/>
                </a:solidFill>
                <a:latin typeface="P22 Kilkenny Pro" pitchFamily="50" charset="0"/>
              </a:rPr>
              <a:t>3. Как зарисовать отвлечённые понятия, действия, имена собственные?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500174"/>
            <a:ext cx="6143668" cy="5072098"/>
          </a:xfrm>
        </p:spPr>
        <p:txBody>
          <a:bodyPr>
            <a:normAutofit fontScale="92500" lnSpcReduction="20000"/>
          </a:bodyPr>
          <a:lstStyle/>
          <a:p>
            <a:r>
              <a:rPr lang="ru-RU" sz="2800" i="1" dirty="0" smtClean="0"/>
              <a:t>Когда люди придумали рисуночное письмо, они сделали большой шаг по дороге к письменности. Но впереди их ждало ещё много трудностей. Ведь далеко не всё можно выразить с помощью рисунка. И появился другой вид письменности, где рисунок (знак) обозначал не только предмет, а так же действие и понятие –</a:t>
            </a:r>
            <a:r>
              <a:rPr lang="ru-RU" sz="2800" i="1" dirty="0" smtClean="0">
                <a:solidFill>
                  <a:srgbClr val="FF0000"/>
                </a:solidFill>
              </a:rPr>
              <a:t>идеограмма</a:t>
            </a:r>
            <a:r>
              <a:rPr lang="ru-RU" sz="2800" i="1" dirty="0" smtClean="0"/>
              <a:t>.                                                                     В Древнем Египте на основе рисуночного письма возникли </a:t>
            </a:r>
            <a:r>
              <a:rPr lang="ru-RU" sz="2800" i="1" dirty="0" smtClean="0">
                <a:solidFill>
                  <a:srgbClr val="FF0000"/>
                </a:solidFill>
              </a:rPr>
              <a:t>иероглифы</a:t>
            </a:r>
            <a:r>
              <a:rPr lang="ru-RU" sz="2800" i="1" dirty="0" smtClean="0"/>
              <a:t> – вид идеографического письма. Их называли «священными знаками»</a:t>
            </a:r>
          </a:p>
          <a:p>
            <a:endParaRPr lang="ru-RU" sz="2800" i="1" dirty="0"/>
          </a:p>
        </p:txBody>
      </p:sp>
      <p:pic>
        <p:nvPicPr>
          <p:cNvPr id="13314" name="Picture 2" descr="C:\Documents and Settings\Administrator\Рабочий стол\3592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2157413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solidFill>
                  <a:srgbClr val="FF0000"/>
                </a:solidFill>
              </a:rPr>
              <a:t>!! Рассмотри рисунок с изображением иероглифов древних египтян.</a:t>
            </a:r>
            <a:endParaRPr lang="ru-RU" sz="2400" dirty="0"/>
          </a:p>
        </p:txBody>
      </p:sp>
      <p:pic>
        <p:nvPicPr>
          <p:cNvPr id="12291" name="Picture 3" descr="C:\Documents and Settings\Administrator\Рабочий стол\egypthierov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833443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Придумай свои иероглифы к понятиям:</a:t>
            </a:r>
          </a:p>
          <a:p>
            <a:endParaRPr lang="ru-RU" sz="24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Смеяться</a:t>
            </a:r>
          </a:p>
          <a:p>
            <a:endParaRPr lang="ru-RU" sz="2400" b="1" i="1" dirty="0" smtClean="0">
              <a:solidFill>
                <a:srgbClr val="0070C0"/>
              </a:solidFill>
            </a:endParaRPr>
          </a:p>
          <a:p>
            <a:endParaRPr lang="ru-RU" sz="2400" b="1" i="1" dirty="0" smtClean="0">
              <a:solidFill>
                <a:srgbClr val="0070C0"/>
              </a:solidFill>
            </a:endParaRPr>
          </a:p>
          <a:p>
            <a:endParaRPr lang="ru-RU" sz="2400" b="1" i="1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Плакать</a:t>
            </a:r>
          </a:p>
          <a:p>
            <a:endParaRPr lang="ru-RU" sz="2400" b="1" i="1" dirty="0">
              <a:solidFill>
                <a:srgbClr val="0070C0"/>
              </a:solidFill>
            </a:endParaRPr>
          </a:p>
          <a:p>
            <a:endParaRPr lang="ru-RU" sz="2400" b="1" i="1" dirty="0" smtClean="0">
              <a:solidFill>
                <a:srgbClr val="0070C0"/>
              </a:solidFill>
            </a:endParaRPr>
          </a:p>
          <a:p>
            <a:endParaRPr lang="ru-RU" sz="2400" b="1" i="1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Спать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70C0"/>
                </a:solidFill>
                <a:latin typeface="P22 Kilkenny Pro" pitchFamily="50" charset="0"/>
              </a:rPr>
              <a:t>4. Как люди пытались остановить звуки?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600200"/>
            <a:ext cx="5257808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2400" i="1" dirty="0" smtClean="0"/>
              <a:t>Люди говорят звуками, складывая их в слова. Разные народы искали способы «остановить» звуки. И придумали </a:t>
            </a:r>
            <a:r>
              <a:rPr lang="ru-RU" sz="2400" i="1" dirty="0" smtClean="0">
                <a:solidFill>
                  <a:srgbClr val="FF0000"/>
                </a:solidFill>
              </a:rPr>
              <a:t>Буквы </a:t>
            </a:r>
            <a:r>
              <a:rPr lang="ru-RU" sz="2400" i="1" dirty="0" smtClean="0"/>
              <a:t>– знаки для звуков. Каждая </a:t>
            </a:r>
            <a:r>
              <a:rPr lang="ru-RU" sz="2400" i="1" dirty="0" smtClean="0">
                <a:solidFill>
                  <a:srgbClr val="FF0000"/>
                </a:solidFill>
              </a:rPr>
              <a:t>буква</a:t>
            </a:r>
            <a:r>
              <a:rPr lang="ru-RU" sz="2400" i="1" dirty="0" smtClean="0"/>
              <a:t> – это один застывший звук. Жившие две тысячи лет назад финикийцы придумали буквы только для согласных звуков. В их языке этим можно обойтись. Финикийцы знакомили со своей письменностью другие народы. На её основе появился буквенный алфавит древних греков. Но в их языке было много гласных звуков. Пришлось и для них придумать буквенные обозначения. Греческий алфавит завоевал почти весь мир. Он помог многим народам создать свою письменность.</a:t>
            </a:r>
          </a:p>
          <a:p>
            <a:endParaRPr lang="ru-RU" dirty="0"/>
          </a:p>
        </p:txBody>
      </p:sp>
      <p:pic>
        <p:nvPicPr>
          <p:cNvPr id="15362" name="Picture 2" descr="C:\Documents and Settings\Administrator\Рабочий стол\writ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2901423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!! Рассмотри буквы греческого алфавита.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Какие из них тебе знакомы?</a:t>
            </a:r>
            <a:endParaRPr lang="ru-RU" sz="2400" dirty="0"/>
          </a:p>
        </p:txBody>
      </p:sp>
      <p:pic>
        <p:nvPicPr>
          <p:cNvPr id="16387" name="Picture 3" descr="C:\Documents and Settings\Administrator\Рабочий стол\293100_f5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428736"/>
            <a:ext cx="5464437" cy="5054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70C0"/>
                </a:solidFill>
                <a:latin typeface="P22 Kilkenny Pro" pitchFamily="50" charset="0"/>
              </a:rPr>
              <a:t>4. Как придумали Азбуку.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600200"/>
            <a:ext cx="5900750" cy="4686320"/>
          </a:xfrm>
        </p:spPr>
        <p:txBody>
          <a:bodyPr>
            <a:normAutofit fontScale="77500" lnSpcReduction="20000"/>
          </a:bodyPr>
          <a:lstStyle/>
          <a:p>
            <a:r>
              <a:rPr lang="ru-RU" sz="2800" i="1" dirty="0" smtClean="0"/>
              <a:t>В далёкие времена, более тысячи лет назад, у русского народа тоже не было письменности. В </a:t>
            </a:r>
            <a:r>
              <a:rPr lang="ru-RU" sz="2800" i="1" u="sng" dirty="0" smtClean="0"/>
              <a:t>9</a:t>
            </a:r>
            <a:r>
              <a:rPr lang="ru-RU" sz="2800" i="1" dirty="0" smtClean="0"/>
              <a:t> веке два учёных монаха родом из Греции, братья </a:t>
            </a:r>
            <a:r>
              <a:rPr lang="ru-RU" sz="2800" i="1" dirty="0" smtClean="0">
                <a:solidFill>
                  <a:srgbClr val="FF0000"/>
                </a:solidFill>
              </a:rPr>
              <a:t>Кирилл </a:t>
            </a:r>
            <a:r>
              <a:rPr lang="ru-RU" sz="2800" i="1" dirty="0" smtClean="0"/>
              <a:t>и </a:t>
            </a:r>
            <a:r>
              <a:rPr lang="ru-RU" sz="2800" i="1" dirty="0" err="1" smtClean="0">
                <a:solidFill>
                  <a:srgbClr val="FF0000"/>
                </a:solidFill>
              </a:rPr>
              <a:t>Мефодий</a:t>
            </a:r>
            <a:r>
              <a:rPr lang="ru-RU" sz="2800" i="1" dirty="0" smtClean="0"/>
              <a:t>, приехали в Моравию и стали работать над созданием славянской письменности, взяв за основу греческий алфавит. Они хорошо знали славянские языки, и это помогло им составить в </a:t>
            </a:r>
            <a:r>
              <a:rPr lang="ru-RU" sz="2800" i="1" dirty="0" smtClean="0">
                <a:solidFill>
                  <a:srgbClr val="FF0000"/>
                </a:solidFill>
              </a:rPr>
              <a:t>863 </a:t>
            </a:r>
            <a:r>
              <a:rPr lang="ru-RU" sz="2800" i="1" dirty="0" smtClean="0"/>
              <a:t>году настоящую славянскую азбуку. Создав её, братья стали переводить с греческого главные богослужебные книги, в первую очередь Евангелие. К нам письменность пришла в </a:t>
            </a:r>
            <a:r>
              <a:rPr lang="ru-RU" sz="2800" i="1" u="sng" dirty="0" smtClean="0"/>
              <a:t>10</a:t>
            </a:r>
            <a:r>
              <a:rPr lang="ru-RU" sz="2800" i="1" dirty="0" smtClean="0"/>
              <a:t> веке (после крещения Руси князем Владимиром в 988 году).</a:t>
            </a:r>
            <a:endParaRPr lang="ru-RU" sz="2800" i="1" dirty="0"/>
          </a:p>
        </p:txBody>
      </p:sp>
      <p:pic>
        <p:nvPicPr>
          <p:cNvPr id="17410" name="Picture 2" descr="C:\Documents and Settings\Administrator\Рабочий стол\image001-k-i-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2697431" cy="3907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214422"/>
            <a:ext cx="3686172" cy="4786346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/>
              <a:t>Кирилл и </a:t>
            </a:r>
            <a:r>
              <a:rPr lang="ru-RU" sz="2400" i="1" dirty="0" err="1" smtClean="0"/>
              <a:t>Мефодий</a:t>
            </a:r>
            <a:r>
              <a:rPr lang="ru-RU" sz="2400" i="1" dirty="0" smtClean="0"/>
              <a:t> составили две графические разновидности славянской азбуки – </a:t>
            </a:r>
            <a:r>
              <a:rPr lang="ru-RU" sz="2400" i="1" dirty="0" smtClean="0">
                <a:solidFill>
                  <a:srgbClr val="FF0000"/>
                </a:solidFill>
              </a:rPr>
              <a:t>кириллицу</a:t>
            </a:r>
            <a:r>
              <a:rPr lang="ru-RU" sz="2400" i="1" dirty="0" smtClean="0"/>
              <a:t> и </a:t>
            </a:r>
            <a:r>
              <a:rPr lang="ru-RU" sz="2400" i="1" dirty="0">
                <a:solidFill>
                  <a:srgbClr val="FF0000"/>
                </a:solidFill>
              </a:rPr>
              <a:t>г</a:t>
            </a:r>
            <a:r>
              <a:rPr lang="ru-RU" sz="2400" i="1" dirty="0" smtClean="0">
                <a:solidFill>
                  <a:srgbClr val="FF0000"/>
                </a:solidFill>
              </a:rPr>
              <a:t>лаголицу</a:t>
            </a:r>
            <a:r>
              <a:rPr lang="ru-RU" sz="2400" i="1" dirty="0" smtClean="0"/>
              <a:t>, основное различие между которыми – форма букв. На Руси основной азбукой стала </a:t>
            </a:r>
            <a:r>
              <a:rPr lang="ru-RU" sz="2400" i="1" dirty="0" smtClean="0">
                <a:solidFill>
                  <a:srgbClr val="FF0000"/>
                </a:solidFill>
              </a:rPr>
              <a:t>кириллица</a:t>
            </a:r>
            <a:r>
              <a:rPr lang="ru-RU" sz="2400" i="1" dirty="0" smtClean="0"/>
              <a:t>. Всего славянская азбука состояла из 44 букв.</a:t>
            </a:r>
            <a:endParaRPr lang="ru-RU" sz="2400" i="1" dirty="0"/>
          </a:p>
        </p:txBody>
      </p:sp>
      <p:pic>
        <p:nvPicPr>
          <p:cNvPr id="18435" name="Picture 3" descr="C:\Documents and Settings\Administrator\Рабочий стол\image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3390900" cy="584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FF0000"/>
                </a:solidFill>
              </a:rPr>
              <a:t>Рассмотри буквы кириллицы.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86454"/>
            <a:ext cx="8543956" cy="857256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Перерисуй несколько букв. Попробуй запомнить их названия.</a:t>
            </a:r>
            <a:endParaRPr lang="ru-RU" sz="2400" dirty="0"/>
          </a:p>
        </p:txBody>
      </p:sp>
      <p:pic>
        <p:nvPicPr>
          <p:cNvPr id="5" name="Picture 2" descr="C:\Documents and Settings\Administrator\Рабочий стол\0_e19d_1e29b708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4307712" cy="478634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1000108"/>
            <a:ext cx="3300378" cy="4286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_________________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_________________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_________________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FF0000"/>
                </a:solidFill>
              </a:rPr>
              <a:t>!! Советуем прочитать!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rgbClr val="0070C0"/>
                </a:solidFill>
              </a:rPr>
              <a:t>Перехвальская</a:t>
            </a:r>
            <a:r>
              <a:rPr lang="ru-RU" b="1" i="1" dirty="0" smtClean="0">
                <a:solidFill>
                  <a:srgbClr val="0070C0"/>
                </a:solidFill>
              </a:rPr>
              <a:t> Е. Откуда азбука пошла.- м.: Малыш, 1989.</a:t>
            </a:r>
          </a:p>
          <a:p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Энциклопедия для детей. Т.10. Языкознание. Русский язык. - М.: Аванта+,2001.-с.285-286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P22 Kilkenny Pro" pitchFamily="50" charset="0"/>
              </a:rPr>
              <a:t>Тема : История письменности.</a:t>
            </a:r>
            <a:endParaRPr lang="ru-RU" dirty="0">
              <a:solidFill>
                <a:srgbClr val="0070C0"/>
              </a:solidFill>
              <a:latin typeface="P22 Kilkenny Pro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1357298"/>
            <a:ext cx="53578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Молчат гробницы, мумии и кости,-</a:t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Лишь слову жизнь дана:</a:t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Из древней тьмы, на мировом погосте,</a:t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Звучат лишь ПИСЬМЕНА</a:t>
            </a: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>               И. Бунин</a:t>
            </a: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P22 Kilkenny Pro" pitchFamily="50" charset="0"/>
              </a:rPr>
            </a:br>
            <a:endParaRPr lang="ru-RU" sz="2800" dirty="0">
              <a:solidFill>
                <a:srgbClr val="FF0000"/>
              </a:solidFill>
              <a:latin typeface="P22 Kilkenny Pro" pitchFamily="50" charset="0"/>
            </a:endParaRPr>
          </a:p>
        </p:txBody>
      </p:sp>
      <p:pic>
        <p:nvPicPr>
          <p:cNvPr id="7" name="Picture 2" descr="C:\Documents and Settings\Administrator\Рабочий стол\book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4184783"/>
            <a:ext cx="4572031" cy="234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P22 Kilkenny Pro" pitchFamily="50" charset="0"/>
              </a:rPr>
              <a:t>1. Как люди в древности передавали     друг другу информацию?</a:t>
            </a:r>
            <a:endParaRPr lang="ru-RU" sz="4000" dirty="0">
              <a:solidFill>
                <a:srgbClr val="0070C0"/>
              </a:solidFill>
              <a:latin typeface="P22 Kilkenny Pro" pitchFamily="50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857364"/>
            <a:ext cx="5514956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2800" i="1" dirty="0" smtClean="0"/>
              <a:t>В очень далёкие времена, когда люди ещё не умели читать и писать, они хранили </a:t>
            </a:r>
            <a:r>
              <a:rPr lang="ru-RU" sz="2800" i="1" dirty="0" smtClean="0">
                <a:solidFill>
                  <a:srgbClr val="FF0000"/>
                </a:solidFill>
              </a:rPr>
              <a:t>информацию </a:t>
            </a:r>
            <a:r>
              <a:rPr lang="ru-RU" sz="2800" i="1" dirty="0" smtClean="0"/>
              <a:t>в своей памяти и передавали её друг другу, используя различные сигналы-символы. Каждый народ придумывал свои способы передачи информации: звук, жест, цвет, дым костра, огонь. Эти сигналы-символы без помощи слов обозначали, запрещали или разрешали что-либо. Сигналы в жизни людей до сих пор значат очень много.</a:t>
            </a:r>
            <a:endParaRPr lang="ru-RU" sz="2800" i="1" dirty="0"/>
          </a:p>
        </p:txBody>
      </p:sp>
      <p:pic>
        <p:nvPicPr>
          <p:cNvPr id="14338" name="Picture 2" descr="C:\Documents and Settings\Administrator\Рабочий стол\Hunt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309088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400" b="1" i="1" u="sng" dirty="0" smtClean="0">
                <a:solidFill>
                  <a:srgbClr val="FF0000"/>
                </a:solidFill>
              </a:rPr>
              <a:t>!! Подумай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r>
              <a:rPr lang="ru-RU" sz="2400" i="1" dirty="0" smtClean="0">
                <a:solidFill>
                  <a:srgbClr val="FF0000"/>
                </a:solidFill>
              </a:rPr>
              <a:t>Приведи примеры использования в нашей жизни цветовых и звуковых сигналов.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Administrator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428868"/>
            <a:ext cx="1395613" cy="1571636"/>
          </a:xfrm>
          <a:prstGeom prst="rect">
            <a:avLst/>
          </a:prstGeom>
          <a:noFill/>
        </p:spPr>
      </p:pic>
      <p:pic>
        <p:nvPicPr>
          <p:cNvPr id="5123" name="Picture 3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428868"/>
            <a:ext cx="1802335" cy="1571636"/>
          </a:xfrm>
          <a:prstGeom prst="rect">
            <a:avLst/>
          </a:prstGeom>
          <a:noFill/>
        </p:spPr>
      </p:pic>
      <p:pic>
        <p:nvPicPr>
          <p:cNvPr id="5124" name="Picture 4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571744"/>
            <a:ext cx="1702927" cy="1500198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4" y="13572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__________________________________________________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7158" y="4714884"/>
            <a:ext cx="82296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0034" y="4572008"/>
            <a:ext cx="822960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___________________________________________________</a:t>
            </a:r>
          </a:p>
        </p:txBody>
      </p:sp>
      <p:pic>
        <p:nvPicPr>
          <p:cNvPr id="5125" name="Picture 5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5286388"/>
            <a:ext cx="1289890" cy="1254711"/>
          </a:xfrm>
          <a:prstGeom prst="rect">
            <a:avLst/>
          </a:prstGeom>
          <a:noFill/>
        </p:spPr>
      </p:pic>
      <p:pic>
        <p:nvPicPr>
          <p:cNvPr id="5126" name="Picture 6" descr="C:\Documents and Settings\Administrator\Рабочий стол\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5357826"/>
            <a:ext cx="1102933" cy="1256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1071546"/>
            <a:ext cx="5729270" cy="5214974"/>
          </a:xfrm>
        </p:spPr>
        <p:txBody>
          <a:bodyPr>
            <a:normAutofit fontScale="92500" lnSpcReduction="20000"/>
          </a:bodyPr>
          <a:lstStyle/>
          <a:p>
            <a:r>
              <a:rPr lang="ru-RU" sz="2800" i="1" dirty="0" smtClean="0"/>
              <a:t>Но далеко не всё можно сообщить друг другу, используя систему сигналов. Примерно с 9 по 2 тыс. до н. э. люди начали использовать различные предметы для «записи». Такое изобретение человечества историки называют </a:t>
            </a:r>
            <a:r>
              <a:rPr lang="ru-RU" sz="2800" i="1" dirty="0" smtClean="0">
                <a:solidFill>
                  <a:srgbClr val="FF0000"/>
                </a:solidFill>
              </a:rPr>
              <a:t>предметным письмом</a:t>
            </a:r>
            <a:r>
              <a:rPr lang="ru-RU" sz="2800" i="1" dirty="0" smtClean="0"/>
              <a:t>. У некоторых народов Африки существовало предметное письмо в виде ожерелий из разноцветных бусинок, раковин, зёрен. С их помощью составляли послания- объяснения в любви, предупреждение об опасности, приглашения.</a:t>
            </a:r>
            <a:endParaRPr lang="ru-RU" sz="2800" i="1" dirty="0"/>
          </a:p>
        </p:txBody>
      </p:sp>
      <p:pic>
        <p:nvPicPr>
          <p:cNvPr id="6147" name="Picture 3" descr="C:\Documents and Settings\Administrator\Рабочий стол\Nepoz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258345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70C0"/>
                </a:solidFill>
                <a:latin typeface="P22 Kilkenny Pro" pitchFamily="50" charset="0"/>
              </a:rPr>
              <a:t>2. Когда же возникла письменность?</a:t>
            </a:r>
            <a:endParaRPr lang="ru-RU" dirty="0"/>
          </a:p>
        </p:txBody>
      </p:sp>
      <p:pic>
        <p:nvPicPr>
          <p:cNvPr id="8194" name="Picture 2" descr="C:\Documents and Settings\Administrator\Рабочий стол\6646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14488"/>
            <a:ext cx="3875818" cy="424021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4810" y="2071678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Это было так давно, что мы можем только догадываться. Но есть немало подтверждений тому, что древний человек рассказывал о событиях своей жизни в рисуночном письме – </a:t>
            </a:r>
            <a:r>
              <a:rPr lang="ru-RU" sz="2800" i="1" dirty="0" smtClean="0">
                <a:solidFill>
                  <a:srgbClr val="FF0000"/>
                </a:solidFill>
              </a:rPr>
              <a:t>пиктограмме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1000132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До сих пор сохранились наскальные изображения сцен охоты.                                                                                              </a:t>
            </a:r>
            <a:endParaRPr lang="ru-RU" sz="2800" i="1" dirty="0"/>
          </a:p>
        </p:txBody>
      </p:sp>
      <p:pic>
        <p:nvPicPr>
          <p:cNvPr id="7171" name="Picture 3" descr="C:\Documents and Settings\Administrator\Рабочий стол\1245081617_pvirt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3083740" cy="2000264"/>
          </a:xfrm>
          <a:prstGeom prst="rect">
            <a:avLst/>
          </a:prstGeom>
          <a:noFill/>
        </p:spPr>
      </p:pic>
      <p:pic>
        <p:nvPicPr>
          <p:cNvPr id="7173" name="Picture 5" descr="C:\Documents and Settings\Administrator\Рабочий стол\IMG_19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71612"/>
            <a:ext cx="2667018" cy="200026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3643314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</a:t>
            </a:r>
            <a:r>
              <a:rPr lang="ru-RU" sz="2800" i="1" dirty="0" smtClean="0"/>
              <a:t>Рисунки имели смысл, который можно выразить не одним словом, а целым предложением.</a:t>
            </a:r>
            <a:endParaRPr lang="ru-RU" sz="2800" i="1" dirty="0"/>
          </a:p>
        </p:txBody>
      </p:sp>
      <p:pic>
        <p:nvPicPr>
          <p:cNvPr id="7174" name="Picture 6" descr="C:\Documents and Settings\Administrator\Рабочий стол\pinturas-prehistoricas-person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500570"/>
            <a:ext cx="3289300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P22 Kilkenny Pro" pitchFamily="50" charset="0"/>
              </a:rPr>
              <a:t>Р. Киплинг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Documents and Settings\Administrator\Рабочий стол\978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357298"/>
            <a:ext cx="3393932" cy="4836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b="1" i="1" u="sng" dirty="0" smtClean="0">
                <a:solidFill>
                  <a:srgbClr val="FF0000"/>
                </a:solidFill>
              </a:rPr>
              <a:t>!! Подумай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r>
              <a:rPr lang="ru-RU" sz="2400" i="1" dirty="0" smtClean="0">
                <a:solidFill>
                  <a:srgbClr val="FF0000"/>
                </a:solidFill>
              </a:rPr>
              <a:t>Приведи примеры использования пиктограмм в современной жизни. Нарисуй.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684</Words>
  <Application>Microsoft Office PowerPoint</Application>
  <PresentationFormat>Экран (4:3)</PresentationFormat>
  <Paragraphs>56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Тема : История письменности.</vt:lpstr>
      <vt:lpstr>1. Как люди в древности передавали     друг другу информацию?</vt:lpstr>
      <vt:lpstr>!! Подумай Приведи примеры использования в нашей жизни цветовых и звуковых сигналов.</vt:lpstr>
      <vt:lpstr>Слайд 5</vt:lpstr>
      <vt:lpstr>2. Когда же возникла письменность?</vt:lpstr>
      <vt:lpstr>Слайд 7</vt:lpstr>
      <vt:lpstr>Р. Киплинг</vt:lpstr>
      <vt:lpstr>!! Подумай Приведи примеры использования пиктограмм в современной жизни. Нарисуй.</vt:lpstr>
      <vt:lpstr>Слайд 10</vt:lpstr>
      <vt:lpstr>3. Как зарисовать отвлечённые понятия, действия, имена собственные?</vt:lpstr>
      <vt:lpstr>!! Рассмотри рисунок с изображением иероглифов древних египтян.</vt:lpstr>
      <vt:lpstr>Слайд 13</vt:lpstr>
      <vt:lpstr>4. Как люди пытались остановить звуки?</vt:lpstr>
      <vt:lpstr>!! Рассмотри буквы греческого алфавита.  Какие из них тебе знакомы?</vt:lpstr>
      <vt:lpstr>4. Как придумали Азбуку.</vt:lpstr>
      <vt:lpstr>Слайд 17</vt:lpstr>
      <vt:lpstr>Рассмотри буквы кириллицы.  </vt:lpstr>
      <vt:lpstr>!! Советуем прочитать!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249</cp:lastModifiedBy>
  <cp:revision>38</cp:revision>
  <dcterms:created xsi:type="dcterms:W3CDTF">2011-03-15T15:08:34Z</dcterms:created>
  <dcterms:modified xsi:type="dcterms:W3CDTF">2020-03-04T12:08:29Z</dcterms:modified>
</cp:coreProperties>
</file>