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59" r:id="rId5"/>
    <p:sldId id="262" r:id="rId6"/>
    <p:sldId id="263" r:id="rId7"/>
    <p:sldId id="264" r:id="rId8"/>
    <p:sldId id="266" r:id="rId9"/>
    <p:sldId id="267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260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F45D4-CEED-486B-A667-108ADECD653C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B4892F-00F3-4159-B304-84B73F17B0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676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B4892F-00F3-4159-B304-84B73F17B00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793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pn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5" Type="http://schemas.openxmlformats.org/officeDocument/2006/relationships/image" Target="../media/image25.jpeg"/><Relationship Id="rId2" Type="http://schemas.openxmlformats.org/officeDocument/2006/relationships/image" Target="../media/image2.jp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3.png"/><Relationship Id="rId7" Type="http://schemas.openxmlformats.org/officeDocument/2006/relationships/image" Target="../media/image2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.png"/><Relationship Id="rId7" Type="http://schemas.openxmlformats.org/officeDocument/2006/relationships/image" Target="../media/image3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63" y="653001"/>
            <a:ext cx="8892480" cy="61453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9963" y="980728"/>
            <a:ext cx="7702624" cy="237626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996600"/>
                </a:solidFill>
              </a:rPr>
              <a:t>ПЕДАГОГИЧЕСКИЙ ПРОЕКТ</a:t>
            </a:r>
            <a:r>
              <a:rPr lang="ru-RU" sz="3200" dirty="0">
                <a:solidFill>
                  <a:srgbClr val="996600"/>
                </a:solidFill>
              </a:rPr>
              <a:t/>
            </a:r>
            <a:br>
              <a:rPr lang="ru-RU" sz="3200" dirty="0">
                <a:solidFill>
                  <a:srgbClr val="996600"/>
                </a:solidFill>
              </a:rPr>
            </a:br>
            <a:r>
              <a:rPr lang="ru-RU" sz="3200" b="1" dirty="0">
                <a:solidFill>
                  <a:srgbClr val="996600"/>
                </a:solidFill>
              </a:rPr>
              <a:t>«Новогодний адвент - календарь»</a:t>
            </a:r>
            <a:r>
              <a:rPr lang="ru-RU" dirty="0">
                <a:solidFill>
                  <a:srgbClr val="996600"/>
                </a:solidFill>
              </a:rPr>
              <a:t/>
            </a:r>
            <a:br>
              <a:rPr lang="ru-RU" dirty="0">
                <a:solidFill>
                  <a:srgbClr val="996600"/>
                </a:solidFill>
              </a:rPr>
            </a:br>
            <a:endParaRPr lang="ru-RU" dirty="0">
              <a:solidFill>
                <a:srgbClr val="9966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2436809"/>
            <a:ext cx="5328592" cy="1296144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chemeClr val="bg1">
                    <a:lumMod val="50000"/>
                  </a:schemeClr>
                </a:solidFill>
              </a:rPr>
              <a:t>МАДОУ детский сад «Колосок»</a:t>
            </a:r>
          </a:p>
          <a:p>
            <a:r>
              <a:rPr lang="ru-RU" sz="1800" dirty="0">
                <a:solidFill>
                  <a:schemeClr val="bg1">
                    <a:lumMod val="50000"/>
                  </a:schemeClr>
                </a:solidFill>
              </a:rPr>
              <a:t>средняя группа «</a:t>
            </a:r>
            <a: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  <a:t>Ландыши»</a:t>
            </a:r>
          </a:p>
          <a:p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2020-2021 </a:t>
            </a:r>
            <a:r>
              <a:rPr lang="ru-RU" sz="1400" dirty="0" err="1" smtClean="0">
                <a:solidFill>
                  <a:schemeClr val="bg1">
                    <a:lumMod val="50000"/>
                  </a:schemeClr>
                </a:solidFill>
              </a:rPr>
              <a:t>уч.г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1800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876203" y="5373216"/>
            <a:ext cx="396044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900" b="1" dirty="0" smtClean="0"/>
              <a:t>Воспитатель:</a:t>
            </a:r>
            <a:endParaRPr lang="ru-RU" sz="1900" dirty="0"/>
          </a:p>
          <a:p>
            <a:r>
              <a:rPr lang="ru-RU" sz="1900" dirty="0"/>
              <a:t>Шабанова Елена Васильевна</a:t>
            </a:r>
          </a:p>
          <a:p>
            <a:endParaRPr lang="ru-RU" sz="19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965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315416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932" y="553761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996600"/>
                </a:solidFill>
              </a:rPr>
              <a:t>Актуальность</a:t>
            </a: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42392" y="1556792"/>
            <a:ext cx="8229600" cy="35238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Ценность для современного дошкольного образования работы заключается в том, что адвент - календарь является эффективным маркером игрового пространства РППС, который позволяет предложить детям увлекательную и познавательную деятельность в интерактивной форме.</a:t>
            </a:r>
          </a:p>
          <a:p>
            <a:endParaRPr lang="ru-RU" sz="3600" b="1" dirty="0">
              <a:solidFill>
                <a:srgbClr val="99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45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315416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728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996600"/>
                </a:solidFill>
              </a:rPr>
              <a:t>Проблема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42392" y="1628800"/>
            <a:ext cx="8229600" cy="35238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Проблема заключается в невозможности понимания понятий десятков в силу возрастных особенностей детей 5-го года жизни и их желанием ежедневно получать точную информацию о количестве оставшихся дней до праздника. Разрешить это противоречие поможет адвент - календарь. </a:t>
            </a:r>
          </a:p>
          <a:p>
            <a:endParaRPr lang="ru-RU" sz="3600" b="1" dirty="0">
              <a:solidFill>
                <a:srgbClr val="99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47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315416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996600"/>
                </a:solidFill>
              </a:rPr>
              <a:t>Цель проекта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42392" y="1700808"/>
            <a:ext cx="8229600" cy="18793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fontAlgn="base"/>
            <a:r>
              <a:rPr lang="ru-RU" sz="2400" dirty="0" smtClean="0">
                <a:solidFill>
                  <a:schemeClr val="bg1">
                    <a:lumMod val="50000"/>
                  </a:schemeClr>
                </a:solidFill>
              </a:rPr>
              <a:t>Сформировать 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понятие «праздник»</a:t>
            </a:r>
            <a:r>
              <a:rPr lang="ru-RU" sz="2400" b="1" dirty="0">
                <a:solidFill>
                  <a:schemeClr val="bg1">
                    <a:lumMod val="50000"/>
                  </a:schemeClr>
                </a:solidFill>
              </a:rPr>
              <a:t>,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 раскрыть смысл новогоднего праздника, подготовиться к нему; формировать представления о </a:t>
            </a:r>
            <a:r>
              <a:rPr lang="ru-RU" sz="2400" b="1" dirty="0">
                <a:solidFill>
                  <a:schemeClr val="bg1">
                    <a:lumMod val="50000"/>
                  </a:schemeClr>
                </a:solidFill>
              </a:rPr>
              <a:t>календаре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, о </a:t>
            </a:r>
            <a:r>
              <a:rPr lang="ru-RU" sz="2400" b="1" dirty="0">
                <a:solidFill>
                  <a:schemeClr val="bg1">
                    <a:lumMod val="50000"/>
                  </a:schemeClr>
                </a:solidFill>
              </a:rPr>
              <a:t>календарном годе.</a:t>
            </a:r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51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24" y="0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9495" y="116632"/>
            <a:ext cx="7416824" cy="114300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4000" b="1" dirty="0" smtClean="0">
                <a:solidFill>
                  <a:srgbClr val="996600"/>
                </a:solidFill>
              </a:rPr>
              <a:t>Задачи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600" dirty="0"/>
              <a:t/>
            </a:r>
            <a:br>
              <a:rPr lang="ru-RU" sz="3600" dirty="0"/>
            </a:b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619672" y="1268760"/>
            <a:ext cx="7200800" cy="547260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endParaRPr lang="ru-RU" sz="2400" dirty="0" smtClean="0"/>
          </a:p>
          <a:p>
            <a:pPr fontAlgn="base"/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</a:rPr>
              <a:t>Образовательные:</a:t>
            </a:r>
            <a:endParaRPr lang="ru-RU" sz="2000" b="1" dirty="0">
              <a:solidFill>
                <a:schemeClr val="bg1">
                  <a:lumMod val="50000"/>
                </a:schemeClr>
              </a:solidFill>
            </a:endParaRPr>
          </a:p>
          <a:p>
            <a:pPr marL="342900" lvl="0" indent="-342900" algn="l" fontAlgn="base">
              <a:buFont typeface="Wingdings" pitchFamily="2" charset="2"/>
              <a:buChar char="ü"/>
            </a:pP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Расширить и углубить знания дошкольников о зиме, зимних забавах, об изменениях в жизни диких животных, птиц и растений в зимнее время 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года;</a:t>
            </a:r>
          </a:p>
          <a:p>
            <a:pPr marL="342900" lvl="0" indent="-342900" algn="l" fontAlgn="base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Обогатить </a:t>
            </a: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представления детей о традициях и обычаях празднования Нового года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lvl="0" algn="l" fontAlgn="base"/>
            <a:endParaRPr lang="ru-RU" sz="2000" dirty="0">
              <a:solidFill>
                <a:schemeClr val="bg1">
                  <a:lumMod val="50000"/>
                </a:schemeClr>
              </a:solidFill>
            </a:endParaRPr>
          </a:p>
          <a:p>
            <a:pPr fontAlgn="base"/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Развивающие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  <a:endParaRPr lang="ru-RU" sz="2000" dirty="0">
              <a:solidFill>
                <a:schemeClr val="bg1">
                  <a:lumMod val="50000"/>
                </a:schemeClr>
              </a:solidFill>
            </a:endParaRPr>
          </a:p>
          <a:p>
            <a:pPr marL="342900" lvl="0" indent="-342900" algn="l" fontAlgn="base">
              <a:buFont typeface="Wingdings" pitchFamily="2" charset="2"/>
              <a:buChar char="ü"/>
            </a:pP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Создать условия для развития познавательного интереса, инициативности и самостоятельности 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ребят;</a:t>
            </a:r>
          </a:p>
          <a:p>
            <a:pPr marL="342900" lvl="0" indent="-342900" algn="l" fontAlgn="base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Развивать </a:t>
            </a: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организаторские и творческие способности, воображение, память, внимание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lvl="0" algn="l" fontAlgn="base"/>
            <a:endParaRPr lang="ru-RU" sz="2000" dirty="0">
              <a:solidFill>
                <a:schemeClr val="bg1">
                  <a:lumMod val="50000"/>
                </a:schemeClr>
              </a:solidFill>
            </a:endParaRPr>
          </a:p>
          <a:p>
            <a:pPr fontAlgn="base"/>
            <a:r>
              <a:rPr lang="ru-RU" sz="2000" b="1" dirty="0">
                <a:solidFill>
                  <a:schemeClr val="bg1">
                    <a:lumMod val="50000"/>
                  </a:schemeClr>
                </a:solidFill>
              </a:rPr>
              <a:t>Воспитательные: </a:t>
            </a:r>
            <a:endParaRPr lang="ru-RU" sz="20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 algn="l" fontAlgn="base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Продолжать </a:t>
            </a: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формировать положительный эмоциональный настрой на участие в коллективной 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деятельности;</a:t>
            </a:r>
          </a:p>
          <a:p>
            <a:pPr marL="342900" indent="-342900" algn="l" fontAlgn="base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Воспитывать </a:t>
            </a: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чувство товарищества и умение согласовывать свои действия со сверстниками.</a:t>
            </a:r>
          </a:p>
          <a:p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2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42" y="0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7" y="908720"/>
            <a:ext cx="6552728" cy="93610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4000" b="1" dirty="0">
                <a:solidFill>
                  <a:srgbClr val="996600"/>
                </a:solidFill>
              </a:rPr>
              <a:t>А</a:t>
            </a:r>
            <a:r>
              <a:rPr lang="ru-RU" sz="4000" b="1" dirty="0" smtClean="0">
                <a:solidFill>
                  <a:srgbClr val="996600"/>
                </a:solidFill>
              </a:rPr>
              <a:t>двент-календаря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600" dirty="0"/>
              <a:t/>
            </a:r>
            <a:br>
              <a:rPr lang="ru-RU" sz="3600" dirty="0"/>
            </a:b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95536" y="1556792"/>
            <a:ext cx="8352928" cy="518457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endParaRPr lang="ru-RU" sz="2400" b="1" dirty="0"/>
          </a:p>
          <a:p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6496" y="1844824"/>
            <a:ext cx="1224136" cy="13170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989" y="1865696"/>
            <a:ext cx="1094384" cy="12961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538" y="1844824"/>
            <a:ext cx="1111562" cy="12689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454" y="1879422"/>
            <a:ext cx="1137927" cy="11997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49" y="1892810"/>
            <a:ext cx="1204233" cy="1173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777" y="1892811"/>
            <a:ext cx="1240541" cy="11863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64" y="3176972"/>
            <a:ext cx="1052347" cy="136815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299" y="3176972"/>
            <a:ext cx="1017502" cy="137779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732" y="3161840"/>
            <a:ext cx="1007221" cy="133326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348" y="3147994"/>
            <a:ext cx="962699" cy="13471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306" y="3119452"/>
            <a:ext cx="1000036" cy="137565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231" y="3104646"/>
            <a:ext cx="1020875" cy="139046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857" y="3119452"/>
            <a:ext cx="1359551" cy="13184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53" y="4598208"/>
            <a:ext cx="1237146" cy="110647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734" y="4574116"/>
            <a:ext cx="899695" cy="125623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1" y="4528643"/>
            <a:ext cx="1063263" cy="124560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064" y="4453782"/>
            <a:ext cx="897466" cy="125090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016" y="4492548"/>
            <a:ext cx="1397922" cy="113361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368" y="4471333"/>
            <a:ext cx="1137409" cy="117604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777" y="4490028"/>
            <a:ext cx="845674" cy="115451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01" y="5716870"/>
            <a:ext cx="1028810" cy="100484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299" y="5740897"/>
            <a:ext cx="882247" cy="111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56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379" y="-99392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332656"/>
            <a:ext cx="7416824" cy="792088"/>
          </a:xfrm>
        </p:spPr>
        <p:txBody>
          <a:bodyPr>
            <a:normAutofit fontScale="90000"/>
          </a:bodyPr>
          <a:lstStyle/>
          <a:p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600" b="1" dirty="0" smtClean="0">
                <a:solidFill>
                  <a:srgbClr val="996600"/>
                </a:solidFill>
              </a:rPr>
              <a:t>Задания Адвент календаря  </a:t>
            </a: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42392" y="2664296"/>
            <a:ext cx="8229600" cy="18793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907704" y="1268760"/>
            <a:ext cx="5811361" cy="5760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Написать письмо Деду Морозу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!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Нарисовать снеговика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Отгадать загадки, рассказать стихи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Сделать новогоднюю открытку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Вырезать снежинки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Дискотека с шарами и мыльными пузырями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Послушать Аудио сказку «</a:t>
            </a: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Елка, кот и Новый 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год»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Нарядить елочку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Посмотреть мультик «Щелкунчик»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Сделать гирлянду и </a:t>
            </a:r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самодельными шариками. </a:t>
            </a:r>
            <a:br>
              <a:rPr lang="ru-RU" sz="20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 из бумаги для елочки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Спеть Новогодние песенки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Раскрасить новогодние открытки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Устроить новогоднюю фотосессию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Украсить в группе новогодними атрибутами выполненных руками детей </a:t>
            </a:r>
            <a: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</a:br>
            <a:endParaRPr lang="ru-RU" sz="1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599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24" y="-1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264" y="548680"/>
            <a:ext cx="7416824" cy="1143000"/>
          </a:xfrm>
        </p:spPr>
        <p:txBody>
          <a:bodyPr>
            <a:normAutofit/>
          </a:bodyPr>
          <a:lstStyle/>
          <a:p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600" b="1" dirty="0" smtClean="0">
                <a:solidFill>
                  <a:srgbClr val="996600"/>
                </a:solidFill>
              </a:rPr>
              <a:t>Новогодний калейдоскоп</a:t>
            </a:r>
            <a:r>
              <a:rPr lang="ru-RU" sz="3200" b="1" dirty="0" smtClean="0"/>
              <a:t> </a:t>
            </a: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42392" y="2204864"/>
            <a:ext cx="8229600" cy="453650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59598" y="2042981"/>
            <a:ext cx="2400267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766466"/>
            <a:ext cx="2460781" cy="24607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990" y="4374713"/>
            <a:ext cx="3227851" cy="24208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24404" y="2100537"/>
            <a:ext cx="2334490" cy="17508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761" y="4397026"/>
            <a:ext cx="3168351" cy="237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43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24" y="-1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264" y="548680"/>
            <a:ext cx="7416824" cy="1143000"/>
          </a:xfrm>
        </p:spPr>
        <p:txBody>
          <a:bodyPr>
            <a:normAutofit/>
          </a:bodyPr>
          <a:lstStyle/>
          <a:p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600" b="1" dirty="0" smtClean="0">
                <a:solidFill>
                  <a:srgbClr val="996600"/>
                </a:solidFill>
              </a:rPr>
              <a:t>Новогодний калейдоскоп</a:t>
            </a:r>
            <a:r>
              <a:rPr lang="ru-RU" sz="3200" b="1" dirty="0" smtClean="0"/>
              <a:t> </a:t>
            </a: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42392" y="2204864"/>
            <a:ext cx="8229600" cy="453650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697" y="1880316"/>
            <a:ext cx="2177247" cy="2177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880315"/>
            <a:ext cx="2177248" cy="21772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8724" y="4581659"/>
            <a:ext cx="2455083" cy="184131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52940" y="4530875"/>
            <a:ext cx="2513120" cy="188484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326" y="1894162"/>
            <a:ext cx="208823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07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" y="-171400"/>
            <a:ext cx="9252520" cy="9087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28609"/>
            <a:ext cx="7416824" cy="1143000"/>
          </a:xfrm>
        </p:spPr>
        <p:txBody>
          <a:bodyPr>
            <a:normAutofit fontScale="90000"/>
          </a:bodyPr>
          <a:lstStyle/>
          <a:p>
            <a:r>
              <a:rPr lang="ru-RU" sz="3200" b="1" dirty="0"/>
              <a:t/>
            </a:r>
            <a:br>
              <a:rPr lang="ru-RU" sz="3200" b="1" dirty="0"/>
            </a:br>
            <a:r>
              <a:rPr lang="ru-RU" sz="4000" b="1" dirty="0">
                <a:solidFill>
                  <a:srgbClr val="996600"/>
                </a:solidFill>
              </a:rPr>
              <a:t>Заключение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b="1" dirty="0">
              <a:solidFill>
                <a:srgbClr val="9966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212976"/>
            <a:ext cx="643129" cy="914402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42392" y="2664296"/>
            <a:ext cx="8229600" cy="18793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ru-RU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259632" y="1556792"/>
            <a:ext cx="7200800" cy="485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8000" dirty="0" smtClean="0">
                <a:solidFill>
                  <a:schemeClr val="bg1">
                    <a:lumMod val="50000"/>
                  </a:schemeClr>
                </a:solidFill>
              </a:rPr>
              <a:t>Расширили </a:t>
            </a:r>
            <a:r>
              <a:rPr lang="ru-RU" sz="8000" dirty="0">
                <a:solidFill>
                  <a:schemeClr val="bg1">
                    <a:lumMod val="50000"/>
                  </a:schemeClr>
                </a:solidFill>
              </a:rPr>
              <a:t>и углубили  знания воспитанников о зиме и традициях празднования Нового </a:t>
            </a:r>
            <a:r>
              <a:rPr lang="ru-RU" sz="8000" dirty="0" smtClean="0">
                <a:solidFill>
                  <a:schemeClr val="bg1">
                    <a:lumMod val="50000"/>
                  </a:schemeClr>
                </a:solidFill>
              </a:rPr>
              <a:t>года.</a:t>
            </a:r>
          </a:p>
          <a:p>
            <a:pPr marL="457200" indent="-457200" algn="l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8000" dirty="0" smtClean="0">
                <a:solidFill>
                  <a:schemeClr val="bg1">
                    <a:lumMod val="50000"/>
                  </a:schemeClr>
                </a:solidFill>
              </a:rPr>
              <a:t>Исчезла </a:t>
            </a:r>
            <a:r>
              <a:rPr lang="ru-RU" sz="8000" dirty="0">
                <a:solidFill>
                  <a:schemeClr val="bg1">
                    <a:lumMod val="50000"/>
                  </a:schemeClr>
                </a:solidFill>
              </a:rPr>
              <a:t>апатичность и пассивность тех ребят, которых сложно было заинтересовать в непрерывной образовательной деятельности, в них проявилось любопытство, возрос познавательный интерес к обсуждаемым темам, связанным с зимним временем года. </a:t>
            </a:r>
            <a:endParaRPr lang="ru-RU" sz="80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457200" indent="-457200" algn="l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8000" dirty="0">
                <a:solidFill>
                  <a:schemeClr val="bg1">
                    <a:lumMod val="50000"/>
                  </a:schemeClr>
                </a:solidFill>
              </a:rPr>
              <a:t>В</a:t>
            </a:r>
            <a:r>
              <a:rPr lang="ru-RU" sz="80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8000" dirty="0">
                <a:solidFill>
                  <a:schemeClr val="bg1">
                    <a:lumMod val="50000"/>
                  </a:schemeClr>
                </a:solidFill>
              </a:rPr>
              <a:t>группе формировался положительный эмоциональный строй на участие в коллективной деятельности.  </a:t>
            </a:r>
          </a:p>
          <a:p>
            <a:pPr marL="457200" indent="-457200" algn="l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8000" dirty="0">
                <a:solidFill>
                  <a:schemeClr val="bg1">
                    <a:lumMod val="50000"/>
                  </a:schemeClr>
                </a:solidFill>
              </a:rPr>
              <a:t>Увеличилось количество ребят, играющих в сюжетно-ролевые игры. </a:t>
            </a:r>
            <a:endParaRPr lang="ru-RU" sz="80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457200" indent="-457200" algn="l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8000" dirty="0">
                <a:solidFill>
                  <a:schemeClr val="bg1">
                    <a:lumMod val="50000"/>
                  </a:schemeClr>
                </a:solidFill>
              </a:rPr>
              <a:t>Ежедневное обсуждение прожитого дня в детском саду в семьях воспитанников сделало и родителей не только наблюдателями, но и активными участниками выполнения заданий от сказочных персонажей нашей почты. </a:t>
            </a:r>
          </a:p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b="1" dirty="0">
              <a:solidFill>
                <a:srgbClr val="99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0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334</Words>
  <Application>Microsoft Office PowerPoint</Application>
  <PresentationFormat>Экран (4:3)</PresentationFormat>
  <Paragraphs>62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ПЕДАГОГИЧЕСКИЙ ПРОЕКТ «Новогодний адвент - календарь» </vt:lpstr>
      <vt:lpstr>Актуальность</vt:lpstr>
      <vt:lpstr>Проблема </vt:lpstr>
      <vt:lpstr>Цель проекта </vt:lpstr>
      <vt:lpstr>  Задачи  </vt:lpstr>
      <vt:lpstr>    Адвент-календаря    </vt:lpstr>
      <vt:lpstr> Задания Адвент календаря  </vt:lpstr>
      <vt:lpstr> Новогодний калейдоскоп </vt:lpstr>
      <vt:lpstr> Новогодний калейдоскоп </vt:lpstr>
      <vt:lpstr> Заключение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Владимир Тимофеев</dc:creator>
  <cp:lastModifiedBy>Владимир</cp:lastModifiedBy>
  <cp:revision>31</cp:revision>
  <dcterms:created xsi:type="dcterms:W3CDTF">2021-04-26T13:46:46Z</dcterms:created>
  <dcterms:modified xsi:type="dcterms:W3CDTF">2021-06-11T07:49:42Z</dcterms:modified>
</cp:coreProperties>
</file>