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58" r:id="rId3"/>
    <p:sldId id="272" r:id="rId4"/>
    <p:sldId id="259" r:id="rId5"/>
    <p:sldId id="260" r:id="rId6"/>
    <p:sldId id="261" r:id="rId7"/>
    <p:sldId id="269" r:id="rId8"/>
    <p:sldId id="262" r:id="rId9"/>
    <p:sldId id="263" r:id="rId10"/>
    <p:sldId id="264" r:id="rId11"/>
    <p:sldId id="274" r:id="rId12"/>
    <p:sldId id="273" r:id="rId13"/>
    <p:sldId id="265" r:id="rId14"/>
    <p:sldId id="266" r:id="rId15"/>
    <p:sldId id="267" r:id="rId16"/>
    <p:sldId id="268" r:id="rId17"/>
    <p:sldId id="270" r:id="rId1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20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12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/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5AE91B-D73C-486A-9D1C-223E3540D2E7}" type="datetimeFigureOut">
              <a:rPr lang="ru-RU"/>
              <a:pPr>
                <a:defRPr/>
              </a:pPr>
              <a:t>24.07.2024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F49B5E-B6C2-4A65-9491-25F22E2892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0B9DCA-B875-4D3D-A46E-EE407BC71409}" type="datetimeFigureOut">
              <a:rPr lang="ru-RU"/>
              <a:pPr>
                <a:defRPr/>
              </a:pPr>
              <a:t>24.07.2024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B32B17-1AD1-4A73-B1D3-0980DABB10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57892C-D5DE-48EA-A270-B6F230B058AB}" type="datetimeFigureOut">
              <a:rPr lang="ru-RU"/>
              <a:pPr>
                <a:defRPr/>
              </a:pPr>
              <a:t>24.07.2024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86E82A-0413-421D-BEC6-08537E9179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276118-C43A-427B-862C-90CB05245FD1}" type="datetimeFigureOut">
              <a:rPr lang="ru-RU"/>
              <a:pPr>
                <a:defRPr/>
              </a:pPr>
              <a:t>24.07.2024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ED5FA5-F537-4EB7-8A12-C698A05C47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A561DD-600D-4512-96AA-67A77778E104}" type="datetimeFigureOut">
              <a:rPr lang="ru-RU"/>
              <a:pPr>
                <a:defRPr/>
              </a:pPr>
              <a:t>24.07.2024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519F0E-7557-403E-8EC3-2B3E4DED26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E220B5-CF1B-4688-A3E3-078FE54AE59A}" type="datetimeFigureOut">
              <a:rPr lang="ru-RU"/>
              <a:pPr>
                <a:defRPr/>
              </a:pPr>
              <a:t>24.07.2024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94A68B-CDCC-41FA-A4F0-A7D829FF49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29437-5C5C-490D-A18F-135D7D1B696A}" type="datetimeFigureOut">
              <a:rPr lang="ru-RU"/>
              <a:pPr>
                <a:defRPr/>
              </a:pPr>
              <a:t>24.07.2024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3CA234-BD46-4186-B500-9924B30D1C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/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4F4B0D-6187-48F4-BC14-4CDB035BDD25}" type="datetimeFigureOut">
              <a:rPr lang="ru-RU"/>
              <a:pPr>
                <a:defRPr/>
              </a:pPr>
              <a:t>24.07.2024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64BE5F-E229-4695-82E3-65484369BC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Rectangle 9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rtlCol="0"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/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D5905E-6B35-458F-AFDE-4BFC3A35FAF4}" type="datetimeFigureOut">
              <a:rPr lang="ru-RU"/>
              <a:pPr>
                <a:defRPr/>
              </a:pPr>
              <a:t>24.07.2024</a:t>
            </a:fld>
            <a:endParaRPr lang="ru-RU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6DEB4E-E54C-401E-B843-7475A09FC4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FED6A5-4EE4-4094-9C36-B6FB97AFAC2A}" type="datetimeFigureOut">
              <a:rPr lang="ru-RU"/>
              <a:pPr>
                <a:defRPr/>
              </a:pPr>
              <a:t>24.07.2024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DB68D7-7888-4D3C-B77C-1DAF8731BA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BFD9F7-C924-431D-85BE-0E3D555B3196}" type="datetimeFigureOut">
              <a:rPr lang="ru-RU"/>
              <a:pPr>
                <a:defRPr/>
              </a:pPr>
              <a:t>24.07.2024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BF78F4-3D88-4E1F-AF2C-981C57D211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725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875" y="4371975"/>
            <a:ext cx="6511925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3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C0C3EA9-7B98-4B9E-A140-4E539C172B68}" type="datetimeFigureOut">
              <a:rPr lang="ru-RU"/>
              <a:pPr>
                <a:defRPr/>
              </a:pPr>
              <a:t>24.07.2024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644AF1F-762B-4784-AE54-2B78F9D8F89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88" r:id="rId2"/>
    <p:sldLayoutId id="2147483697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8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2pPr>
      <a:lvl3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3pPr>
      <a:lvl4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4pPr>
      <a:lvl5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1pPr>
      <a:lvl2pPr marL="547688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kern="1200">
          <a:solidFill>
            <a:srgbClr val="404040"/>
          </a:solidFill>
          <a:latin typeface="+mn-lt"/>
          <a:ea typeface="+mn-ea"/>
          <a:cs typeface="+mn-cs"/>
        </a:defRPr>
      </a:lvl3pPr>
      <a:lvl4pPr marL="10969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3890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1.png"/><Relationship Id="rId7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.png"/><Relationship Id="rId7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.png"/><Relationship Id="rId7" Type="http://schemas.openxmlformats.org/officeDocument/2006/relationships/image" Target="../media/image20.jpe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1.png"/><Relationship Id="rId7" Type="http://schemas.openxmlformats.org/officeDocument/2006/relationships/image" Target="../media/image32.jpe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Relationship Id="rId9" Type="http://schemas.openxmlformats.org/officeDocument/2006/relationships/image" Target="../media/image3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40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gif"/><Relationship Id="rId4" Type="http://schemas.openxmlformats.org/officeDocument/2006/relationships/image" Target="../media/image37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gif"/><Relationship Id="rId3" Type="http://schemas.openxmlformats.org/officeDocument/2006/relationships/image" Target="../media/image1.png"/><Relationship Id="rId7" Type="http://schemas.openxmlformats.org/officeDocument/2006/relationships/image" Target="../media/image44.jpe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10" Type="http://schemas.openxmlformats.org/officeDocument/2006/relationships/image" Target="../media/image47.jpeg"/><Relationship Id="rId4" Type="http://schemas.openxmlformats.org/officeDocument/2006/relationships/image" Target="../media/image41.jpeg"/><Relationship Id="rId9" Type="http://schemas.openxmlformats.org/officeDocument/2006/relationships/image" Target="../media/image46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gif"/><Relationship Id="rId3" Type="http://schemas.openxmlformats.org/officeDocument/2006/relationships/image" Target="../media/image1.png"/><Relationship Id="rId7" Type="http://schemas.openxmlformats.org/officeDocument/2006/relationships/image" Target="../media/image51.jpe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png"/><Relationship Id="rId9" Type="http://schemas.openxmlformats.org/officeDocument/2006/relationships/image" Target="../media/image53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3" Type="http://schemas.openxmlformats.org/officeDocument/2006/relationships/image" Target="../media/image1.png"/><Relationship Id="rId7" Type="http://schemas.openxmlformats.org/officeDocument/2006/relationships/image" Target="../media/image57.jpe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Relationship Id="rId9" Type="http://schemas.openxmlformats.org/officeDocument/2006/relationships/image" Target="../media/image59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jpeg"/><Relationship Id="rId3" Type="http://schemas.openxmlformats.org/officeDocument/2006/relationships/image" Target="../media/image1.png"/><Relationship Id="rId7" Type="http://schemas.openxmlformats.org/officeDocument/2006/relationships/image" Target="../media/image63.jpe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10" Type="http://schemas.openxmlformats.org/officeDocument/2006/relationships/image" Target="../media/image66.jpeg"/><Relationship Id="rId4" Type="http://schemas.openxmlformats.org/officeDocument/2006/relationships/image" Target="../media/image60.gif"/><Relationship Id="rId9" Type="http://schemas.openxmlformats.org/officeDocument/2006/relationships/image" Target="../media/image65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jpeg"/><Relationship Id="rId13" Type="http://schemas.openxmlformats.org/officeDocument/2006/relationships/image" Target="../media/image76.gif"/><Relationship Id="rId3" Type="http://schemas.openxmlformats.org/officeDocument/2006/relationships/image" Target="../media/image1.png"/><Relationship Id="rId7" Type="http://schemas.openxmlformats.org/officeDocument/2006/relationships/image" Target="../media/image70.jpeg"/><Relationship Id="rId12" Type="http://schemas.openxmlformats.org/officeDocument/2006/relationships/image" Target="../media/image75.jpe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openxmlformats.org/officeDocument/2006/relationships/image" Target="../media/image69.jpeg"/><Relationship Id="rId11" Type="http://schemas.openxmlformats.org/officeDocument/2006/relationships/image" Target="../media/image74.jpeg"/><Relationship Id="rId5" Type="http://schemas.openxmlformats.org/officeDocument/2006/relationships/image" Target="../media/image68.jpeg"/><Relationship Id="rId10" Type="http://schemas.openxmlformats.org/officeDocument/2006/relationships/image" Target="../media/image73.jpeg"/><Relationship Id="rId4" Type="http://schemas.openxmlformats.org/officeDocument/2006/relationships/image" Target="../media/image67.jpeg"/><Relationship Id="rId9" Type="http://schemas.openxmlformats.org/officeDocument/2006/relationships/image" Target="../media/image72.jpeg"/><Relationship Id="rId14" Type="http://schemas.openxmlformats.org/officeDocument/2006/relationships/image" Target="../media/image77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jpeg"/><Relationship Id="rId3" Type="http://schemas.openxmlformats.org/officeDocument/2006/relationships/image" Target="../media/image1.png"/><Relationship Id="rId7" Type="http://schemas.openxmlformats.org/officeDocument/2006/relationships/image" Target="../media/image81.jpe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openxmlformats.org/officeDocument/2006/relationships/image" Target="../media/image80.jpeg"/><Relationship Id="rId5" Type="http://schemas.openxmlformats.org/officeDocument/2006/relationships/image" Target="../media/image79.jpeg"/><Relationship Id="rId4" Type="http://schemas.openxmlformats.org/officeDocument/2006/relationships/image" Target="../media/image78.jpeg"/><Relationship Id="rId9" Type="http://schemas.openxmlformats.org/officeDocument/2006/relationships/image" Target="../media/image8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gif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Shape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288162" y="2204864"/>
            <a:ext cx="8557151" cy="187743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ln w="11430"/>
                <a:solidFill>
                  <a:srgbClr val="FF0000"/>
                </a:solidFill>
                <a:latin typeface="+mn-lt"/>
                <a:cs typeface="+mn-cs"/>
              </a:rPr>
              <a:t>проект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n w="11430"/>
                <a:solidFill>
                  <a:srgbClr val="FF0000"/>
                </a:solidFill>
                <a:latin typeface="+mn-lt"/>
                <a:cs typeface="+mn-cs"/>
              </a:rPr>
              <a:t>«Вместе дружная семья: </a:t>
            </a:r>
            <a:br>
              <a:rPr lang="ru-RU" sz="4800" b="1" dirty="0">
                <a:ln w="11430"/>
                <a:solidFill>
                  <a:srgbClr val="FF0000"/>
                </a:solidFill>
                <a:latin typeface="+mn-lt"/>
                <a:cs typeface="+mn-cs"/>
              </a:rPr>
            </a:br>
            <a:r>
              <a:rPr lang="ru-RU" sz="4800" b="1" dirty="0">
                <a:ln w="11430"/>
                <a:solidFill>
                  <a:srgbClr val="FF0000"/>
                </a:solidFill>
                <a:latin typeface="+mn-lt"/>
                <a:cs typeface="+mn-cs"/>
              </a:rPr>
              <a:t>детский сад, родители и я»</a:t>
            </a:r>
            <a:endParaRPr lang="ru-RU" sz="4800" b="1" dirty="0">
              <a:ln w="11430"/>
              <a:solidFill>
                <a:srgbClr val="FF0000"/>
              </a:solidFill>
              <a:latin typeface="+mn-lt"/>
              <a:cs typeface="+mn-cs"/>
            </a:endParaRPr>
          </a:p>
        </p:txBody>
      </p:sp>
      <p:sp>
        <p:nvSpPr>
          <p:cNvPr id="13315" name="TextBox 2"/>
          <p:cNvSpPr txBox="1">
            <a:spLocks noChangeArrowheads="1"/>
          </p:cNvSpPr>
          <p:nvPr/>
        </p:nvSpPr>
        <p:spPr bwMode="auto">
          <a:xfrm>
            <a:off x="2771775" y="260350"/>
            <a:ext cx="30908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002060"/>
                </a:solidFill>
                <a:latin typeface="Trebuchet MS" pitchFamily="34" charset="0"/>
              </a:rPr>
              <a:t>МБДОУ «ЦРР - ДС «Дельфин»</a:t>
            </a:r>
          </a:p>
        </p:txBody>
      </p:sp>
      <p:sp>
        <p:nvSpPr>
          <p:cNvPr id="13316" name="TextBox 3"/>
          <p:cNvSpPr txBox="1">
            <a:spLocks noChangeArrowheads="1"/>
          </p:cNvSpPr>
          <p:nvPr/>
        </p:nvSpPr>
        <p:spPr bwMode="auto">
          <a:xfrm>
            <a:off x="5029200" y="4997450"/>
            <a:ext cx="4114800" cy="126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0070C0"/>
                </a:solidFill>
                <a:latin typeface="Trebuchet MS" pitchFamily="34" charset="0"/>
              </a:rPr>
              <a:t>   </a:t>
            </a:r>
            <a:r>
              <a:rPr lang="ru-RU" i="1">
                <a:solidFill>
                  <a:srgbClr val="0070C0"/>
                </a:solidFill>
                <a:latin typeface="Trebuchet MS" pitchFamily="34" charset="0"/>
              </a:rPr>
              <a:t>Разработала проект:</a:t>
            </a:r>
            <a:br>
              <a:rPr lang="ru-RU" i="1">
                <a:solidFill>
                  <a:srgbClr val="0070C0"/>
                </a:solidFill>
                <a:latin typeface="Trebuchet MS" pitchFamily="34" charset="0"/>
              </a:rPr>
            </a:br>
            <a:r>
              <a:rPr lang="ru-RU">
                <a:solidFill>
                  <a:srgbClr val="0070C0"/>
                </a:solidFill>
                <a:latin typeface="Trebuchet MS" pitchFamily="34" charset="0"/>
              </a:rPr>
              <a:t>    воспитатель группы </a:t>
            </a:r>
            <a:br>
              <a:rPr lang="ru-RU">
                <a:solidFill>
                  <a:srgbClr val="0070C0"/>
                </a:solidFill>
                <a:latin typeface="Trebuchet MS" pitchFamily="34" charset="0"/>
              </a:rPr>
            </a:br>
            <a:r>
              <a:rPr lang="ru-RU">
                <a:solidFill>
                  <a:srgbClr val="0070C0"/>
                </a:solidFill>
                <a:latin typeface="Trebuchet MS" pitchFamily="34" charset="0"/>
              </a:rPr>
              <a:t>     </a:t>
            </a:r>
            <a:r>
              <a:rPr lang="ru-RU" sz="2000">
                <a:solidFill>
                  <a:srgbClr val="0070C0"/>
                </a:solidFill>
                <a:latin typeface="Trebuchet MS" pitchFamily="34" charset="0"/>
              </a:rPr>
              <a:t>«Родничок»</a:t>
            </a:r>
          </a:p>
          <a:p>
            <a:r>
              <a:rPr lang="ru-RU" sz="2000">
                <a:solidFill>
                  <a:srgbClr val="0070C0"/>
                </a:solidFill>
                <a:latin typeface="Trebuchet MS" pitchFamily="34" charset="0"/>
              </a:rPr>
              <a:t>Мартинкевич Светлана Ивановна</a:t>
            </a:r>
            <a:endParaRPr lang="ru-RU">
              <a:solidFill>
                <a:srgbClr val="0070C0"/>
              </a:solidFill>
              <a:latin typeface="Trebuchet MS" pitchFamily="34" charset="0"/>
            </a:endParaRPr>
          </a:p>
        </p:txBody>
      </p:sp>
      <p:pic>
        <p:nvPicPr>
          <p:cNvPr id="13317" name="Picture 2" descr="D:\Людмила\Картин\ИНТЕР\анимаш\дев 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260350"/>
            <a:ext cx="2159000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8" name="TextBox 5"/>
          <p:cNvSpPr txBox="1">
            <a:spLocks noChangeArrowheads="1"/>
          </p:cNvSpPr>
          <p:nvPr/>
        </p:nvSpPr>
        <p:spPr bwMode="auto">
          <a:xfrm>
            <a:off x="3779838" y="6303963"/>
            <a:ext cx="82708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600">
                <a:solidFill>
                  <a:srgbClr val="0070C0"/>
                </a:solidFill>
                <a:latin typeface="Trebuchet MS" pitchFamily="34" charset="0"/>
              </a:rPr>
              <a:t>202</a:t>
            </a:r>
            <a:r>
              <a:rPr lang="ru-RU" sz="1600">
                <a:solidFill>
                  <a:srgbClr val="0070C0"/>
                </a:solidFill>
              </a:rPr>
              <a:t>3</a:t>
            </a:r>
            <a:r>
              <a:rPr lang="ru-RU" sz="1600">
                <a:solidFill>
                  <a:srgbClr val="0070C0"/>
                </a:solidFill>
                <a:latin typeface="Trebuchet MS" pitchFamily="34" charset="0"/>
              </a:rPr>
              <a:t> г.</a:t>
            </a:r>
          </a:p>
        </p:txBody>
      </p:sp>
      <p:pic>
        <p:nvPicPr>
          <p:cNvPr id="3074" name="Picture 2" descr="D:\Людмила\Оформлен\птицы\сем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95536" y="3933057"/>
            <a:ext cx="3024336" cy="261876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</a:extLst>
        </p:spPr>
      </p:pic>
      <p:pic>
        <p:nvPicPr>
          <p:cNvPr id="10" name="Picture 9" descr="F:\Юбил дет с\Юбилей ДОУ фото\дс лет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/>
            </a:extLst>
          </a:blip>
          <a:srcRect t="9848"/>
          <a:stretch/>
        </p:blipFill>
        <p:spPr bwMode="auto">
          <a:xfrm rot="395134">
            <a:off x="6219590" y="197210"/>
            <a:ext cx="2662063" cy="258682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09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hape">
            <a:hlinkClick r:id="" action="ppaction://media"/>
          </p:cNvPr>
          <p:cNvPicPr>
            <a:picLocks noChangeAspect="1"/>
          </p:cNvPicPr>
          <p:nvPr>
            <a:vide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TextBox 1"/>
          <p:cNvSpPr txBox="1">
            <a:spLocks noChangeArrowheads="1"/>
          </p:cNvSpPr>
          <p:nvPr/>
        </p:nvSpPr>
        <p:spPr bwMode="auto">
          <a:xfrm>
            <a:off x="611188" y="333375"/>
            <a:ext cx="7777162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FF0000"/>
                </a:solidFill>
                <a:latin typeface="Trebuchet MS" pitchFamily="34" charset="0"/>
              </a:rPr>
              <a:t>Цель</a:t>
            </a:r>
            <a:r>
              <a:rPr lang="ru-RU" sz="2400">
                <a:solidFill>
                  <a:srgbClr val="FF0000"/>
                </a:solidFill>
                <a:latin typeface="Trebuchet MS" pitchFamily="34" charset="0"/>
              </a:rPr>
              <a:t>: создание условий для взаимодействия </a:t>
            </a:r>
          </a:p>
          <a:p>
            <a:r>
              <a:rPr lang="ru-RU" sz="2400">
                <a:solidFill>
                  <a:srgbClr val="FF0000"/>
                </a:solidFill>
                <a:latin typeface="Trebuchet MS" pitchFamily="34" charset="0"/>
              </a:rPr>
              <a:t>                               педагогов, родителей и детей.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71550" y="1570038"/>
            <a:ext cx="7308850" cy="45370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/>
            <a:ext uri="{91240B29-F687-4F45-9708-019B960494DF}"/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09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Shape">
            <a:hlinkClick r:id="" action="ppaction://media"/>
          </p:cNvPr>
          <p:cNvPicPr>
            <a:picLocks noChangeAspect="1"/>
          </p:cNvPicPr>
          <p:nvPr>
            <a:vide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312738" y="982663"/>
            <a:ext cx="8470900" cy="51006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+mn-lt"/>
                <a:cs typeface="+mn-cs"/>
              </a:rPr>
              <a:t> </a:t>
            </a:r>
            <a:r>
              <a:rPr lang="ru-RU" sz="2400" dirty="0">
                <a:solidFill>
                  <a:srgbClr val="0070C0"/>
                </a:solidFill>
                <a:latin typeface="+mn-lt"/>
                <a:cs typeface="+mn-cs"/>
              </a:rPr>
              <a:t>В основе взаимодействия современного </a:t>
            </a:r>
            <a:br>
              <a:rPr lang="ru-RU" sz="2400" dirty="0">
                <a:solidFill>
                  <a:srgbClr val="0070C0"/>
                </a:solidFill>
                <a:latin typeface="+mn-lt"/>
                <a:cs typeface="+mn-cs"/>
              </a:rPr>
            </a:br>
            <a:r>
              <a:rPr lang="ru-RU" sz="2400" dirty="0">
                <a:solidFill>
                  <a:srgbClr val="0070C0"/>
                </a:solidFill>
                <a:latin typeface="+mn-lt"/>
                <a:cs typeface="+mn-cs"/>
              </a:rPr>
              <a:t>дошкольного учреждения</a:t>
            </a:r>
            <a:r>
              <a:rPr lang="ru-RU" sz="2400" dirty="0">
                <a:solidFill>
                  <a:srgbClr val="0070C0"/>
                </a:solidFill>
                <a:latin typeface="+mn-lt"/>
                <a:cs typeface="+mn-cs"/>
              </a:rPr>
              <a:t> </a:t>
            </a:r>
            <a:r>
              <a:rPr lang="ru-RU" sz="2400" dirty="0">
                <a:solidFill>
                  <a:srgbClr val="0070C0"/>
                </a:solidFill>
                <a:latin typeface="+mn-lt"/>
                <a:cs typeface="+mn-cs"/>
              </a:rPr>
              <a:t>и семьи лежит </a:t>
            </a:r>
            <a:endParaRPr lang="ru-RU" sz="2400" i="1" dirty="0">
              <a:solidFill>
                <a:srgbClr val="0070C0"/>
              </a:solidFill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i="1" dirty="0">
              <a:solidFill>
                <a:srgbClr val="0070C0"/>
              </a:solidFill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dirty="0">
              <a:solidFill>
                <a:srgbClr val="0070C0"/>
              </a:solidFill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rgbClr val="0070C0"/>
                </a:solidFill>
                <a:latin typeface="+mn-lt"/>
                <a:cs typeface="+mn-cs"/>
              </a:rPr>
              <a:t>Вопрос  о сотрудничестве родителей и детского сада особенно актуален….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rgbClr val="0070C0"/>
                </a:solidFill>
                <a:latin typeface="+mn-lt"/>
                <a:cs typeface="+mn-cs"/>
              </a:rPr>
              <a:t>В современном мире родители вынуждены зарабатывать деньги, а дети остаются в стороне…</a:t>
            </a:r>
            <a:endParaRPr lang="ru-RU" sz="1050" dirty="0">
              <a:solidFill>
                <a:srgbClr val="0070C0"/>
              </a:solidFill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050" dirty="0">
              <a:solidFill>
                <a:srgbClr val="0070C0"/>
              </a:solidFill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000" dirty="0">
              <a:solidFill>
                <a:srgbClr val="0070C0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Сотрудничество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общение «на равных», где никому не принадлежит привилегия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указывать,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контролировать, оценивать.</a:t>
            </a:r>
            <a:endParaRPr lang="ru-RU" sz="1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Взаимодействие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способ организации совместной деятельности,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которая осуществляется на основании социальной перцепции (восприятия) </a:t>
            </a:r>
            <a:b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с помощью общения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79708" y="36711"/>
            <a:ext cx="4156907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Актуальность</a:t>
            </a:r>
            <a:r>
              <a:rPr lang="ru-RU" sz="54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:</a:t>
            </a:r>
            <a:endParaRPr lang="ru-RU" sz="54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15364" name="Рисунок 1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12088" y="5287963"/>
            <a:ext cx="118745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5365" name="Группа 2"/>
          <p:cNvGrpSpPr>
            <a:grpSpLocks/>
          </p:cNvGrpSpPr>
          <p:nvPr/>
        </p:nvGrpSpPr>
        <p:grpSpPr bwMode="auto">
          <a:xfrm>
            <a:off x="179388" y="1123950"/>
            <a:ext cx="1328737" cy="1362075"/>
            <a:chOff x="348526" y="846017"/>
            <a:chExt cx="1250432" cy="1640354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427705" y="1765610"/>
              <a:ext cx="1080123" cy="720761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dirty="0"/>
                <a:t>Детский сад</a:t>
              </a:r>
              <a:endParaRPr lang="ru-RU" dirty="0"/>
            </a:p>
          </p:txBody>
        </p:sp>
        <p:sp>
          <p:nvSpPr>
            <p:cNvPr id="7" name="Равнобедренный треугольник 6"/>
            <p:cNvSpPr/>
            <p:nvPr/>
          </p:nvSpPr>
          <p:spPr>
            <a:xfrm>
              <a:off x="348526" y="846017"/>
              <a:ext cx="1250432" cy="913857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sp>
        <p:nvSpPr>
          <p:cNvPr id="10" name="Улыбающееся лицо 9"/>
          <p:cNvSpPr/>
          <p:nvPr/>
        </p:nvSpPr>
        <p:spPr>
          <a:xfrm>
            <a:off x="7435850" y="1341438"/>
            <a:ext cx="1223963" cy="1182687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семья</a:t>
            </a:r>
            <a:endParaRPr lang="ru-RU" dirty="0"/>
          </a:p>
        </p:txBody>
      </p:sp>
      <p:sp>
        <p:nvSpPr>
          <p:cNvPr id="9" name="Двойная стрелка влево/вправо 8"/>
          <p:cNvSpPr/>
          <p:nvPr/>
        </p:nvSpPr>
        <p:spPr>
          <a:xfrm>
            <a:off x="2195513" y="1795463"/>
            <a:ext cx="4679950" cy="709612"/>
          </a:xfrm>
          <a:prstGeom prst="left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FF0000"/>
                </a:solidFill>
              </a:rPr>
              <a:t>сотрудничество</a:t>
            </a:r>
            <a:endParaRPr lang="ru-RU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09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Shape">
            <a:hlinkClick r:id="" action="ppaction://media"/>
          </p:cNvPr>
          <p:cNvPicPr>
            <a:picLocks noChangeAspect="1"/>
          </p:cNvPicPr>
          <p:nvPr>
            <a:vide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5940152" y="116631"/>
            <a:ext cx="2967794" cy="39570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208650" y="116632"/>
            <a:ext cx="3355237" cy="44736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 rot="280682">
            <a:off x="4592493" y="2897638"/>
            <a:ext cx="2669060" cy="37120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 rot="21154042">
            <a:off x="495209" y="3069465"/>
            <a:ext cx="2887299" cy="35523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6390" name="Рисунок 6"/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95738" y="1014413"/>
            <a:ext cx="1493837" cy="149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09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hape">
            <a:hlinkClick r:id="" action="ppaction://media"/>
          </p:cNvPr>
          <p:cNvPicPr>
            <a:picLocks noChangeAspect="1"/>
          </p:cNvPicPr>
          <p:nvPr>
            <a:vide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5652120" y="62428"/>
            <a:ext cx="3335019" cy="44466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170952" y="1765744"/>
            <a:ext cx="4185024" cy="50569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983100" y="-243408"/>
            <a:ext cx="2671794" cy="33703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/>
            </a:extLst>
          </a:blip>
          <a:srcRect t="9256"/>
          <a:stretch/>
        </p:blipFill>
        <p:spPr>
          <a:xfrm>
            <a:off x="4531855" y="3126963"/>
            <a:ext cx="2787774" cy="37050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7414" name="Рисунок 4"/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37025" y="1196975"/>
            <a:ext cx="1524000" cy="108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09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Shape">
            <a:hlinkClick r:id="" action="ppaction://media"/>
          </p:cNvPr>
          <p:cNvPicPr>
            <a:picLocks noChangeAspect="1"/>
          </p:cNvPicPr>
          <p:nvPr>
            <a:vide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323528" y="-290063"/>
            <a:ext cx="3363838" cy="44851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2411760" y="1700808"/>
            <a:ext cx="3549967" cy="49891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5148064" y="131876"/>
            <a:ext cx="3777376" cy="50365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8437" name="Рисунок 1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574273">
            <a:off x="454025" y="4435475"/>
            <a:ext cx="1439863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Рисунок 6"/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48450" y="620713"/>
            <a:ext cx="776288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09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Прямоугольник 1"/>
          <p:cNvSpPr>
            <a:spLocks noChangeArrowheads="1"/>
          </p:cNvSpPr>
          <p:nvPr/>
        </p:nvSpPr>
        <p:spPr bwMode="auto">
          <a:xfrm>
            <a:off x="3101975" y="620713"/>
            <a:ext cx="28368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Trebuchet MS" pitchFamily="34" charset="0"/>
              </a:rPr>
              <a:t>Итог – семейн фотоальбом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/>
              <a:ext uri="{28A0092B-C50C-407E-A947-70E740481C1C}"/>
            </a:extLst>
          </a:blip>
          <a:srcRect t="4646"/>
          <a:stretch/>
        </p:blipFill>
        <p:spPr>
          <a:xfrm>
            <a:off x="0" y="0"/>
            <a:ext cx="91440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9459" name="Рисунок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88200" y="260350"/>
            <a:ext cx="1704975" cy="194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/>
            </a:extLst>
          </a:blip>
          <a:srcRect l="5964" t="15854" b="36102"/>
          <a:stretch/>
        </p:blipFill>
        <p:spPr>
          <a:xfrm>
            <a:off x="3921351" y="0"/>
            <a:ext cx="5115145" cy="35010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/>
            </a:extLst>
          </a:blip>
          <a:srcRect l="5635" t="3168"/>
          <a:stretch/>
        </p:blipFill>
        <p:spPr>
          <a:xfrm rot="21153971">
            <a:off x="268379" y="93097"/>
            <a:ext cx="2673316" cy="36824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/>
            </a:extLst>
          </a:blip>
          <a:srcRect b="18041"/>
          <a:stretch/>
        </p:blipFill>
        <p:spPr>
          <a:xfrm>
            <a:off x="3921351" y="3645024"/>
            <a:ext cx="5115145" cy="31221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/>
            </a:extLst>
          </a:blip>
          <a:srcRect t="7457" b="12629"/>
          <a:stretch/>
        </p:blipFill>
        <p:spPr>
          <a:xfrm rot="21412695">
            <a:off x="136157" y="3085886"/>
            <a:ext cx="3034104" cy="35630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/>
            </a:extLst>
          </a:blip>
          <a:srcRect t="5355"/>
          <a:stretch/>
        </p:blipFill>
        <p:spPr>
          <a:xfrm>
            <a:off x="2124295" y="332656"/>
            <a:ext cx="4020781" cy="50739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Shape">
            <a:hlinkClick r:id="" action="ppaction://media"/>
          </p:cNvPr>
          <p:cNvPicPr>
            <a:picLocks noChangeAspect="1"/>
          </p:cNvPicPr>
          <p:nvPr>
            <a:vide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/>
            </a:extLst>
          </a:blip>
          <a:srcRect b="6730"/>
          <a:stretch/>
        </p:blipFill>
        <p:spPr>
          <a:xfrm>
            <a:off x="3131840" y="383291"/>
            <a:ext cx="2613563" cy="30457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/>
            </a:extLst>
          </a:blip>
          <a:srcRect l="12740" t="9185" r="7297"/>
          <a:stretch/>
        </p:blipFill>
        <p:spPr>
          <a:xfrm>
            <a:off x="5436097" y="203692"/>
            <a:ext cx="3707904" cy="46212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/>
            </a:extLst>
          </a:blip>
          <a:srcRect l="808" t="10794" r="-808" b="-3120"/>
          <a:stretch/>
        </p:blipFill>
        <p:spPr>
          <a:xfrm>
            <a:off x="0" y="286233"/>
            <a:ext cx="3362611" cy="413944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/>
            </a:extLst>
          </a:blip>
          <a:srcRect t="19549" b="14431"/>
          <a:stretch/>
        </p:blipFill>
        <p:spPr>
          <a:xfrm>
            <a:off x="323528" y="3387545"/>
            <a:ext cx="3207206" cy="34226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3723424" y="3789040"/>
            <a:ext cx="3243474" cy="28349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21511" name="Рисунок 3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275513" y="5230813"/>
            <a:ext cx="1295400" cy="139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09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/>
            </a:extLst>
          </a:blip>
          <a:srcRect l="2477" t="22079" r="-1" b="26895"/>
          <a:stretch/>
        </p:blipFill>
        <p:spPr>
          <a:xfrm>
            <a:off x="56302" y="65266"/>
            <a:ext cx="6193166" cy="43204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 rot="249272">
            <a:off x="5825084" y="2348561"/>
            <a:ext cx="3002292" cy="40743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2531" name="Picture 2" descr="F:\2021-22\Родничок\Родничок\ворон лет.gif"/>
          <p:cNvPicPr>
            <a:picLocks noChangeAspect="1" noChangeArrowheads="1" noCrop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1337387">
            <a:off x="7218363" y="544513"/>
            <a:ext cx="1301750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Рисунок 1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1188" y="5697538"/>
            <a:ext cx="232886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Рисунок 5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8498"/>
          <a:stretch>
            <a:fillRect/>
          </a:stretch>
        </p:blipFill>
        <p:spPr bwMode="auto">
          <a:xfrm>
            <a:off x="0" y="4221163"/>
            <a:ext cx="1631950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Рисунок 7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flipH="1">
            <a:off x="4992688" y="5299075"/>
            <a:ext cx="771525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Shape">
            <a:hlinkClick r:id="" action="ppaction://media"/>
          </p:cNvPr>
          <p:cNvPicPr>
            <a:picLocks noChangeAspect="1"/>
          </p:cNvPicPr>
          <p:nvPr>
            <a:vide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899592" y="2249489"/>
            <a:ext cx="3680884" cy="46085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/>
            </a:extLst>
          </a:blip>
          <a:srcRect t="15889" b="11344"/>
          <a:stretch/>
        </p:blipFill>
        <p:spPr>
          <a:xfrm>
            <a:off x="5220071" y="2978137"/>
            <a:ext cx="3517587" cy="38731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/>
            </a:extLst>
          </a:blip>
          <a:srcRect t="15535" b="11953"/>
          <a:stretch/>
        </p:blipFill>
        <p:spPr>
          <a:xfrm>
            <a:off x="227654" y="-9678"/>
            <a:ext cx="3410111" cy="32969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/>
            </a:extLst>
          </a:blip>
          <a:srcRect t="13553" r="7925" b="9679"/>
          <a:stretch/>
        </p:blipFill>
        <p:spPr>
          <a:xfrm>
            <a:off x="4932040" y="-147045"/>
            <a:ext cx="3199669" cy="355695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23558" name="Рисунок 6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524125" y="4724400"/>
            <a:ext cx="1098550" cy="97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Рисунок 7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551363" y="1851025"/>
            <a:ext cx="1338262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0" name="Picture 2" descr="D:\Людмила\Оформлен\птицы\снегирь.jpg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423150" y="3716338"/>
            <a:ext cx="600075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09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hape">
            <a:hlinkClick r:id="" action="ppaction://media"/>
          </p:cNvPr>
          <p:cNvPicPr>
            <a:picLocks noChangeAspect="1"/>
          </p:cNvPicPr>
          <p:nvPr>
            <a:vide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2555776" y="0"/>
            <a:ext cx="3744416" cy="42930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5612974" y="2982991"/>
            <a:ext cx="2933399" cy="39087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57618" y="0"/>
            <a:ext cx="2858197" cy="35490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/>
            </a:extLst>
          </a:blip>
          <a:srcRect t="19719" b="21465"/>
          <a:stretch/>
        </p:blipFill>
        <p:spPr>
          <a:xfrm>
            <a:off x="395536" y="2832169"/>
            <a:ext cx="3384376" cy="40258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24582" name="Рисунок 2"/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44913" y="5013325"/>
            <a:ext cx="1366837" cy="128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5508104" y="-212907"/>
            <a:ext cx="3384376" cy="37619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09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hape">
            <a:hlinkClick r:id="" action="ppaction://media"/>
          </p:cNvPr>
          <p:cNvPicPr>
            <a:picLocks noChangeAspect="1"/>
          </p:cNvPicPr>
          <p:nvPr>
            <a:vide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/>
            </a:extLst>
          </a:blip>
          <a:srcRect l="7199" t="18967" r="6911" b="17001"/>
          <a:stretch/>
        </p:blipFill>
        <p:spPr>
          <a:xfrm>
            <a:off x="4319972" y="85912"/>
            <a:ext cx="3096344" cy="41057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5868144" y="2780928"/>
            <a:ext cx="2971531" cy="38759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231102" y="559057"/>
            <a:ext cx="3188770" cy="47850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 rot="21178477">
            <a:off x="2254568" y="3324108"/>
            <a:ext cx="3533893" cy="353389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606" name="Рисунок 1"/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43838" y="404813"/>
            <a:ext cx="995362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Рисунок 2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38163" y="5491163"/>
            <a:ext cx="1366837" cy="1366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09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hape">
            <a:hlinkClick r:id="" action="ppaction://media"/>
          </p:cNvPr>
          <p:cNvPicPr>
            <a:picLocks noChangeAspect="1"/>
          </p:cNvPicPr>
          <p:nvPr>
            <a:vide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6" name="Рисунок 7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2838" y="327025"/>
            <a:ext cx="1581150" cy="158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/>
            </a:extLst>
          </a:blip>
          <a:srcRect l="9131" t="3705" r="17529" b="13503"/>
          <a:stretch/>
        </p:blipFill>
        <p:spPr>
          <a:xfrm rot="21282030">
            <a:off x="492110" y="190647"/>
            <a:ext cx="2321757" cy="349458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/>
            </a:extLst>
          </a:blip>
          <a:srcRect l="8040" r="24490" b="9135"/>
          <a:stretch/>
        </p:blipFill>
        <p:spPr>
          <a:xfrm>
            <a:off x="323528" y="2945246"/>
            <a:ext cx="2405507" cy="365866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/>
            </a:extLst>
          </a:blip>
          <a:srcRect r="1942"/>
          <a:stretch/>
        </p:blipFill>
        <p:spPr>
          <a:xfrm>
            <a:off x="3779912" y="90894"/>
            <a:ext cx="4824536" cy="36900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2829061" y="3784987"/>
            <a:ext cx="3499149" cy="26243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/>
            </a:extLst>
          </a:blip>
          <a:srcRect r="9518"/>
          <a:stretch/>
        </p:blipFill>
        <p:spPr>
          <a:xfrm rot="460252">
            <a:off x="6581492" y="2775561"/>
            <a:ext cx="2342597" cy="345203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6632" name="Рисунок 1"/>
          <p:cNvPicPr>
            <a:picLocks noChangeAspect="1"/>
          </p:cNvPicPr>
          <p:nvPr/>
        </p:nvPicPr>
        <p:blipFill>
          <a:blip r:embed="rId10">
            <a:clrChange>
              <a:clrFrom>
                <a:srgbClr val="FFFEFF"/>
              </a:clrFrom>
              <a:clrTo>
                <a:srgbClr val="FFFE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81663" y="5245100"/>
            <a:ext cx="1360487" cy="135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09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Shape">
            <a:hlinkClick r:id="" action="ppaction://media"/>
          </p:cNvPr>
          <p:cNvPicPr>
            <a:picLocks noChangeAspect="1"/>
          </p:cNvPicPr>
          <p:nvPr>
            <a:vide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/>
              <a:ext uri="{28A0092B-C50C-407E-A947-70E740481C1C}"/>
            </a:extLst>
          </a:blip>
          <a:stretch>
            <a:fillRect/>
          </a:stretch>
        </p:blipFill>
        <p:spPr>
          <a:xfrm flipH="1">
            <a:off x="2483768" y="1708891"/>
            <a:ext cx="1994733" cy="26596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/>
              <a:ext uri="{28A0092B-C50C-407E-A947-70E740481C1C}"/>
            </a:extLst>
          </a:blip>
          <a:srcRect b="6582"/>
          <a:stretch/>
        </p:blipFill>
        <p:spPr>
          <a:xfrm>
            <a:off x="140500" y="-99392"/>
            <a:ext cx="2876286" cy="20152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/>
            </a:extLst>
          </a:blip>
          <a:srcRect t="12331" b="12273"/>
          <a:stretch/>
        </p:blipFill>
        <p:spPr>
          <a:xfrm>
            <a:off x="5171072" y="116633"/>
            <a:ext cx="3877948" cy="29220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6588224" y="3928755"/>
            <a:ext cx="2211710" cy="29489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/>
              <a:ext uri="{28A0092B-C50C-407E-A947-70E740481C1C}"/>
            </a:extLst>
          </a:blip>
          <a:stretch>
            <a:fillRect/>
          </a:stretch>
        </p:blipFill>
        <p:spPr>
          <a:xfrm>
            <a:off x="4478501" y="2802081"/>
            <a:ext cx="2185889" cy="29145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459735" y="1723892"/>
            <a:ext cx="1653648" cy="22048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/>
              <a:ext uri="{28A0092B-C50C-407E-A947-70E740481C1C}"/>
            </a:extLst>
          </a:blip>
          <a:stretch>
            <a:fillRect/>
          </a:stretch>
        </p:blipFill>
        <p:spPr>
          <a:xfrm>
            <a:off x="3616164" y="5006841"/>
            <a:ext cx="1554907" cy="173509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/>
              <a:ext uri="{28A0092B-C50C-407E-A947-70E740481C1C}"/>
            </a:extLst>
          </a:blip>
          <a:stretch>
            <a:fillRect/>
          </a:stretch>
        </p:blipFill>
        <p:spPr>
          <a:xfrm>
            <a:off x="3314547" y="116632"/>
            <a:ext cx="1689044" cy="19879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64439" y="4149080"/>
            <a:ext cx="3643465" cy="259246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27659" name="Рисунок 1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364163" y="1665288"/>
            <a:ext cx="792162" cy="116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0" name="Рисунок 12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4014788" y="5624513"/>
            <a:ext cx="757237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1" name="Рисунок 14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154113" y="2506663"/>
            <a:ext cx="265112" cy="19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2" name="Рисунок 15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8262938" y="476250"/>
            <a:ext cx="581025" cy="42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3" name="Рисунок 16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568325" y="4999038"/>
            <a:ext cx="3794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4" name="Рисунок 17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3856038" y="985838"/>
            <a:ext cx="554037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5" name="Рисунок 18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7413625" y="5197475"/>
            <a:ext cx="560388" cy="41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094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20"/>
                </p:tgtEl>
              </p:cMediaNode>
            </p:vide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hape">
            <a:hlinkClick r:id="" action="ppaction://media"/>
          </p:cNvPr>
          <p:cNvPicPr>
            <a:picLocks noChangeAspect="1"/>
          </p:cNvPicPr>
          <p:nvPr>
            <a:vide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2700" y="0"/>
            <a:ext cx="9118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/>
            </a:extLst>
          </a:blip>
          <a:srcRect l="7239" t="6760" r="11595" b="3582"/>
          <a:stretch/>
        </p:blipFill>
        <p:spPr>
          <a:xfrm rot="311585">
            <a:off x="6571436" y="1178318"/>
            <a:ext cx="2404881" cy="35360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/>
            </a:extLst>
          </a:blip>
          <a:srcRect l="5240" t="36871" b="15567"/>
          <a:stretch/>
        </p:blipFill>
        <p:spPr>
          <a:xfrm>
            <a:off x="3071161" y="-176062"/>
            <a:ext cx="3286147" cy="26689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 rot="21410413">
            <a:off x="123469" y="2388566"/>
            <a:ext cx="2837207" cy="40871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3300458" y="1916832"/>
            <a:ext cx="2262998" cy="302517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/>
              <a:ext uri="{28A0092B-C50C-407E-A947-70E740481C1C}"/>
            </a:extLst>
          </a:blip>
          <a:srcRect l="9322" t="55543" r="6001"/>
          <a:stretch/>
        </p:blipFill>
        <p:spPr>
          <a:xfrm>
            <a:off x="3707904" y="4086843"/>
            <a:ext cx="3313235" cy="27809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28679" name="Рисунок 7"/>
          <p:cNvPicPr>
            <a:picLocks noChangeAspect="1"/>
          </p:cNvPicPr>
          <p:nvPr/>
        </p:nvPicPr>
        <p:blipFill>
          <a:blip r:embed="rId9">
            <a:clrChange>
              <a:clrFrom>
                <a:srgbClr val="FCFFF8"/>
              </a:clrFrom>
              <a:clrTo>
                <a:srgbClr val="FCFFF8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865508">
            <a:off x="511175" y="422275"/>
            <a:ext cx="1719263" cy="172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09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 descr="D:\Людмила\Оформлен\птицы\сем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9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755576" y="476672"/>
            <a:ext cx="7272808" cy="175432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 prst="angle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Спасибо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з</a:t>
            </a: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а внимание…..</a:t>
            </a:r>
            <a:endParaRPr lang="ru-RU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29699" name="Рисунок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67488" y="5229225"/>
            <a:ext cx="1871662" cy="133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1222</TotalTime>
  <Words>88</Words>
  <Application>Microsoft Office PowerPoint</Application>
  <PresentationFormat>Экран (4:3)</PresentationFormat>
  <Paragraphs>20</Paragraphs>
  <Slides>17</Slides>
  <Notes>0</Notes>
  <HiddenSlides>0</HiddenSlides>
  <MMClips>13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4</vt:i4>
      </vt:variant>
      <vt:variant>
        <vt:lpstr>Заголовки слайдов</vt:lpstr>
      </vt:variant>
      <vt:variant>
        <vt:i4>17</vt:i4>
      </vt:variant>
    </vt:vector>
  </HeadingPairs>
  <TitlesOfParts>
    <vt:vector size="26" baseType="lpstr">
      <vt:lpstr>Trebuchet MS</vt:lpstr>
      <vt:lpstr>Arial</vt:lpstr>
      <vt:lpstr>Georgia</vt:lpstr>
      <vt:lpstr>Calibri</vt:lpstr>
      <vt:lpstr>Times New Roman</vt:lpstr>
      <vt:lpstr>Воздушный поток</vt:lpstr>
      <vt:lpstr>Воздушный поток</vt:lpstr>
      <vt:lpstr>Воздушный поток</vt:lpstr>
      <vt:lpstr>Воздушный 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Дом</dc:creator>
  <cp:lastModifiedBy>Светлана</cp:lastModifiedBy>
  <cp:revision>62</cp:revision>
  <dcterms:created xsi:type="dcterms:W3CDTF">2021-12-20T11:40:31Z</dcterms:created>
  <dcterms:modified xsi:type="dcterms:W3CDTF">2024-07-24T04:15:42Z</dcterms:modified>
</cp:coreProperties>
</file>