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2" r:id="rId3"/>
    <p:sldId id="273" r:id="rId4"/>
    <p:sldId id="274" r:id="rId5"/>
    <p:sldId id="277" r:id="rId6"/>
    <p:sldId id="275" r:id="rId7"/>
    <p:sldId id="276" r:id="rId8"/>
    <p:sldId id="280" r:id="rId9"/>
    <p:sldId id="279" r:id="rId10"/>
    <p:sldId id="281" r:id="rId11"/>
    <p:sldId id="284" r:id="rId12"/>
    <p:sldId id="292" r:id="rId13"/>
    <p:sldId id="283" r:id="rId14"/>
    <p:sldId id="285" r:id="rId15"/>
    <p:sldId id="286" r:id="rId16"/>
    <p:sldId id="293" r:id="rId17"/>
    <p:sldId id="287" r:id="rId18"/>
    <p:sldId id="288" r:id="rId19"/>
    <p:sldId id="289" r:id="rId20"/>
    <p:sldId id="290" r:id="rId21"/>
    <p:sldId id="291" r:id="rId22"/>
    <p:sldId id="29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31BF3AF-6984-4EB7-B439-2A904DFC4F0B}">
          <p14:sldIdLst>
            <p14:sldId id="256"/>
            <p14:sldId id="272"/>
            <p14:sldId id="273"/>
            <p14:sldId id="274"/>
            <p14:sldId id="277"/>
            <p14:sldId id="275"/>
            <p14:sldId id="276"/>
            <p14:sldId id="280"/>
            <p14:sldId id="279"/>
            <p14:sldId id="281"/>
            <p14:sldId id="284"/>
            <p14:sldId id="292"/>
            <p14:sldId id="283"/>
            <p14:sldId id="285"/>
            <p14:sldId id="286"/>
            <p14:sldId id="293"/>
            <p14:sldId id="287"/>
            <p14:sldId id="288"/>
            <p14:sldId id="289"/>
            <p14:sldId id="290"/>
            <p14:sldId id="291"/>
            <p14:sldId id="29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FF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3" d="100"/>
          <a:sy n="83" d="100"/>
        </p:scale>
        <p:origin x="-11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8511A-9D32-4A8B-8179-BCF2C00056F4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328FC-5ECF-4D76-B8CE-F546ACDB0A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500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328FC-5ECF-4D76-B8CE-F546ACDB0A7A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973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2700"/>
            <a:ext cx="9139237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ln w="1905"/>
                <a:solidFill>
                  <a:srgbClr val="92D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Сохраним первоцветы</a:t>
            </a:r>
            <a:endParaRPr lang="ru-RU" sz="5400" b="1" i="1" dirty="0">
              <a:ln w="1905"/>
              <a:solidFill>
                <a:srgbClr val="92D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>
              <a:spcBef>
                <a:spcPts val="0"/>
              </a:spcBef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учитель</a:t>
            </a: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Лыкова Н.В.</a:t>
            </a:r>
          </a:p>
          <a:p>
            <a:pPr algn="r">
              <a:spcBef>
                <a:spcPts val="0"/>
              </a:spcBef>
            </a:pP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«ШКОЛА-ЛИЦЕЙ №2» </a:t>
            </a:r>
            <a:endParaRPr lang="ru-RU" sz="2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ts val="0"/>
              </a:spcBef>
            </a:pPr>
            <a:r>
              <a:rPr lang="ru-RU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г.Армянска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Республика Крым</a:t>
            </a:r>
            <a:endParaRPr lang="ru-RU" sz="2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99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-17445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Первоцветы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335" y="1268760"/>
            <a:ext cx="8229600" cy="4525963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Первоцветы называют первой улыбкой весны. Именно они, нежные и хрупкие, первыми испытывают еще не совсем теплые, но уже приятные лучики весеннего солнышка. И как жаль, что некоторые из этих цветов на грани исчезновения. Поговорим об этом?</a:t>
            </a:r>
          </a:p>
        </p:txBody>
      </p:sp>
      <p:pic>
        <p:nvPicPr>
          <p:cNvPr id="5125" name="Picture 5" descr="ÐÐµÑÐ²Ð¾ÑÐ²ÐµÑÑ Ð£ÐºÑÐ°Ð¸Ð½Ñ - ÑÐ¾ÑÐ¾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69161"/>
            <a:ext cx="3283124" cy="2410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94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Почему первоцветы так рано цветут?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335" y="1412776"/>
            <a:ext cx="8229600" cy="4525963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Первоцветы расцветают тогда, когда на деревьях еще нет листьев. Так солнечные лучики беспрепятственно попадают к самой земле, «не запутываясь» в кронах деревьев. Они будят первые цветы, чтобы те скорее проснулись.</a:t>
            </a:r>
          </a:p>
        </p:txBody>
      </p:sp>
      <p:pic>
        <p:nvPicPr>
          <p:cNvPr id="10242" name="Picture 2" descr="http://www.photoforum.ru/f/photo/000/792/792215_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98" y="4163143"/>
            <a:ext cx="3516924" cy="2362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54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Что будет, если срывать первоцветы?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можем ли мы представить, что в один теплый весенний день люди не увидят на рынке ни одного такого букетика? Помчатся в лес — а там тоже цветов нет</a:t>
            </a:r>
            <a:r>
              <a:rPr lang="ru-RU" dirty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Лыковы\Desktop\large.56d84d9e13d9b_WP_20160303_09_56_41_Pro(2).jpg.493b7ac5579c57f09f387a03210795b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149080"/>
            <a:ext cx="3250620" cy="2437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73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Первоцветы, занесенные в Красную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книгу.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Большинство первоцветов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занесено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Красную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книгу.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означает, что их ни в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коем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случае нельзя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срывать,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 более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покупать у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бабушек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Picture 1" descr="C:\Users\Лыковы\Desktop\Красная_книга_Росси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56792"/>
            <a:ext cx="3609538" cy="47525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7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66" y="21839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узел 4"/>
          <p:cNvSpPr/>
          <p:nvPr/>
        </p:nvSpPr>
        <p:spPr>
          <a:xfrm>
            <a:off x="2987824" y="233260"/>
            <a:ext cx="504056" cy="531444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C:\Users\Лыковы\Desktop\Pervocvety_5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94669"/>
            <a:ext cx="3528392" cy="56493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Лыковы\Desktop\Pervocvety_07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035107"/>
            <a:ext cx="3397564" cy="55311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9752" y="2332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ru-RU" sz="3600" dirty="0" smtClean="0">
                <a:solidFill>
                  <a:srgbClr val="272727"/>
                </a:solidFill>
                <a:latin typeface="Times New Roman" pitchFamily="18" charset="0"/>
                <a:cs typeface="Times New Roman" pitchFamily="18" charset="0"/>
              </a:rPr>
              <a:t> 1   </a:t>
            </a:r>
            <a:r>
              <a:rPr lang="ru-RU" sz="3600" u="sng" dirty="0" smtClean="0">
                <a:solidFill>
                  <a:srgbClr val="272727"/>
                </a:solidFill>
                <a:latin typeface="Times New Roman" pitchFamily="18" charset="0"/>
                <a:cs typeface="Times New Roman" pitchFamily="18" charset="0"/>
              </a:rPr>
              <a:t>Подснежник</a:t>
            </a:r>
            <a:r>
              <a:rPr lang="ru-RU" sz="3600" u="sng" dirty="0">
                <a:solidFill>
                  <a:srgbClr val="272727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b="0" i="0" u="sng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9853" y="2538100"/>
            <a:ext cx="29163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Прорастает сквозь снежок,</a:t>
            </a:r>
          </a:p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солнечным лучам, цветок,</a:t>
            </a:r>
          </a:p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Маленький и нежный,</a:t>
            </a:r>
          </a:p>
          <a:p>
            <a:pPr algn="ctr"/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Беленький подснежник.</a:t>
            </a:r>
          </a:p>
        </p:txBody>
      </p:sp>
    </p:spTree>
    <p:extLst>
      <p:ext uri="{BB962C8B-B14F-4D97-AF65-F5344CB8AC3E}">
        <p14:creationId xmlns:p14="http://schemas.microsoft.com/office/powerpoint/2010/main" val="247940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Шафран 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</a:rPr>
              <a:t>Гейфеля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 (крокус)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1043608" y="550539"/>
            <a:ext cx="576064" cy="648072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046" y="1882051"/>
            <a:ext cx="5814341" cy="4571285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1556927"/>
            <a:ext cx="38884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Расцветает он весной,</a:t>
            </a:r>
            <a:b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тот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цветочек озорной</a:t>
            </a:r>
            <a:b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Нет листочков.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Вот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фокус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Пошутил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наверно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КРОКУС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Жёлтый, синий,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полосатый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ещё ШАФРАН,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ребята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519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Морозник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кавказский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 Cyr"/>
              </a:rPr>
              <a:t>Цветов </a:t>
            </a: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немало есть в природе,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Им дай хорошую погоду,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Весной и летнею порою,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Но мало, кто цветёт зимою.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Цветёт морозник на морозе,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И он подобен зимней розе,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Бывают в мире чудеса,</a:t>
            </a:r>
            <a:r>
              <a:rPr lang="ru-RU" sz="2000" b="1" i="1" dirty="0">
                <a:solidFill>
                  <a:srgbClr val="002060"/>
                </a:solidFill>
              </a:rPr>
              <a:t/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  <a:latin typeface="Times New Roman Cyr"/>
              </a:rPr>
              <a:t>Так пожелали небеса</a:t>
            </a:r>
            <a:r>
              <a:rPr lang="ru-RU" b="1" i="1" dirty="0">
                <a:solidFill>
                  <a:srgbClr val="002060"/>
                </a:solidFill>
                <a:latin typeface="Times New Roman Cyr"/>
              </a:rPr>
              <a:t>!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1549523" y="548680"/>
            <a:ext cx="648072" cy="720080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www.stihi.ru/pics/2016/12/17/48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958" y="2492896"/>
            <a:ext cx="5388960" cy="3960440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9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 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Венерин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башмачок обыкновенный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Ну, кто придумал это чудо -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Венерин башмачок?!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Ну, кто же так назвал его,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Прекрасный мой цветок?!</a:t>
            </a:r>
          </a:p>
          <a:p>
            <a:pPr marL="0" indent="0">
              <a:buNone/>
            </a:pP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Наверно, сказку сочинил про тех,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Кто башмачок тот уронил.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может правда, что сама Венера?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Другого… башмачок её размера!</a:t>
            </a:r>
          </a:p>
          <a:p>
            <a:pPr marL="0" indent="0">
              <a:buNone/>
            </a:pP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Наверно, правда подросла я,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 выдумку заметила,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 ведь она так хороша,</a:t>
            </a: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 нею очень весело!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95536" y="620688"/>
            <a:ext cx="576064" cy="576064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755" y="1700808"/>
            <a:ext cx="5337245" cy="4608512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74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u="sng" dirty="0" smtClean="0">
                <a:latin typeface="Times New Roman" pitchFamily="18" charset="0"/>
                <a:cs typeface="Times New Roman" pitchFamily="18" charset="0"/>
              </a:rPr>
              <a:t>Лук </a:t>
            </a:r>
            <a:r>
              <a:rPr lang="ru-RU" sz="4000" u="sng" dirty="0">
                <a:latin typeface="Times New Roman" pitchFamily="18" charset="0"/>
                <a:cs typeface="Times New Roman" pitchFamily="18" charset="0"/>
              </a:rPr>
              <a:t>медвежий (черемша)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любила тебя на вилке,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Вместе с маслом,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в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томатной подливке,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Ели с чувством тебя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не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спеша,</a:t>
            </a: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Черемша ты моя, </a:t>
            </a:r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черемша...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048" y="2204864"/>
            <a:ext cx="5606798" cy="426917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Блок-схема: узел 3"/>
          <p:cNvSpPr/>
          <p:nvPr/>
        </p:nvSpPr>
        <p:spPr>
          <a:xfrm>
            <a:off x="1331640" y="548680"/>
            <a:ext cx="720080" cy="648072"/>
          </a:xfrm>
          <a:prstGeom prst="flowChartConnector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48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Лекарственные первоцветы</a:t>
            </a:r>
            <a:endParaRPr lang="ru-RU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00017"/>
            <a:ext cx="3088648" cy="2205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12776"/>
            <a:ext cx="4286115" cy="21930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80112" y="1207335"/>
            <a:ext cx="2049920" cy="3853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Примула весенняя</a:t>
            </a:r>
            <a:endParaRPr lang="ru-RU" b="1" i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228110"/>
            <a:ext cx="2112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Любка двулистная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89872"/>
            <a:ext cx="5040560" cy="22402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66059" y="4005206"/>
            <a:ext cx="178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Мать-и-мачеха</a:t>
            </a:r>
          </a:p>
        </p:txBody>
      </p:sp>
      <p:sp>
        <p:nvSpPr>
          <p:cNvPr id="7" name="AutoShape 7" descr="ÐÐ´Ð¾Ð½Ð¸Ñ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623" y="4107266"/>
            <a:ext cx="3207281" cy="24054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674836" y="3770426"/>
            <a:ext cx="926857" cy="3853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latin typeface="Times New Roman" pitchFamily="18" charset="0"/>
                <a:ea typeface="Calibri"/>
                <a:cs typeface="Times New Roman" pitchFamily="18" charset="0"/>
              </a:rPr>
              <a:t>Адонис</a:t>
            </a:r>
          </a:p>
        </p:txBody>
      </p:sp>
    </p:spTree>
    <p:extLst>
      <p:ext uri="{BB962C8B-B14F-4D97-AF65-F5344CB8AC3E}">
        <p14:creationId xmlns:p14="http://schemas.microsoft.com/office/powerpoint/2010/main" val="376365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Правила отдыха на природе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/>
              <a:buChar char=""/>
              <a:tabLst>
                <a:tab pos="589280" algn="l"/>
              </a:tabLst>
            </a:pPr>
            <a:r>
              <a:rPr lang="ru-RU" dirty="0">
                <a:latin typeface="Times New Roman"/>
                <a:ea typeface="Times New Roman"/>
              </a:rPr>
              <a:t>Не рви цветы в лесу, на лугу. Пусть красивые растения остаются в природе.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589280" algn="l"/>
              </a:tabLst>
            </a:pPr>
            <a:r>
              <a:rPr lang="ru-RU" dirty="0">
                <a:latin typeface="Times New Roman"/>
                <a:ea typeface="Times New Roman"/>
              </a:rPr>
              <a:t>Помни, что букеты можно составлять только из тех растений, которые выращены человеком.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589280" algn="l"/>
              </a:tabLst>
            </a:pPr>
            <a:r>
              <a:rPr lang="ru-RU" dirty="0">
                <a:latin typeface="Times New Roman"/>
                <a:ea typeface="Times New Roman"/>
              </a:rPr>
              <a:t>Посади первоцветы в саду и ухаживай за ними.</a:t>
            </a:r>
            <a:endParaRPr lang="ru-RU" sz="2800" dirty="0">
              <a:latin typeface="Times New Roman"/>
              <a:ea typeface="Times New Roman"/>
            </a:endParaRPr>
          </a:p>
          <a:p>
            <a:pPr lvl="0">
              <a:buFont typeface="Wingdings"/>
              <a:buChar char=""/>
              <a:tabLst>
                <a:tab pos="589280" algn="l"/>
              </a:tabLst>
            </a:pPr>
            <a:r>
              <a:rPr lang="ru-RU" dirty="0">
                <a:latin typeface="Times New Roman"/>
                <a:ea typeface="Times New Roman"/>
              </a:rPr>
              <a:t>Расскажи друзьям и близким об охране первоцветов.</a:t>
            </a:r>
            <a:endParaRPr lang="ru-RU" sz="28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755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3632991"/>
              </p:ext>
            </p:extLst>
          </p:nvPr>
        </p:nvGraphicFramePr>
        <p:xfrm>
          <a:off x="1115615" y="1628807"/>
          <a:ext cx="633670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18150"/>
                <a:gridCol w="463322"/>
                <a:gridCol w="544403"/>
                <a:gridCol w="386362"/>
                <a:gridCol w="422447"/>
                <a:gridCol w="425945"/>
                <a:gridCol w="521237"/>
                <a:gridCol w="440156"/>
                <a:gridCol w="546719"/>
                <a:gridCol w="547493"/>
                <a:gridCol w="440156"/>
                <a:gridCol w="440156"/>
                <a:gridCol w="440156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4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9479409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447863"/>
                <a:gridCol w="504056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7563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173593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556776"/>
                <a:gridCol w="395143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3346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Загадка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интересно,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что он так зовётся,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бычный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или нет, этот цветок?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ешила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 напеть, и...он поётся,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...зябший, видно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ведь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мороз жесток.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цветёт или весной? Не знаю.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...е буду "забивать" в поисковик!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нтрига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пусть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побудет!Вот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шальная...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...уда уж мне , скажите, без интриг?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58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865298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447863"/>
                <a:gridCol w="504056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98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7580963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447863"/>
                <a:gridCol w="504056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66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4848970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447863"/>
                <a:gridCol w="504056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568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Кроссворд</a:t>
            </a:r>
            <a:endParaRPr lang="ru-RU" b="1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0215788"/>
              </p:ext>
            </p:extLst>
          </p:nvPr>
        </p:nvGraphicFramePr>
        <p:xfrm>
          <a:off x="971597" y="1628807"/>
          <a:ext cx="6480722" cy="4752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34472"/>
                <a:gridCol w="473852"/>
                <a:gridCol w="447863"/>
                <a:gridCol w="504056"/>
                <a:gridCol w="432048"/>
                <a:gridCol w="435626"/>
                <a:gridCol w="533084"/>
                <a:gridCol w="450160"/>
                <a:gridCol w="559145"/>
                <a:gridCol w="559936"/>
                <a:gridCol w="450160"/>
                <a:gridCol w="450160"/>
                <a:gridCol w="450160"/>
              </a:tblGrid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2400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3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4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752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5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 </a:t>
                      </a:r>
                      <a:endParaRPr lang="ru-RU" sz="24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FFB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457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Поделка</a:t>
            </a:r>
            <a:endParaRPr lang="ru-RU" b="1" i="1" u="sng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2" r="10129"/>
          <a:stretch/>
        </p:blipFill>
        <p:spPr bwMode="auto">
          <a:xfrm>
            <a:off x="1835696" y="980728"/>
            <a:ext cx="5987168" cy="5760640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86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Лыковы\Desktop\blue-flowers-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" y="13590"/>
            <a:ext cx="9143730" cy="68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i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Лыковы\Desktop\1-3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5715000" cy="3810000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560" y="2780928"/>
            <a:ext cx="2483768" cy="293415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24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665</Words>
  <Application>Microsoft Office PowerPoint</Application>
  <PresentationFormat>Экран (4:3)</PresentationFormat>
  <Paragraphs>626</Paragraphs>
  <Slides>22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Сохраним первоцветы</vt:lpstr>
      <vt:lpstr>Первоцветы</vt:lpstr>
      <vt:lpstr>Почему первоцветы так рано цветут?</vt:lpstr>
      <vt:lpstr>Что будет, если срывать первоцветы?</vt:lpstr>
      <vt:lpstr>Первоцветы, занесенные в Красную книгу.</vt:lpstr>
      <vt:lpstr>Презентация PowerPoint</vt:lpstr>
      <vt:lpstr>2  Шафран Гейфеля (крокус) </vt:lpstr>
      <vt:lpstr>3  Морозник кавказский</vt:lpstr>
      <vt:lpstr>4  Венерин башмачок обыкновенный</vt:lpstr>
      <vt:lpstr>5  Лук медвежий (черемша)</vt:lpstr>
      <vt:lpstr>Лекарственные первоцветы</vt:lpstr>
      <vt:lpstr>Правила отдыха на природе</vt:lpstr>
      <vt:lpstr>Кроссворд</vt:lpstr>
      <vt:lpstr>Кроссворд</vt:lpstr>
      <vt:lpstr>Кроссворд</vt:lpstr>
      <vt:lpstr>Загадка</vt:lpstr>
      <vt:lpstr>Кроссворд</vt:lpstr>
      <vt:lpstr>Кроссворд</vt:lpstr>
      <vt:lpstr>Кроссворд</vt:lpstr>
      <vt:lpstr>Кроссворд</vt:lpstr>
      <vt:lpstr>Поделка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Первоцветы</dc:title>
  <dc:creator>Лыковы</dc:creator>
  <cp:lastModifiedBy>Лыковы</cp:lastModifiedBy>
  <cp:revision>50</cp:revision>
  <dcterms:created xsi:type="dcterms:W3CDTF">2019-02-12T16:20:41Z</dcterms:created>
  <dcterms:modified xsi:type="dcterms:W3CDTF">2021-11-14T14:54:24Z</dcterms:modified>
</cp:coreProperties>
</file>