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2" r:id="rId3"/>
    <p:sldId id="27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91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10/20/2026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10/20/2026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8352D"/>
        </a:solidFill>
        <a:effectLst/>
      </p:bgPr>
    </p:bg>
    <p:spTree>
      <p:nvGrpSpPr>
        <p:cNvPr id="1" name=""/>
        <p:cNvGrpSpPr/>
        <p:nvPr/>
      </p:nvGrpSpPr>
      <p:grpSpPr>
        <a:xfrm>
          <a:off x="0" y="0"/>
          <a:ext cx="0" cy="0"/>
          <a:chOff x="0" y="0"/>
          <a:chExt cx="0" cy="0"/>
        </a:xfrm>
      </p:grpSpPr>
      <p:sp>
        <p:nvSpPr>
          <p:cNvPr id="2" name="Oval 1"/>
          <p:cNvSpPr/>
          <p:nvPr/>
        </p:nvSpPr>
        <p:spPr>
          <a:xfrm>
            <a:off x="8366760" y="502920"/>
            <a:ext cx="2468880" cy="24688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9372600" y="2194560"/>
            <a:ext cx="1828800" cy="18288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Oval 3"/>
          <p:cNvSpPr/>
          <p:nvPr/>
        </p:nvSpPr>
        <p:spPr>
          <a:xfrm>
            <a:off x="7543800" y="3429000"/>
            <a:ext cx="2743200" cy="2743200"/>
          </a:xfrm>
          <a:prstGeom prst="ellipse">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280000">
            <a:off x="8686800" y="914400"/>
            <a:ext cx="731520" cy="1188720"/>
          </a:xfrm>
          <a:prstGeom prst="ellipse">
            <a:avLst/>
          </a:prstGeom>
          <a:solidFill>
            <a:srgbClr val="D6AE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7800000">
            <a:off x="9784080" y="2743200"/>
            <a:ext cx="640080" cy="10972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rot="12900000">
            <a:off x="7955279" y="3657600"/>
            <a:ext cx="548640" cy="9144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51130" y="1508760"/>
            <a:ext cx="7223760" cy="3841052"/>
          </a:xfrm>
          <a:prstGeom prst="rect">
            <a:avLst/>
          </a:prstGeom>
          <a:noFill/>
        </p:spPr>
        <p:txBody>
          <a:bodyPr wrap="square" lIns="45720" tIns="36576" rIns="45720" bIns="18288" anchor="t">
            <a:spAutoFit/>
          </a:bodyPr>
          <a:lstStyle/>
          <a:p>
            <a:pPr algn="l">
              <a:spcAft>
                <a:spcPts val="600"/>
              </a:spcAft>
              <a:defRPr sz="3300" b="1">
                <a:solidFill>
                  <a:srgbClr val="FFFFFF"/>
                </a:solidFill>
                <a:latin typeface="Aptos"/>
              </a:defRPr>
            </a:pPr>
            <a:r>
              <a:rPr lang="ru-RU" dirty="0" smtClean="0"/>
              <a:t>Материал урока английского языка по теме: «Экология»</a:t>
            </a:r>
          </a:p>
          <a:p>
            <a:pPr algn="l">
              <a:spcAft>
                <a:spcPts val="600"/>
              </a:spcAft>
              <a:defRPr sz="3300" b="1">
                <a:solidFill>
                  <a:srgbClr val="FFFFFF"/>
                </a:solidFill>
                <a:latin typeface="Aptos"/>
              </a:defRPr>
            </a:pPr>
            <a:r>
              <a:rPr lang="ru-RU" dirty="0"/>
              <a:t>р</a:t>
            </a:r>
            <a:r>
              <a:rPr lang="ru-RU" dirty="0" smtClean="0"/>
              <a:t>азработан преподавателями </a:t>
            </a:r>
            <a:r>
              <a:rPr lang="ru-RU" dirty="0" err="1" smtClean="0"/>
              <a:t>Солодун</a:t>
            </a:r>
            <a:r>
              <a:rPr lang="ru-RU" dirty="0" smtClean="0"/>
              <a:t> К.В., </a:t>
            </a:r>
            <a:r>
              <a:rPr lang="ru-RU" dirty="0" err="1" smtClean="0"/>
              <a:t>Чмиль</a:t>
            </a:r>
            <a:r>
              <a:rPr lang="ru-RU" dirty="0" smtClean="0"/>
              <a:t> Н.В.</a:t>
            </a:r>
          </a:p>
          <a:p>
            <a:pPr algn="l">
              <a:spcAft>
                <a:spcPts val="600"/>
              </a:spcAft>
              <a:defRPr sz="3300" b="1">
                <a:solidFill>
                  <a:srgbClr val="FFFFFF"/>
                </a:solidFill>
                <a:latin typeface="Aptos"/>
              </a:defRPr>
            </a:pPr>
            <a:r>
              <a:rPr lang="ru-RU" dirty="0" smtClean="0"/>
              <a:t>ОГАПОУ «Белгородский машиностроительный техникум»</a:t>
            </a:r>
          </a:p>
          <a:p>
            <a:pPr algn="l">
              <a:spcAft>
                <a:spcPts val="600"/>
              </a:spcAft>
              <a:defRPr sz="3300" b="1">
                <a:solidFill>
                  <a:srgbClr val="FFFFFF"/>
                </a:solidFill>
                <a:latin typeface="Aptos"/>
              </a:defRPr>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8352D"/>
        </a:solidFill>
        <a:effectLst/>
      </p:bgPr>
    </p:bg>
    <p:spTree>
      <p:nvGrpSpPr>
        <p:cNvPr id="1" name=""/>
        <p:cNvGrpSpPr/>
        <p:nvPr/>
      </p:nvGrpSpPr>
      <p:grpSpPr>
        <a:xfrm>
          <a:off x="0" y="0"/>
          <a:ext cx="0" cy="0"/>
          <a:chOff x="0" y="0"/>
          <a:chExt cx="0" cy="0"/>
        </a:xfrm>
      </p:grpSpPr>
      <p:sp>
        <p:nvSpPr>
          <p:cNvPr id="2" name="Oval 1"/>
          <p:cNvSpPr/>
          <p:nvPr/>
        </p:nvSpPr>
        <p:spPr>
          <a:xfrm>
            <a:off x="8366760" y="502920"/>
            <a:ext cx="2468880" cy="24688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9372600" y="2194560"/>
            <a:ext cx="1828800" cy="18288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Oval 3"/>
          <p:cNvSpPr/>
          <p:nvPr/>
        </p:nvSpPr>
        <p:spPr>
          <a:xfrm>
            <a:off x="7543800" y="3429000"/>
            <a:ext cx="2743200" cy="2743200"/>
          </a:xfrm>
          <a:prstGeom prst="ellipse">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280000">
            <a:off x="8686800" y="914400"/>
            <a:ext cx="731520" cy="1188720"/>
          </a:xfrm>
          <a:prstGeom prst="ellipse">
            <a:avLst/>
          </a:prstGeom>
          <a:solidFill>
            <a:srgbClr val="D6AE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7800000">
            <a:off x="9784080" y="2743200"/>
            <a:ext cx="640080" cy="10972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rot="12900000">
            <a:off x="7955279" y="3657600"/>
            <a:ext cx="548640" cy="9144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51681" y="939139"/>
            <a:ext cx="7223760" cy="5287601"/>
          </a:xfrm>
          <a:prstGeom prst="rect">
            <a:avLst/>
          </a:prstGeom>
          <a:noFill/>
        </p:spPr>
        <p:txBody>
          <a:bodyPr wrap="square" lIns="45720" tIns="36576" rIns="45720" bIns="18288" anchor="t">
            <a:spAutoFit/>
          </a:bodyPr>
          <a:lstStyle/>
          <a:p>
            <a:pPr>
              <a:spcAft>
                <a:spcPts val="600"/>
              </a:spcAft>
              <a:defRPr sz="3300" b="1">
                <a:solidFill>
                  <a:srgbClr val="FFFFFF"/>
                </a:solidFill>
                <a:latin typeface="Aptos"/>
              </a:defRPr>
            </a:pPr>
            <a:r>
              <a:rPr lang="ru-RU" dirty="0" smtClean="0"/>
              <a:t>Предлагаемая разработка будет</a:t>
            </a:r>
          </a:p>
          <a:p>
            <a:pPr>
              <a:spcAft>
                <a:spcPts val="600"/>
              </a:spcAft>
              <a:defRPr sz="3300" b="1">
                <a:solidFill>
                  <a:srgbClr val="FFFFFF"/>
                </a:solidFill>
                <a:latin typeface="Aptos"/>
              </a:defRPr>
            </a:pPr>
            <a:r>
              <a:rPr lang="ru-RU" dirty="0"/>
              <a:t>способствовать формированию целостного представления о мире, об общих проблемах, стоящих перед человечеством в XXI веке; систематизировать и обобщить имеющиеся у учащихся знания по теме «Экология».</a:t>
            </a:r>
            <a:endParaRPr lang="ru-RU" dirty="0" smtClean="0"/>
          </a:p>
          <a:p>
            <a:pPr algn="l">
              <a:spcAft>
                <a:spcPts val="600"/>
              </a:spcAft>
              <a:defRPr sz="3300" b="1">
                <a:solidFill>
                  <a:srgbClr val="FFFFFF"/>
                </a:solidFill>
                <a:latin typeface="Aptos"/>
              </a:defRPr>
            </a:pPr>
            <a:endParaRPr dirty="0"/>
          </a:p>
        </p:txBody>
      </p:sp>
    </p:spTree>
    <p:extLst>
      <p:ext uri="{BB962C8B-B14F-4D97-AF65-F5344CB8AC3E}">
        <p14:creationId xmlns:p14="http://schemas.microsoft.com/office/powerpoint/2010/main" val="387649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8352D"/>
        </a:solidFill>
        <a:effectLst/>
      </p:bgPr>
    </p:bg>
    <p:spTree>
      <p:nvGrpSpPr>
        <p:cNvPr id="1" name=""/>
        <p:cNvGrpSpPr/>
        <p:nvPr/>
      </p:nvGrpSpPr>
      <p:grpSpPr>
        <a:xfrm>
          <a:off x="0" y="0"/>
          <a:ext cx="0" cy="0"/>
          <a:chOff x="0" y="0"/>
          <a:chExt cx="0" cy="0"/>
        </a:xfrm>
      </p:grpSpPr>
      <p:sp>
        <p:nvSpPr>
          <p:cNvPr id="2" name="Oval 1"/>
          <p:cNvSpPr/>
          <p:nvPr/>
        </p:nvSpPr>
        <p:spPr>
          <a:xfrm>
            <a:off x="8366760" y="502920"/>
            <a:ext cx="2468880" cy="24688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9372600" y="2194560"/>
            <a:ext cx="1828800" cy="18288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Oval 3"/>
          <p:cNvSpPr/>
          <p:nvPr/>
        </p:nvSpPr>
        <p:spPr>
          <a:xfrm>
            <a:off x="7543800" y="3429000"/>
            <a:ext cx="2743200" cy="2743200"/>
          </a:xfrm>
          <a:prstGeom prst="ellipse">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280000">
            <a:off x="8686800" y="914400"/>
            <a:ext cx="731520" cy="1188720"/>
          </a:xfrm>
          <a:prstGeom prst="ellipse">
            <a:avLst/>
          </a:prstGeom>
          <a:solidFill>
            <a:srgbClr val="D6AE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7800000">
            <a:off x="9784080" y="2743200"/>
            <a:ext cx="640080" cy="109728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rot="12900000">
            <a:off x="7955279" y="3657600"/>
            <a:ext cx="548640" cy="914400"/>
          </a:xfrm>
          <a:prstGeom prst="ellipse">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77240" y="932688"/>
            <a:ext cx="6949440" cy="457200"/>
          </a:xfrm>
          <a:prstGeom prst="rect">
            <a:avLst/>
          </a:prstGeom>
          <a:noFill/>
        </p:spPr>
        <p:txBody>
          <a:bodyPr wrap="square" lIns="45720" tIns="36576" rIns="45720" bIns="18288" anchor="t">
            <a:spAutoFit/>
          </a:bodyPr>
          <a:lstStyle/>
          <a:p>
            <a:pPr algn="l">
              <a:spcAft>
                <a:spcPts val="600"/>
              </a:spcAft>
              <a:defRPr sz="1700" b="1">
                <a:solidFill>
                  <a:srgbClr val="D6AE5B"/>
                </a:solidFill>
                <a:latin typeface="Aptos"/>
              </a:defRPr>
            </a:pPr>
            <a:r>
              <a:t>ENGLISH • LEVEL B1</a:t>
            </a:r>
          </a:p>
        </p:txBody>
      </p:sp>
      <p:sp>
        <p:nvSpPr>
          <p:cNvPr id="9" name="TextBox 8"/>
          <p:cNvSpPr txBox="1"/>
          <p:nvPr/>
        </p:nvSpPr>
        <p:spPr>
          <a:xfrm>
            <a:off x="749808" y="1572768"/>
            <a:ext cx="7223760" cy="1508760"/>
          </a:xfrm>
          <a:prstGeom prst="rect">
            <a:avLst/>
          </a:prstGeom>
          <a:noFill/>
        </p:spPr>
        <p:txBody>
          <a:bodyPr wrap="square" lIns="45720" tIns="36576" rIns="45720" bIns="18288" anchor="t">
            <a:spAutoFit/>
          </a:bodyPr>
          <a:lstStyle/>
          <a:p>
            <a:pPr algn="l">
              <a:spcAft>
                <a:spcPts val="600"/>
              </a:spcAft>
              <a:defRPr sz="3300" b="1">
                <a:solidFill>
                  <a:srgbClr val="FFFFFF"/>
                </a:solidFill>
                <a:latin typeface="Aptos"/>
              </a:defRPr>
            </a:pPr>
            <a:r>
              <a:t>ECOLOGY:</a:t>
            </a:r>
          </a:p>
          <a:p>
            <a:pPr algn="l">
              <a:spcAft>
                <a:spcPts val="600"/>
              </a:spcAft>
              <a:defRPr sz="3300" b="1">
                <a:solidFill>
                  <a:srgbClr val="FFFFFF"/>
                </a:solidFill>
                <a:latin typeface="Aptos"/>
              </a:defRPr>
            </a:pPr>
            <a:r>
              <a:t>SMALL CHANGES, BIG IMPACT</a:t>
            </a:r>
          </a:p>
        </p:txBody>
      </p:sp>
      <p:sp>
        <p:nvSpPr>
          <p:cNvPr id="10" name="TextBox 9"/>
          <p:cNvSpPr txBox="1"/>
          <p:nvPr/>
        </p:nvSpPr>
        <p:spPr>
          <a:xfrm>
            <a:off x="804672" y="3657600"/>
            <a:ext cx="6217920" cy="685800"/>
          </a:xfrm>
          <a:prstGeom prst="rect">
            <a:avLst/>
          </a:prstGeom>
          <a:noFill/>
        </p:spPr>
        <p:txBody>
          <a:bodyPr wrap="square" lIns="45720" tIns="36576" rIns="45720" bIns="18288" anchor="t">
            <a:spAutoFit/>
          </a:bodyPr>
          <a:lstStyle/>
          <a:p>
            <a:pPr algn="l">
              <a:spcAft>
                <a:spcPts val="600"/>
              </a:spcAft>
              <a:defRPr sz="2000" b="0">
                <a:solidFill>
                  <a:srgbClr val="D2E2CD"/>
                </a:solidFill>
                <a:latin typeface="Aptos"/>
              </a:defRPr>
            </a:pPr>
            <a:r>
              <a:t>How everyday choices can protect our planet</a:t>
            </a:r>
          </a:p>
        </p:txBody>
      </p:sp>
      <p:sp>
        <p:nvSpPr>
          <p:cNvPr id="11" name="Rounded Rectangle 10"/>
          <p:cNvSpPr/>
          <p:nvPr/>
        </p:nvSpPr>
        <p:spPr>
          <a:xfrm>
            <a:off x="804672" y="5074920"/>
            <a:ext cx="2240280" cy="502920"/>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300" b="1">
                <a:solidFill>
                  <a:srgbClr val="FFFFFF"/>
                </a:solidFill>
                <a:latin typeface="Aptos"/>
              </a:defRPr>
            </a:pPr>
            <a:r>
              <a:t>READ • SPEAK • ACT</a:t>
            </a:r>
          </a:p>
        </p:txBody>
      </p:sp>
      <p:sp>
        <p:nvSpPr>
          <p:cNvPr id="12" name="TextBox 11"/>
          <p:cNvSpPr txBox="1"/>
          <p:nvPr/>
        </p:nvSpPr>
        <p:spPr>
          <a:xfrm>
            <a:off x="822960" y="6144768"/>
            <a:ext cx="4572000" cy="256032"/>
          </a:xfrm>
          <a:prstGeom prst="rect">
            <a:avLst/>
          </a:prstGeom>
          <a:noFill/>
        </p:spPr>
        <p:txBody>
          <a:bodyPr wrap="square" lIns="45720" tIns="36576" rIns="45720" bIns="18288" anchor="t">
            <a:spAutoFit/>
          </a:bodyPr>
          <a:lstStyle/>
          <a:p>
            <a:pPr algn="l">
              <a:spcAft>
                <a:spcPts val="600"/>
              </a:spcAft>
              <a:defRPr sz="1200" b="0">
                <a:solidFill>
                  <a:srgbClr val="D2E2CD"/>
                </a:solidFill>
                <a:latin typeface="Aptos"/>
              </a:defRPr>
            </a:pPr>
            <a:r>
              <a:t>A lesson in English</a:t>
            </a:r>
          </a:p>
        </p:txBody>
      </p:sp>
    </p:spTree>
    <p:extLst>
      <p:ext uri="{BB962C8B-B14F-4D97-AF65-F5344CB8AC3E}">
        <p14:creationId xmlns:p14="http://schemas.microsoft.com/office/powerpoint/2010/main" val="3276218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01  |  Warm-up</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Look at the questions. Discuss in pairs.</a:t>
            </a:r>
          </a:p>
        </p:txBody>
      </p:sp>
      <p:sp>
        <p:nvSpPr>
          <p:cNvPr id="5" name="Rounded Rectangle 4"/>
          <p:cNvSpPr/>
          <p:nvPr/>
        </p:nvSpPr>
        <p:spPr>
          <a:xfrm>
            <a:off x="822960" y="1508760"/>
            <a:ext cx="1508760" cy="411480"/>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THINK</a:t>
            </a:r>
          </a:p>
        </p:txBody>
      </p:sp>
      <p:sp>
        <p:nvSpPr>
          <p:cNvPr id="6" name="TextBox 5"/>
          <p:cNvSpPr txBox="1"/>
          <p:nvPr/>
        </p:nvSpPr>
        <p:spPr>
          <a:xfrm>
            <a:off x="914400" y="2148840"/>
            <a:ext cx="5715000" cy="347472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1. What environmental problems can you see around you?</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2. Which daily habits help the planet?</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3. Is one person’s action really important?</a:t>
            </a:r>
          </a:p>
        </p:txBody>
      </p:sp>
      <p:sp>
        <p:nvSpPr>
          <p:cNvPr id="7" name="Oval 6"/>
          <p:cNvSpPr/>
          <p:nvPr/>
        </p:nvSpPr>
        <p:spPr>
          <a:xfrm>
            <a:off x="7315200" y="1874519"/>
            <a:ext cx="1143000" cy="1143000"/>
          </a:xfrm>
          <a:prstGeom prst="ellipse">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823960" y="2606040"/>
            <a:ext cx="1143000" cy="1143000"/>
          </a:xfrm>
          <a:prstGeom prst="ellipse">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7818120" y="3703320"/>
            <a:ext cx="1143000" cy="1143000"/>
          </a:xfrm>
          <a:prstGeom prst="ellipse">
            <a:avLst/>
          </a:prstGeom>
          <a:solidFill>
            <a:srgbClr val="D6AE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629400" y="5166360"/>
            <a:ext cx="4206240" cy="502920"/>
          </a:xfrm>
          <a:prstGeom prst="rect">
            <a:avLst/>
          </a:prstGeom>
          <a:noFill/>
        </p:spPr>
        <p:txBody>
          <a:bodyPr wrap="square" lIns="45720" tIns="36576" rIns="45720" bIns="18288" anchor="t">
            <a:spAutoFit/>
          </a:bodyPr>
          <a:lstStyle/>
          <a:p>
            <a:pPr algn="ctr">
              <a:spcAft>
                <a:spcPts val="600"/>
              </a:spcAft>
              <a:defRPr sz="1600" b="0">
                <a:solidFill>
                  <a:srgbClr val="5B695D"/>
                </a:solidFill>
                <a:latin typeface="Aptos"/>
              </a:defRPr>
            </a:pPr>
            <a:r>
              <a:t>There is no single perfect answer.</a:t>
            </a:r>
          </a:p>
        </p:txBody>
      </p:sp>
      <p:sp>
        <p:nvSpPr>
          <p:cNvPr id="11" name="TextBox 10"/>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02  |  Today’s mission</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By the end of the lesson, you can…</a:t>
            </a:r>
          </a:p>
        </p:txBody>
      </p:sp>
      <p:sp>
        <p:nvSpPr>
          <p:cNvPr id="5" name="Rounded Rectangle 4"/>
          <p:cNvSpPr/>
          <p:nvPr/>
        </p:nvSpPr>
        <p:spPr>
          <a:xfrm>
            <a:off x="868680" y="1508760"/>
            <a:ext cx="713232"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01</a:t>
            </a:r>
          </a:p>
        </p:txBody>
      </p:sp>
      <p:sp>
        <p:nvSpPr>
          <p:cNvPr id="6" name="TextBox 5"/>
          <p:cNvSpPr txBox="1"/>
          <p:nvPr/>
        </p:nvSpPr>
        <p:spPr>
          <a:xfrm>
            <a:off x="1828800" y="1563624"/>
            <a:ext cx="9326880" cy="457200"/>
          </a:xfrm>
          <a:prstGeom prst="rect">
            <a:avLst/>
          </a:prstGeom>
          <a:noFill/>
        </p:spPr>
        <p:txBody>
          <a:bodyPr wrap="square" lIns="45720" tIns="36576" rIns="45720" bIns="18288" anchor="t">
            <a:spAutoFit/>
          </a:bodyPr>
          <a:lstStyle/>
          <a:p>
            <a:pPr algn="l">
              <a:spcAft>
                <a:spcPts val="600"/>
              </a:spcAft>
              <a:defRPr sz="2200" b="1">
                <a:solidFill>
                  <a:srgbClr val="18352D"/>
                </a:solidFill>
                <a:latin typeface="Aptos"/>
              </a:defRPr>
            </a:pPr>
            <a:r>
              <a:t>understand a text about everyday environmental choices</a:t>
            </a:r>
          </a:p>
        </p:txBody>
      </p:sp>
      <p:sp>
        <p:nvSpPr>
          <p:cNvPr id="7" name="Rounded Rectangle 6"/>
          <p:cNvSpPr/>
          <p:nvPr/>
        </p:nvSpPr>
        <p:spPr>
          <a:xfrm>
            <a:off x="868680" y="2560320"/>
            <a:ext cx="713232"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02</a:t>
            </a:r>
          </a:p>
        </p:txBody>
      </p:sp>
      <p:sp>
        <p:nvSpPr>
          <p:cNvPr id="8" name="TextBox 7"/>
          <p:cNvSpPr txBox="1"/>
          <p:nvPr/>
        </p:nvSpPr>
        <p:spPr>
          <a:xfrm>
            <a:off x="1828800" y="2615184"/>
            <a:ext cx="9326880" cy="457200"/>
          </a:xfrm>
          <a:prstGeom prst="rect">
            <a:avLst/>
          </a:prstGeom>
          <a:noFill/>
        </p:spPr>
        <p:txBody>
          <a:bodyPr wrap="square" lIns="45720" tIns="36576" rIns="45720" bIns="18288" anchor="t">
            <a:spAutoFit/>
          </a:bodyPr>
          <a:lstStyle/>
          <a:p>
            <a:pPr algn="l">
              <a:spcAft>
                <a:spcPts val="600"/>
              </a:spcAft>
              <a:defRPr sz="2200" b="1">
                <a:solidFill>
                  <a:srgbClr val="18352D"/>
                </a:solidFill>
                <a:latin typeface="Aptos"/>
              </a:defRPr>
            </a:pPr>
            <a:r>
              <a:t>use key ecology vocabulary</a:t>
            </a:r>
          </a:p>
        </p:txBody>
      </p:sp>
      <p:sp>
        <p:nvSpPr>
          <p:cNvPr id="9" name="Rounded Rectangle 8"/>
          <p:cNvSpPr/>
          <p:nvPr/>
        </p:nvSpPr>
        <p:spPr>
          <a:xfrm>
            <a:off x="868680" y="3611879"/>
            <a:ext cx="713232"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03</a:t>
            </a:r>
          </a:p>
        </p:txBody>
      </p:sp>
      <p:sp>
        <p:nvSpPr>
          <p:cNvPr id="10" name="TextBox 9"/>
          <p:cNvSpPr txBox="1"/>
          <p:nvPr/>
        </p:nvSpPr>
        <p:spPr>
          <a:xfrm>
            <a:off x="1828800" y="3666744"/>
            <a:ext cx="9326880" cy="457200"/>
          </a:xfrm>
          <a:prstGeom prst="rect">
            <a:avLst/>
          </a:prstGeom>
          <a:noFill/>
        </p:spPr>
        <p:txBody>
          <a:bodyPr wrap="square" lIns="45720" tIns="36576" rIns="45720" bIns="18288" anchor="t">
            <a:spAutoFit/>
          </a:bodyPr>
          <a:lstStyle/>
          <a:p>
            <a:pPr algn="l">
              <a:spcAft>
                <a:spcPts val="600"/>
              </a:spcAft>
              <a:defRPr sz="2200" b="1">
                <a:solidFill>
                  <a:srgbClr val="18352D"/>
                </a:solidFill>
                <a:latin typeface="Aptos"/>
              </a:defRPr>
            </a:pPr>
            <a:r>
              <a:t>practise the Present Simple</a:t>
            </a:r>
          </a:p>
        </p:txBody>
      </p:sp>
      <p:sp>
        <p:nvSpPr>
          <p:cNvPr id="11" name="Rounded Rectangle 10"/>
          <p:cNvSpPr/>
          <p:nvPr/>
        </p:nvSpPr>
        <p:spPr>
          <a:xfrm>
            <a:off x="868680" y="4663440"/>
            <a:ext cx="713232"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04</a:t>
            </a:r>
          </a:p>
        </p:txBody>
      </p:sp>
      <p:sp>
        <p:nvSpPr>
          <p:cNvPr id="12" name="TextBox 11"/>
          <p:cNvSpPr txBox="1"/>
          <p:nvPr/>
        </p:nvSpPr>
        <p:spPr>
          <a:xfrm>
            <a:off x="1828800" y="4718303"/>
            <a:ext cx="9326880" cy="457200"/>
          </a:xfrm>
          <a:prstGeom prst="rect">
            <a:avLst/>
          </a:prstGeom>
          <a:noFill/>
        </p:spPr>
        <p:txBody>
          <a:bodyPr wrap="square" lIns="45720" tIns="36576" rIns="45720" bIns="18288" anchor="t">
            <a:spAutoFit/>
          </a:bodyPr>
          <a:lstStyle/>
          <a:p>
            <a:pPr algn="l">
              <a:spcAft>
                <a:spcPts val="600"/>
              </a:spcAft>
              <a:defRPr sz="2200" b="1">
                <a:solidFill>
                  <a:srgbClr val="18352D"/>
                </a:solidFill>
                <a:latin typeface="Aptos"/>
              </a:defRPr>
            </a:pPr>
            <a:r>
              <a:t>suggest realistic ways to reduce waste</a:t>
            </a:r>
          </a:p>
        </p:txBody>
      </p:sp>
      <p:sp>
        <p:nvSpPr>
          <p:cNvPr id="13" name="TextBox 12"/>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03  |  Key vocabulary</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Read the phrases. Try to explain them in English.</a:t>
            </a:r>
          </a:p>
        </p:txBody>
      </p:sp>
      <p:sp>
        <p:nvSpPr>
          <p:cNvPr id="5" name="Rounded Rectangle 4"/>
          <p:cNvSpPr/>
          <p:nvPr/>
        </p:nvSpPr>
        <p:spPr>
          <a:xfrm>
            <a:off x="777240" y="1417320"/>
            <a:ext cx="5074920" cy="859536"/>
          </a:xfrm>
          <a:prstGeom prst="roundRect">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960120" y="1508760"/>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reduce waste</a:t>
            </a:r>
          </a:p>
        </p:txBody>
      </p:sp>
      <p:sp>
        <p:nvSpPr>
          <p:cNvPr id="7" name="TextBox 6"/>
          <p:cNvSpPr txBox="1"/>
          <p:nvPr/>
        </p:nvSpPr>
        <p:spPr>
          <a:xfrm>
            <a:off x="960120" y="1874519"/>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уменьшать количество отходов</a:t>
            </a:r>
          </a:p>
        </p:txBody>
      </p:sp>
      <p:sp>
        <p:nvSpPr>
          <p:cNvPr id="8" name="Rounded Rectangle 7"/>
          <p:cNvSpPr/>
          <p:nvPr/>
        </p:nvSpPr>
        <p:spPr>
          <a:xfrm>
            <a:off x="6400800" y="1417320"/>
            <a:ext cx="5074920" cy="859536"/>
          </a:xfrm>
          <a:prstGeom prst="roundRect">
            <a:avLst/>
          </a:prstGeom>
          <a:solidFill>
            <a:srgbClr val="EEE6D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583680" y="1508760"/>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recycle</a:t>
            </a:r>
          </a:p>
        </p:txBody>
      </p:sp>
      <p:sp>
        <p:nvSpPr>
          <p:cNvPr id="10" name="TextBox 9"/>
          <p:cNvSpPr txBox="1"/>
          <p:nvPr/>
        </p:nvSpPr>
        <p:spPr>
          <a:xfrm>
            <a:off x="6583680" y="1874519"/>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перерабатывать</a:t>
            </a:r>
          </a:p>
        </p:txBody>
      </p:sp>
      <p:sp>
        <p:nvSpPr>
          <p:cNvPr id="11" name="Rounded Rectangle 10"/>
          <p:cNvSpPr/>
          <p:nvPr/>
        </p:nvSpPr>
        <p:spPr>
          <a:xfrm>
            <a:off x="777240" y="2532888"/>
            <a:ext cx="5074920" cy="859536"/>
          </a:xfrm>
          <a:prstGeom prst="roundRect">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960120" y="2624328"/>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reuse</a:t>
            </a:r>
          </a:p>
        </p:txBody>
      </p:sp>
      <p:sp>
        <p:nvSpPr>
          <p:cNvPr id="13" name="TextBox 12"/>
          <p:cNvSpPr txBox="1"/>
          <p:nvPr/>
        </p:nvSpPr>
        <p:spPr>
          <a:xfrm>
            <a:off x="960120" y="2990088"/>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использовать повторно</a:t>
            </a:r>
          </a:p>
        </p:txBody>
      </p:sp>
      <p:sp>
        <p:nvSpPr>
          <p:cNvPr id="14" name="Rounded Rectangle 13"/>
          <p:cNvSpPr/>
          <p:nvPr/>
        </p:nvSpPr>
        <p:spPr>
          <a:xfrm>
            <a:off x="6400800" y="2532888"/>
            <a:ext cx="5074920" cy="859536"/>
          </a:xfrm>
          <a:prstGeom prst="roundRect">
            <a:avLst/>
          </a:prstGeom>
          <a:solidFill>
            <a:srgbClr val="EEE6D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6583680" y="2624328"/>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single-use plastic</a:t>
            </a:r>
          </a:p>
        </p:txBody>
      </p:sp>
      <p:sp>
        <p:nvSpPr>
          <p:cNvPr id="16" name="TextBox 15"/>
          <p:cNvSpPr txBox="1"/>
          <p:nvPr/>
        </p:nvSpPr>
        <p:spPr>
          <a:xfrm>
            <a:off x="6583680" y="2990088"/>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одноразовый пластик</a:t>
            </a:r>
          </a:p>
        </p:txBody>
      </p:sp>
      <p:sp>
        <p:nvSpPr>
          <p:cNvPr id="17" name="Rounded Rectangle 16"/>
          <p:cNvSpPr/>
          <p:nvPr/>
        </p:nvSpPr>
        <p:spPr>
          <a:xfrm>
            <a:off x="777240" y="3648456"/>
            <a:ext cx="5074920" cy="859536"/>
          </a:xfrm>
          <a:prstGeom prst="roundRect">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960120" y="3739896"/>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renewable energy</a:t>
            </a:r>
          </a:p>
        </p:txBody>
      </p:sp>
      <p:sp>
        <p:nvSpPr>
          <p:cNvPr id="19" name="TextBox 18"/>
          <p:cNvSpPr txBox="1"/>
          <p:nvPr/>
        </p:nvSpPr>
        <p:spPr>
          <a:xfrm>
            <a:off x="960120" y="4105656"/>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возобновляемая энергия</a:t>
            </a:r>
          </a:p>
        </p:txBody>
      </p:sp>
      <p:sp>
        <p:nvSpPr>
          <p:cNvPr id="20" name="Rounded Rectangle 19"/>
          <p:cNvSpPr/>
          <p:nvPr/>
        </p:nvSpPr>
        <p:spPr>
          <a:xfrm>
            <a:off x="6400800" y="3648456"/>
            <a:ext cx="5074920" cy="859536"/>
          </a:xfrm>
          <a:prstGeom prst="roundRect">
            <a:avLst/>
          </a:prstGeom>
          <a:solidFill>
            <a:srgbClr val="EEE6D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6583680" y="3739896"/>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carbon footprint</a:t>
            </a:r>
          </a:p>
        </p:txBody>
      </p:sp>
      <p:sp>
        <p:nvSpPr>
          <p:cNvPr id="22" name="TextBox 21"/>
          <p:cNvSpPr txBox="1"/>
          <p:nvPr/>
        </p:nvSpPr>
        <p:spPr>
          <a:xfrm>
            <a:off x="6583680" y="4105656"/>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углеродный след</a:t>
            </a:r>
          </a:p>
        </p:txBody>
      </p:sp>
      <p:sp>
        <p:nvSpPr>
          <p:cNvPr id="23" name="Rounded Rectangle 22"/>
          <p:cNvSpPr/>
          <p:nvPr/>
        </p:nvSpPr>
        <p:spPr>
          <a:xfrm>
            <a:off x="777240" y="4764024"/>
            <a:ext cx="5074920" cy="859536"/>
          </a:xfrm>
          <a:prstGeom prst="roundRect">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960120" y="4855464"/>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public transport</a:t>
            </a:r>
          </a:p>
        </p:txBody>
      </p:sp>
      <p:sp>
        <p:nvSpPr>
          <p:cNvPr id="25" name="TextBox 24"/>
          <p:cNvSpPr txBox="1"/>
          <p:nvPr/>
        </p:nvSpPr>
        <p:spPr>
          <a:xfrm>
            <a:off x="960120" y="5221224"/>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общественный транспорт</a:t>
            </a:r>
          </a:p>
        </p:txBody>
      </p:sp>
      <p:sp>
        <p:nvSpPr>
          <p:cNvPr id="26" name="Rounded Rectangle 25"/>
          <p:cNvSpPr/>
          <p:nvPr/>
        </p:nvSpPr>
        <p:spPr>
          <a:xfrm>
            <a:off x="6400800" y="4764024"/>
            <a:ext cx="5074920" cy="859536"/>
          </a:xfrm>
          <a:prstGeom prst="roundRect">
            <a:avLst/>
          </a:prstGeom>
          <a:solidFill>
            <a:srgbClr val="EEE6D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6583680" y="4855464"/>
            <a:ext cx="4709160" cy="310896"/>
          </a:xfrm>
          <a:prstGeom prst="rect">
            <a:avLst/>
          </a:prstGeom>
          <a:noFill/>
        </p:spPr>
        <p:txBody>
          <a:bodyPr wrap="square" lIns="45720" tIns="36576" rIns="45720" bIns="18288" anchor="t">
            <a:spAutoFit/>
          </a:bodyPr>
          <a:lstStyle/>
          <a:p>
            <a:pPr algn="l">
              <a:spcAft>
                <a:spcPts val="600"/>
              </a:spcAft>
              <a:defRPr sz="1800" b="1">
                <a:solidFill>
                  <a:srgbClr val="18352D"/>
                </a:solidFill>
                <a:latin typeface="Aptos"/>
              </a:defRPr>
            </a:pPr>
            <a:r>
              <a:t>save resources</a:t>
            </a:r>
          </a:p>
        </p:txBody>
      </p:sp>
      <p:sp>
        <p:nvSpPr>
          <p:cNvPr id="28" name="TextBox 27"/>
          <p:cNvSpPr txBox="1"/>
          <p:nvPr/>
        </p:nvSpPr>
        <p:spPr>
          <a:xfrm>
            <a:off x="6583680" y="5221224"/>
            <a:ext cx="4709160" cy="237744"/>
          </a:xfrm>
          <a:prstGeom prst="rect">
            <a:avLst/>
          </a:prstGeom>
          <a:noFill/>
        </p:spPr>
        <p:txBody>
          <a:bodyPr wrap="square" lIns="45720" tIns="36576" rIns="45720" bIns="18288" anchor="t">
            <a:spAutoFit/>
          </a:bodyPr>
          <a:lstStyle/>
          <a:p>
            <a:pPr algn="l">
              <a:spcAft>
                <a:spcPts val="600"/>
              </a:spcAft>
              <a:defRPr sz="1300" b="0">
                <a:solidFill>
                  <a:srgbClr val="5B695D"/>
                </a:solidFill>
                <a:latin typeface="Aptos"/>
              </a:defRPr>
            </a:pPr>
            <a:r>
              <a:t>экономить ресурсы</a:t>
            </a:r>
          </a:p>
        </p:txBody>
      </p:sp>
      <p:sp>
        <p:nvSpPr>
          <p:cNvPr id="29" name="TextBox 28"/>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04  |  Before you read</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Choose the ideas you expect to find in the text.</a:t>
            </a:r>
          </a:p>
        </p:txBody>
      </p:sp>
      <p:sp>
        <p:nvSpPr>
          <p:cNvPr id="5" name="TextBox 4"/>
          <p:cNvSpPr txBox="1"/>
          <p:nvPr/>
        </p:nvSpPr>
        <p:spPr>
          <a:xfrm>
            <a:off x="868680" y="1463040"/>
            <a:ext cx="10515600" cy="457200"/>
          </a:xfrm>
          <a:prstGeom prst="rect">
            <a:avLst/>
          </a:prstGeom>
          <a:noFill/>
        </p:spPr>
        <p:txBody>
          <a:bodyPr wrap="square" lIns="45720" tIns="36576" rIns="45720" bIns="18288" anchor="t">
            <a:spAutoFit/>
          </a:bodyPr>
          <a:lstStyle/>
          <a:p>
            <a:pPr algn="l">
              <a:spcAft>
                <a:spcPts val="600"/>
              </a:spcAft>
              <a:defRPr sz="2200" b="1">
                <a:solidFill>
                  <a:srgbClr val="18352D"/>
                </a:solidFill>
                <a:latin typeface="Aptos"/>
              </a:defRPr>
            </a:pPr>
            <a:r>
              <a:t>The text will probably say that…</a:t>
            </a:r>
          </a:p>
        </p:txBody>
      </p:sp>
      <p:sp>
        <p:nvSpPr>
          <p:cNvPr id="6" name="Rounded Rectangle 5"/>
          <p:cNvSpPr/>
          <p:nvPr/>
        </p:nvSpPr>
        <p:spPr>
          <a:xfrm>
            <a:off x="914400" y="2148840"/>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A</a:t>
            </a:r>
          </a:p>
        </p:txBody>
      </p:sp>
      <p:sp>
        <p:nvSpPr>
          <p:cNvPr id="7" name="TextBox 6"/>
          <p:cNvSpPr txBox="1"/>
          <p:nvPr/>
        </p:nvSpPr>
        <p:spPr>
          <a:xfrm>
            <a:off x="1645920" y="2157984"/>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only governments can protect the environment.</a:t>
            </a:r>
          </a:p>
        </p:txBody>
      </p:sp>
      <p:sp>
        <p:nvSpPr>
          <p:cNvPr id="8" name="Rounded Rectangle 7"/>
          <p:cNvSpPr/>
          <p:nvPr/>
        </p:nvSpPr>
        <p:spPr>
          <a:xfrm>
            <a:off x="914400" y="2935224"/>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B</a:t>
            </a:r>
          </a:p>
        </p:txBody>
      </p:sp>
      <p:sp>
        <p:nvSpPr>
          <p:cNvPr id="9" name="TextBox 8"/>
          <p:cNvSpPr txBox="1"/>
          <p:nvPr/>
        </p:nvSpPr>
        <p:spPr>
          <a:xfrm>
            <a:off x="1645920" y="2944368"/>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small habits can make a difference.</a:t>
            </a:r>
          </a:p>
        </p:txBody>
      </p:sp>
      <p:sp>
        <p:nvSpPr>
          <p:cNvPr id="10" name="Rounded Rectangle 9"/>
          <p:cNvSpPr/>
          <p:nvPr/>
        </p:nvSpPr>
        <p:spPr>
          <a:xfrm>
            <a:off x="914400" y="3721608"/>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C</a:t>
            </a:r>
          </a:p>
        </p:txBody>
      </p:sp>
      <p:sp>
        <p:nvSpPr>
          <p:cNvPr id="11" name="TextBox 10"/>
          <p:cNvSpPr txBox="1"/>
          <p:nvPr/>
        </p:nvSpPr>
        <p:spPr>
          <a:xfrm>
            <a:off x="1645920" y="3730752"/>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recycling is the only solution.</a:t>
            </a:r>
          </a:p>
        </p:txBody>
      </p:sp>
      <p:sp>
        <p:nvSpPr>
          <p:cNvPr id="12" name="Rounded Rectangle 11"/>
          <p:cNvSpPr/>
          <p:nvPr/>
        </p:nvSpPr>
        <p:spPr>
          <a:xfrm>
            <a:off x="914400" y="4507992"/>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D</a:t>
            </a:r>
          </a:p>
        </p:txBody>
      </p:sp>
      <p:sp>
        <p:nvSpPr>
          <p:cNvPr id="13" name="TextBox 12"/>
          <p:cNvSpPr txBox="1"/>
          <p:nvPr/>
        </p:nvSpPr>
        <p:spPr>
          <a:xfrm>
            <a:off x="1645920" y="4517136"/>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convenience sometimes creates more waste.</a:t>
            </a:r>
          </a:p>
        </p:txBody>
      </p:sp>
      <p:sp>
        <p:nvSpPr>
          <p:cNvPr id="14" name="TextBox 13"/>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05  |  Reading</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Read the text and check your predictions.</a:t>
            </a:r>
          </a:p>
        </p:txBody>
      </p:sp>
      <p:sp>
        <p:nvSpPr>
          <p:cNvPr id="5" name="TextBox 4"/>
          <p:cNvSpPr txBox="1"/>
          <p:nvPr/>
        </p:nvSpPr>
        <p:spPr>
          <a:xfrm>
            <a:off x="777240" y="1353312"/>
            <a:ext cx="10789920" cy="5257800"/>
          </a:xfrm>
          <a:prstGeom prst="rect">
            <a:avLst/>
          </a:prstGeom>
          <a:noFill/>
        </p:spPr>
        <p:txBody>
          <a:bodyPr wrap="square" lIns="45720" tIns="36576" rIns="45720" bIns="18288" anchor="t">
            <a:spAutoFit/>
          </a:bodyPr>
          <a:lstStyle/>
          <a:p>
            <a:pPr algn="l">
              <a:spcAft>
                <a:spcPts val="600"/>
              </a:spcAft>
              <a:defRPr sz="1600" b="0">
                <a:solidFill>
                  <a:srgbClr val="18352D"/>
                </a:solidFill>
                <a:latin typeface="Aptos"/>
              </a:defRPr>
            </a:pPr>
            <a:r>
              <a:t>SMALL CHANGES, BIG IMPACT</a:t>
            </a:r>
          </a:p>
          <a:p>
            <a:pPr algn="l">
              <a:spcAft>
                <a:spcPts val="600"/>
              </a:spcAft>
              <a:defRPr sz="1600" b="0">
                <a:solidFill>
                  <a:srgbClr val="18352D"/>
                </a:solidFill>
                <a:latin typeface="Aptos"/>
              </a:defRPr>
            </a:pPr>
            <a:r>
              <a:t>Environmental problems can seem too big for one person to solve. However, the choices we make every day matter. For example, we can carry a reusable bottle, take a shopping bag with us and avoid single-use plastic when possible.</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We can also reduce waste by repairing things instead of throwing them away. Recycling is useful, but it is not the only answer: buying less and reusing items can prevent waste in the first place.</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Transport matters, too. When people walk, cycle or use public transport, they often produce less pollution than when they travel alone by car. At home, switching off lights and saving water help us use resources wisely.</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Of course, individuals cannot solve every environmental problem. Businesses and governments have important responsibilities as well. But when communities make better choices and ask for cleaner solutions, small actions can become part of a much bigger change.</a:t>
            </a:r>
          </a:p>
        </p:txBody>
      </p:sp>
      <p:sp>
        <p:nvSpPr>
          <p:cNvPr id="6" name="TextBox 5"/>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06  |  Check your understanding</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Answer in complete sentences.</a:t>
            </a:r>
          </a:p>
        </p:txBody>
      </p:sp>
      <p:sp>
        <p:nvSpPr>
          <p:cNvPr id="5" name="TextBox 4"/>
          <p:cNvSpPr txBox="1"/>
          <p:nvPr/>
        </p:nvSpPr>
        <p:spPr>
          <a:xfrm>
            <a:off x="914400" y="1417320"/>
            <a:ext cx="10241280" cy="566928"/>
          </a:xfrm>
          <a:prstGeom prst="rect">
            <a:avLst/>
          </a:prstGeom>
          <a:noFill/>
        </p:spPr>
        <p:txBody>
          <a:bodyPr wrap="square" lIns="45720" tIns="36576" rIns="45720" bIns="18288" anchor="t">
            <a:spAutoFit/>
          </a:bodyPr>
          <a:lstStyle/>
          <a:p>
            <a:pPr algn="l">
              <a:spcAft>
                <a:spcPts val="600"/>
              </a:spcAft>
              <a:defRPr sz="1900" b="1">
                <a:solidFill>
                  <a:srgbClr val="18352D"/>
                </a:solidFill>
                <a:latin typeface="Aptos"/>
              </a:defRPr>
            </a:pPr>
            <a:r>
              <a:t>1. Why can environmental problems feel difficult to solve?</a:t>
            </a:r>
          </a:p>
        </p:txBody>
      </p:sp>
      <p:sp>
        <p:nvSpPr>
          <p:cNvPr id="6" name="TextBox 5"/>
          <p:cNvSpPr txBox="1"/>
          <p:nvPr/>
        </p:nvSpPr>
        <p:spPr>
          <a:xfrm>
            <a:off x="914400" y="2313432"/>
            <a:ext cx="10241280" cy="566928"/>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2. Name two ways to reduce waste.</a:t>
            </a:r>
          </a:p>
        </p:txBody>
      </p:sp>
      <p:sp>
        <p:nvSpPr>
          <p:cNvPr id="7" name="TextBox 6"/>
          <p:cNvSpPr txBox="1"/>
          <p:nvPr/>
        </p:nvSpPr>
        <p:spPr>
          <a:xfrm>
            <a:off x="914400" y="3209544"/>
            <a:ext cx="10241280" cy="566928"/>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3. Why is recycling not the only answer?</a:t>
            </a:r>
          </a:p>
        </p:txBody>
      </p:sp>
      <p:sp>
        <p:nvSpPr>
          <p:cNvPr id="8" name="TextBox 7"/>
          <p:cNvSpPr txBox="1"/>
          <p:nvPr/>
        </p:nvSpPr>
        <p:spPr>
          <a:xfrm>
            <a:off x="914400" y="4105656"/>
            <a:ext cx="10241280" cy="566928"/>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4. How can transport choices reduce pollution?</a:t>
            </a:r>
          </a:p>
        </p:txBody>
      </p:sp>
      <p:sp>
        <p:nvSpPr>
          <p:cNvPr id="9" name="TextBox 8"/>
          <p:cNvSpPr txBox="1"/>
          <p:nvPr/>
        </p:nvSpPr>
        <p:spPr>
          <a:xfrm>
            <a:off x="914400" y="5001768"/>
            <a:ext cx="10241280" cy="566928"/>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5. Who else has responsibility for the environment?</a:t>
            </a:r>
          </a:p>
        </p:txBody>
      </p:sp>
      <p:sp>
        <p:nvSpPr>
          <p:cNvPr id="10" name="TextBox 9"/>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07</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07  |  Vocabulary in context</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Complete the sentences with the words in the box.</a:t>
            </a:r>
          </a:p>
        </p:txBody>
      </p:sp>
      <p:sp>
        <p:nvSpPr>
          <p:cNvPr id="5" name="Rounded Rectangle 4"/>
          <p:cNvSpPr/>
          <p:nvPr/>
        </p:nvSpPr>
        <p:spPr>
          <a:xfrm>
            <a:off x="777240" y="1325880"/>
            <a:ext cx="10652760" cy="566928"/>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500" b="1">
                <a:solidFill>
                  <a:srgbClr val="FFFFFF"/>
                </a:solidFill>
                <a:latin typeface="Aptos"/>
              </a:defRPr>
            </a:pPr>
            <a:r>
              <a:t>reuse  •  carbon footprint  •  renewable energy  •  public transport  •  reduce waste</a:t>
            </a:r>
          </a:p>
        </p:txBody>
      </p:sp>
      <p:sp>
        <p:nvSpPr>
          <p:cNvPr id="6" name="TextBox 5"/>
          <p:cNvSpPr txBox="1"/>
          <p:nvPr/>
        </p:nvSpPr>
        <p:spPr>
          <a:xfrm>
            <a:off x="914400" y="2148840"/>
            <a:ext cx="10058400" cy="457200"/>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1. Solar and wind power are examples of __________.</a:t>
            </a:r>
          </a:p>
        </p:txBody>
      </p:sp>
      <p:sp>
        <p:nvSpPr>
          <p:cNvPr id="7" name="TextBox 6"/>
          <p:cNvSpPr txBox="1"/>
          <p:nvPr/>
        </p:nvSpPr>
        <p:spPr>
          <a:xfrm>
            <a:off x="914400" y="2898648"/>
            <a:ext cx="10058400" cy="457200"/>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2. Taking the bus is one way to use __________.</a:t>
            </a:r>
          </a:p>
        </p:txBody>
      </p:sp>
      <p:sp>
        <p:nvSpPr>
          <p:cNvPr id="8" name="TextBox 7"/>
          <p:cNvSpPr txBox="1"/>
          <p:nvPr/>
        </p:nvSpPr>
        <p:spPr>
          <a:xfrm>
            <a:off x="914400" y="3648456"/>
            <a:ext cx="10058400" cy="457200"/>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3. Repairing old things can help us __________.</a:t>
            </a:r>
          </a:p>
        </p:txBody>
      </p:sp>
      <p:sp>
        <p:nvSpPr>
          <p:cNvPr id="9" name="TextBox 8"/>
          <p:cNvSpPr txBox="1"/>
          <p:nvPr/>
        </p:nvSpPr>
        <p:spPr>
          <a:xfrm>
            <a:off x="914400" y="4398264"/>
            <a:ext cx="10058400" cy="457200"/>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4. Using a reusable cup may help lower your __________.</a:t>
            </a:r>
          </a:p>
        </p:txBody>
      </p:sp>
      <p:sp>
        <p:nvSpPr>
          <p:cNvPr id="10" name="TextBox 9"/>
          <p:cNvSpPr txBox="1"/>
          <p:nvPr/>
        </p:nvSpPr>
        <p:spPr>
          <a:xfrm>
            <a:off x="914400" y="5148072"/>
            <a:ext cx="10058400" cy="457200"/>
          </a:xfrm>
          <a:prstGeom prst="rect">
            <a:avLst/>
          </a:prstGeom>
          <a:noFill/>
        </p:spPr>
        <p:txBody>
          <a:bodyPr wrap="square" lIns="45720" tIns="36576" rIns="45720" bIns="18288" anchor="t">
            <a:spAutoFit/>
          </a:bodyPr>
          <a:lstStyle/>
          <a:p>
            <a:pPr algn="l">
              <a:spcAft>
                <a:spcPts val="600"/>
              </a:spcAft>
              <a:defRPr sz="1900" b="0">
                <a:solidFill>
                  <a:srgbClr val="18352D"/>
                </a:solidFill>
                <a:latin typeface="Aptos"/>
              </a:defRPr>
            </a:pPr>
            <a:r>
              <a:t>5. We can __________ by buying only what we need.</a:t>
            </a:r>
          </a:p>
        </p:txBody>
      </p:sp>
      <p:sp>
        <p:nvSpPr>
          <p:cNvPr id="11" name="TextBox 10"/>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08  |  Translation</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Translate the phrases. Work individually, then compare.</a:t>
            </a:r>
          </a:p>
        </p:txBody>
      </p:sp>
      <p:sp>
        <p:nvSpPr>
          <p:cNvPr id="5" name="TextBox 4"/>
          <p:cNvSpPr txBox="1"/>
          <p:nvPr/>
        </p:nvSpPr>
        <p:spPr>
          <a:xfrm>
            <a:off x="868680" y="1371600"/>
            <a:ext cx="4937760" cy="320040"/>
          </a:xfrm>
          <a:prstGeom prst="rect">
            <a:avLst/>
          </a:prstGeom>
          <a:noFill/>
        </p:spPr>
        <p:txBody>
          <a:bodyPr wrap="square" lIns="45720" tIns="36576" rIns="45720" bIns="18288" anchor="t">
            <a:spAutoFit/>
          </a:bodyPr>
          <a:lstStyle/>
          <a:p>
            <a:pPr algn="l">
              <a:spcAft>
                <a:spcPts val="600"/>
              </a:spcAft>
              <a:defRPr sz="1500" b="1">
                <a:solidFill>
                  <a:srgbClr val="447753"/>
                </a:solidFill>
                <a:latin typeface="Aptos"/>
              </a:defRPr>
            </a:pPr>
            <a:r>
              <a:t>ENGLISH → RUSSIAN</a:t>
            </a:r>
          </a:p>
        </p:txBody>
      </p:sp>
      <p:sp>
        <p:nvSpPr>
          <p:cNvPr id="6" name="TextBox 5"/>
          <p:cNvSpPr txBox="1"/>
          <p:nvPr/>
        </p:nvSpPr>
        <p:spPr>
          <a:xfrm>
            <a:off x="6263640" y="1371600"/>
            <a:ext cx="4937760" cy="320040"/>
          </a:xfrm>
          <a:prstGeom prst="rect">
            <a:avLst/>
          </a:prstGeom>
          <a:noFill/>
        </p:spPr>
        <p:txBody>
          <a:bodyPr wrap="square" lIns="45720" tIns="36576" rIns="45720" bIns="18288" anchor="t">
            <a:spAutoFit/>
          </a:bodyPr>
          <a:lstStyle/>
          <a:p>
            <a:pPr algn="l">
              <a:spcAft>
                <a:spcPts val="600"/>
              </a:spcAft>
              <a:defRPr sz="1500" b="1">
                <a:solidFill>
                  <a:srgbClr val="447753"/>
                </a:solidFill>
                <a:latin typeface="Aptos"/>
              </a:defRPr>
            </a:pPr>
            <a:r>
              <a:t>RUSSIAN → ENGLISH</a:t>
            </a:r>
          </a:p>
        </p:txBody>
      </p:sp>
      <p:sp>
        <p:nvSpPr>
          <p:cNvPr id="7" name="TextBox 6"/>
          <p:cNvSpPr txBox="1"/>
          <p:nvPr/>
        </p:nvSpPr>
        <p:spPr>
          <a:xfrm>
            <a:off x="914400" y="1828800"/>
            <a:ext cx="4846320" cy="384048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1. reduce waste</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2. single-use plastic</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3. save resources</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4. public transport</a:t>
            </a:r>
          </a:p>
        </p:txBody>
      </p:sp>
      <p:sp>
        <p:nvSpPr>
          <p:cNvPr id="8" name="TextBox 7"/>
          <p:cNvSpPr txBox="1"/>
          <p:nvPr/>
        </p:nvSpPr>
        <p:spPr>
          <a:xfrm>
            <a:off x="6309360" y="1828800"/>
            <a:ext cx="4983480" cy="384048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1. возобновляемая энергия</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2. использовать повторно</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3. углеродный след</a:t>
            </a:r>
          </a:p>
          <a:p>
            <a:pPr algn="l">
              <a:spcAft>
                <a:spcPts val="600"/>
              </a:spcAft>
              <a:defRPr sz="2100" b="0">
                <a:solidFill>
                  <a:srgbClr val="18352D"/>
                </a:solidFill>
                <a:latin typeface="Aptos"/>
              </a:defRPr>
            </a:pPr>
            <a:endParaRPr/>
          </a:p>
          <a:p>
            <a:pPr algn="l">
              <a:spcAft>
                <a:spcPts val="600"/>
              </a:spcAft>
              <a:defRPr sz="2100" b="0">
                <a:solidFill>
                  <a:srgbClr val="18352D"/>
                </a:solidFill>
                <a:latin typeface="Aptos"/>
              </a:defRPr>
            </a:pPr>
            <a:r>
              <a:t>4. перерабатывать отходы</a:t>
            </a:r>
          </a:p>
        </p:txBody>
      </p:sp>
      <p:sp>
        <p:nvSpPr>
          <p:cNvPr id="9" name="TextBox 8"/>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09</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09  |  Grammar focus: Present Simple</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We use the Present Simple for habits, routines and facts.</a:t>
            </a:r>
          </a:p>
        </p:txBody>
      </p:sp>
      <p:sp>
        <p:nvSpPr>
          <p:cNvPr id="5" name="Rounded Rectangle 4"/>
          <p:cNvSpPr/>
          <p:nvPr/>
        </p:nvSpPr>
        <p:spPr>
          <a:xfrm>
            <a:off x="822960" y="1371600"/>
            <a:ext cx="2148840" cy="438912"/>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AFFIRMATIVE</a:t>
            </a:r>
          </a:p>
        </p:txBody>
      </p:sp>
      <p:sp>
        <p:nvSpPr>
          <p:cNvPr id="6" name="TextBox 5"/>
          <p:cNvSpPr txBox="1"/>
          <p:nvPr/>
        </p:nvSpPr>
        <p:spPr>
          <a:xfrm>
            <a:off x="914400" y="1938528"/>
            <a:ext cx="4663440" cy="9601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People recycle paper.</a:t>
            </a:r>
          </a:p>
          <a:p>
            <a:pPr algn="l">
              <a:spcAft>
                <a:spcPts val="600"/>
              </a:spcAft>
              <a:defRPr sz="2000" b="0">
                <a:solidFill>
                  <a:srgbClr val="18352D"/>
                </a:solidFill>
                <a:latin typeface="Aptos"/>
              </a:defRPr>
            </a:pPr>
            <a:r>
              <a:t>She saves water.</a:t>
            </a:r>
          </a:p>
        </p:txBody>
      </p:sp>
      <p:sp>
        <p:nvSpPr>
          <p:cNvPr id="7" name="Rounded Rectangle 6"/>
          <p:cNvSpPr/>
          <p:nvPr/>
        </p:nvSpPr>
        <p:spPr>
          <a:xfrm>
            <a:off x="6309360" y="1371600"/>
            <a:ext cx="201168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NEGATIVE</a:t>
            </a:r>
          </a:p>
        </p:txBody>
      </p:sp>
      <p:sp>
        <p:nvSpPr>
          <p:cNvPr id="8" name="TextBox 7"/>
          <p:cNvSpPr txBox="1"/>
          <p:nvPr/>
        </p:nvSpPr>
        <p:spPr>
          <a:xfrm>
            <a:off x="6400800" y="1938528"/>
            <a:ext cx="4572000" cy="9601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We don’t waste water.</a:t>
            </a:r>
          </a:p>
          <a:p>
            <a:pPr algn="l">
              <a:spcAft>
                <a:spcPts val="600"/>
              </a:spcAft>
              <a:defRPr sz="2000" b="0">
                <a:solidFill>
                  <a:srgbClr val="18352D"/>
                </a:solidFill>
                <a:latin typeface="Aptos"/>
              </a:defRPr>
            </a:pPr>
            <a:r>
              <a:t>He doesn’t drive to work.</a:t>
            </a:r>
          </a:p>
        </p:txBody>
      </p:sp>
      <p:sp>
        <p:nvSpPr>
          <p:cNvPr id="9" name="Rounded Rectangle 8"/>
          <p:cNvSpPr/>
          <p:nvPr/>
        </p:nvSpPr>
        <p:spPr>
          <a:xfrm>
            <a:off x="822960" y="3337560"/>
            <a:ext cx="2148840" cy="438912"/>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QUESTIONS</a:t>
            </a:r>
          </a:p>
        </p:txBody>
      </p:sp>
      <p:sp>
        <p:nvSpPr>
          <p:cNvPr id="10" name="TextBox 9"/>
          <p:cNvSpPr txBox="1"/>
          <p:nvPr/>
        </p:nvSpPr>
        <p:spPr>
          <a:xfrm>
            <a:off x="914400" y="3904487"/>
            <a:ext cx="4800600" cy="11430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Do you use a reusable bottle?</a:t>
            </a:r>
          </a:p>
          <a:p>
            <a:pPr algn="l">
              <a:spcAft>
                <a:spcPts val="600"/>
              </a:spcAft>
              <a:defRPr sz="2000" b="0">
                <a:solidFill>
                  <a:srgbClr val="18352D"/>
                </a:solidFill>
                <a:latin typeface="Aptos"/>
              </a:defRPr>
            </a:pPr>
            <a:r>
              <a:t>Does your school recycle paper?</a:t>
            </a:r>
          </a:p>
        </p:txBody>
      </p:sp>
      <p:sp>
        <p:nvSpPr>
          <p:cNvPr id="11" name="TextBox 10"/>
          <p:cNvSpPr txBox="1"/>
          <p:nvPr/>
        </p:nvSpPr>
        <p:spPr>
          <a:xfrm>
            <a:off x="6400800" y="3904487"/>
            <a:ext cx="4572000" cy="1234440"/>
          </a:xfrm>
          <a:prstGeom prst="rect">
            <a:avLst/>
          </a:prstGeom>
          <a:noFill/>
        </p:spPr>
        <p:txBody>
          <a:bodyPr wrap="square" lIns="45720" tIns="36576" rIns="45720" bIns="18288" anchor="t">
            <a:spAutoFit/>
          </a:bodyPr>
          <a:lstStyle/>
          <a:p>
            <a:pPr algn="l">
              <a:spcAft>
                <a:spcPts val="600"/>
              </a:spcAft>
              <a:defRPr sz="1900" b="1">
                <a:solidFill>
                  <a:srgbClr val="5B695D"/>
                </a:solidFill>
                <a:latin typeface="Aptos"/>
              </a:defRPr>
            </a:pPr>
            <a:r>
              <a:t>Remember:</a:t>
            </a:r>
          </a:p>
          <a:p>
            <a:pPr algn="l">
              <a:spcAft>
                <a:spcPts val="600"/>
              </a:spcAft>
              <a:defRPr sz="1900" b="1">
                <a:solidFill>
                  <a:srgbClr val="5B695D"/>
                </a:solidFill>
                <a:latin typeface="Aptos"/>
              </a:defRPr>
            </a:pPr>
            <a:r>
              <a:t>he / she / it + -s</a:t>
            </a:r>
          </a:p>
          <a:p>
            <a:pPr algn="l">
              <a:spcAft>
                <a:spcPts val="600"/>
              </a:spcAft>
              <a:defRPr sz="1900" b="1">
                <a:solidFill>
                  <a:srgbClr val="5B695D"/>
                </a:solidFill>
                <a:latin typeface="Aptos"/>
              </a:defRPr>
            </a:pPr>
            <a:r>
              <a:t>Does + subject + base verb</a:t>
            </a:r>
          </a:p>
        </p:txBody>
      </p:sp>
      <p:sp>
        <p:nvSpPr>
          <p:cNvPr id="12" name="TextBox 11"/>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10  |  Grammar practice</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Put the verbs in the Present Simple.</a:t>
            </a:r>
          </a:p>
        </p:txBody>
      </p:sp>
      <p:sp>
        <p:nvSpPr>
          <p:cNvPr id="5" name="TextBox 4"/>
          <p:cNvSpPr txBox="1"/>
          <p:nvPr/>
        </p:nvSpPr>
        <p:spPr>
          <a:xfrm>
            <a:off x="914400" y="1508760"/>
            <a:ext cx="10332720" cy="5029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1. My family __________ (recycle) paper and glass.</a:t>
            </a:r>
          </a:p>
        </p:txBody>
      </p:sp>
      <p:sp>
        <p:nvSpPr>
          <p:cNvPr id="6" name="TextBox 5"/>
          <p:cNvSpPr txBox="1"/>
          <p:nvPr/>
        </p:nvSpPr>
        <p:spPr>
          <a:xfrm>
            <a:off x="914400" y="2304288"/>
            <a:ext cx="10332720" cy="5029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2. She __________ (not use) plastic bags.</a:t>
            </a:r>
          </a:p>
        </p:txBody>
      </p:sp>
      <p:sp>
        <p:nvSpPr>
          <p:cNvPr id="7" name="TextBox 6"/>
          <p:cNvSpPr txBox="1"/>
          <p:nvPr/>
        </p:nvSpPr>
        <p:spPr>
          <a:xfrm>
            <a:off x="914400" y="3099815"/>
            <a:ext cx="10332720" cy="5029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3. __________ your town __________ (have) recycling bins?</a:t>
            </a:r>
          </a:p>
        </p:txBody>
      </p:sp>
      <p:sp>
        <p:nvSpPr>
          <p:cNvPr id="8" name="TextBox 7"/>
          <p:cNvSpPr txBox="1"/>
          <p:nvPr/>
        </p:nvSpPr>
        <p:spPr>
          <a:xfrm>
            <a:off x="914400" y="3895344"/>
            <a:ext cx="10332720" cy="5029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4. Public transport __________ (help) reduce pollution.</a:t>
            </a:r>
          </a:p>
        </p:txBody>
      </p:sp>
      <p:sp>
        <p:nvSpPr>
          <p:cNvPr id="9" name="TextBox 8"/>
          <p:cNvSpPr txBox="1"/>
          <p:nvPr/>
        </p:nvSpPr>
        <p:spPr>
          <a:xfrm>
            <a:off x="914400" y="4690872"/>
            <a:ext cx="10332720" cy="5029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5. He __________ (switch off) the lights before leaving.</a:t>
            </a:r>
          </a:p>
        </p:txBody>
      </p:sp>
      <p:sp>
        <p:nvSpPr>
          <p:cNvPr id="10" name="TextBox 9"/>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11  |  Speak up</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Discuss in pairs. Choose two questions and give reasons.</a:t>
            </a:r>
          </a:p>
        </p:txBody>
      </p:sp>
      <p:sp>
        <p:nvSpPr>
          <p:cNvPr id="5" name="Rounded Rectangle 4"/>
          <p:cNvSpPr/>
          <p:nvPr/>
        </p:nvSpPr>
        <p:spPr>
          <a:xfrm>
            <a:off x="914400" y="1828800"/>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1</a:t>
            </a:r>
          </a:p>
        </p:txBody>
      </p:sp>
      <p:sp>
        <p:nvSpPr>
          <p:cNvPr id="6" name="TextBox 5"/>
          <p:cNvSpPr txBox="1"/>
          <p:nvPr/>
        </p:nvSpPr>
        <p:spPr>
          <a:xfrm>
            <a:off x="1645920" y="1837943"/>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Which eco-friendly habit is easiest for you?</a:t>
            </a:r>
          </a:p>
        </p:txBody>
      </p:sp>
      <p:sp>
        <p:nvSpPr>
          <p:cNvPr id="7" name="Rounded Rectangle 6"/>
          <p:cNvSpPr/>
          <p:nvPr/>
        </p:nvSpPr>
        <p:spPr>
          <a:xfrm>
            <a:off x="914400" y="2651760"/>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2</a:t>
            </a:r>
          </a:p>
        </p:txBody>
      </p:sp>
      <p:sp>
        <p:nvSpPr>
          <p:cNvPr id="8" name="TextBox 7"/>
          <p:cNvSpPr txBox="1"/>
          <p:nvPr/>
        </p:nvSpPr>
        <p:spPr>
          <a:xfrm>
            <a:off x="1645920" y="2660903"/>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What makes people produce too much waste?</a:t>
            </a:r>
          </a:p>
        </p:txBody>
      </p:sp>
      <p:sp>
        <p:nvSpPr>
          <p:cNvPr id="9" name="Rounded Rectangle 8"/>
          <p:cNvSpPr/>
          <p:nvPr/>
        </p:nvSpPr>
        <p:spPr>
          <a:xfrm>
            <a:off x="914400" y="3474720"/>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3</a:t>
            </a:r>
          </a:p>
        </p:txBody>
      </p:sp>
      <p:sp>
        <p:nvSpPr>
          <p:cNvPr id="10" name="TextBox 9"/>
          <p:cNvSpPr txBox="1"/>
          <p:nvPr/>
        </p:nvSpPr>
        <p:spPr>
          <a:xfrm>
            <a:off x="1645920" y="3483863"/>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Should schools do more to protect the environment?</a:t>
            </a:r>
          </a:p>
        </p:txBody>
      </p:sp>
      <p:sp>
        <p:nvSpPr>
          <p:cNvPr id="11" name="Rounded Rectangle 10"/>
          <p:cNvSpPr/>
          <p:nvPr/>
        </p:nvSpPr>
        <p:spPr>
          <a:xfrm>
            <a:off x="914400" y="4297680"/>
            <a:ext cx="502920" cy="438912"/>
          </a:xfrm>
          <a:prstGeom prst="roundRect">
            <a:avLst/>
          </a:prstGeom>
          <a:solidFill>
            <a:srgbClr val="6F4E3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FFFFFF"/>
                </a:solidFill>
                <a:latin typeface="Aptos"/>
              </a:defRPr>
            </a:pPr>
            <a:r>
              <a:t>4</a:t>
            </a:r>
          </a:p>
        </p:txBody>
      </p:sp>
      <p:sp>
        <p:nvSpPr>
          <p:cNvPr id="12" name="TextBox 11"/>
          <p:cNvSpPr txBox="1"/>
          <p:nvPr/>
        </p:nvSpPr>
        <p:spPr>
          <a:xfrm>
            <a:off x="1645920" y="4306824"/>
            <a:ext cx="9601200" cy="4572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What is one realistic change your town could make?</a:t>
            </a:r>
          </a:p>
        </p:txBody>
      </p:sp>
      <p:sp>
        <p:nvSpPr>
          <p:cNvPr id="13" name="TextBox 12"/>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12  |  Mini-project: Eco challenge</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Create a simple 7-day plan for your class.</a:t>
            </a:r>
          </a:p>
        </p:txBody>
      </p:sp>
      <p:sp>
        <p:nvSpPr>
          <p:cNvPr id="5" name="TextBox 4"/>
          <p:cNvSpPr txBox="1"/>
          <p:nvPr/>
        </p:nvSpPr>
        <p:spPr>
          <a:xfrm>
            <a:off x="914400" y="1463040"/>
            <a:ext cx="4846320" cy="457200"/>
          </a:xfrm>
          <a:prstGeom prst="rect">
            <a:avLst/>
          </a:prstGeom>
          <a:noFill/>
        </p:spPr>
        <p:txBody>
          <a:bodyPr wrap="square" lIns="45720" tIns="36576" rIns="45720" bIns="18288" anchor="t">
            <a:spAutoFit/>
          </a:bodyPr>
          <a:lstStyle/>
          <a:p>
            <a:pPr algn="l">
              <a:spcAft>
                <a:spcPts val="600"/>
              </a:spcAft>
              <a:defRPr sz="2100" b="1">
                <a:solidFill>
                  <a:srgbClr val="18352D"/>
                </a:solidFill>
                <a:latin typeface="Aptos"/>
              </a:defRPr>
            </a:pPr>
            <a:r>
              <a:t>Your plan must include:</a:t>
            </a:r>
          </a:p>
        </p:txBody>
      </p:sp>
      <p:sp>
        <p:nvSpPr>
          <p:cNvPr id="6" name="TextBox 5"/>
          <p:cNvSpPr txBox="1"/>
          <p:nvPr/>
        </p:nvSpPr>
        <p:spPr>
          <a:xfrm>
            <a:off x="960120" y="2057400"/>
            <a:ext cx="4937760" cy="301752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 3 realistic actions</a:t>
            </a:r>
          </a:p>
          <a:p>
            <a:pPr algn="l">
              <a:spcAft>
                <a:spcPts val="600"/>
              </a:spcAft>
              <a:defRPr sz="2000" b="0">
                <a:solidFill>
                  <a:srgbClr val="18352D"/>
                </a:solidFill>
                <a:latin typeface="Aptos"/>
              </a:defRPr>
            </a:pPr>
            <a:endParaRPr/>
          </a:p>
          <a:p>
            <a:pPr algn="l">
              <a:spcAft>
                <a:spcPts val="600"/>
              </a:spcAft>
              <a:defRPr sz="2000" b="0">
                <a:solidFill>
                  <a:srgbClr val="18352D"/>
                </a:solidFill>
                <a:latin typeface="Aptos"/>
              </a:defRPr>
            </a:pPr>
            <a:r>
              <a:t>• Present Simple sentences</a:t>
            </a:r>
          </a:p>
          <a:p>
            <a:pPr algn="l">
              <a:spcAft>
                <a:spcPts val="600"/>
              </a:spcAft>
              <a:defRPr sz="2000" b="0">
                <a:solidFill>
                  <a:srgbClr val="18352D"/>
                </a:solidFill>
                <a:latin typeface="Aptos"/>
              </a:defRPr>
            </a:pPr>
            <a:endParaRPr/>
          </a:p>
          <a:p>
            <a:pPr algn="l">
              <a:spcAft>
                <a:spcPts val="600"/>
              </a:spcAft>
              <a:defRPr sz="2000" b="0">
                <a:solidFill>
                  <a:srgbClr val="18352D"/>
                </a:solidFill>
                <a:latin typeface="Aptos"/>
              </a:defRPr>
            </a:pPr>
            <a:r>
              <a:t>• one way to reduce waste</a:t>
            </a:r>
          </a:p>
          <a:p>
            <a:pPr algn="l">
              <a:spcAft>
                <a:spcPts val="600"/>
              </a:spcAft>
              <a:defRPr sz="2000" b="0">
                <a:solidFill>
                  <a:srgbClr val="18352D"/>
                </a:solidFill>
                <a:latin typeface="Aptos"/>
              </a:defRPr>
            </a:pPr>
            <a:endParaRPr/>
          </a:p>
          <a:p>
            <a:pPr algn="l">
              <a:spcAft>
                <a:spcPts val="600"/>
              </a:spcAft>
              <a:defRPr sz="2000" b="0">
                <a:solidFill>
                  <a:srgbClr val="18352D"/>
                </a:solidFill>
                <a:latin typeface="Aptos"/>
              </a:defRPr>
            </a:pPr>
            <a:r>
              <a:t>• one way to save energy or water</a:t>
            </a:r>
          </a:p>
        </p:txBody>
      </p:sp>
      <p:sp>
        <p:nvSpPr>
          <p:cNvPr id="7" name="Rounded Rectangle 6"/>
          <p:cNvSpPr/>
          <p:nvPr/>
        </p:nvSpPr>
        <p:spPr>
          <a:xfrm>
            <a:off x="6400800" y="1600200"/>
            <a:ext cx="4572000" cy="3520440"/>
          </a:xfrm>
          <a:prstGeom prst="roundRect">
            <a:avLst/>
          </a:prstGeom>
          <a:solidFill>
            <a:srgbClr val="D2E2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720840" y="1874519"/>
            <a:ext cx="3931920" cy="365760"/>
          </a:xfrm>
          <a:prstGeom prst="rect">
            <a:avLst/>
          </a:prstGeom>
          <a:noFill/>
        </p:spPr>
        <p:txBody>
          <a:bodyPr wrap="square" lIns="45720" tIns="36576" rIns="45720" bIns="18288" anchor="t">
            <a:spAutoFit/>
          </a:bodyPr>
          <a:lstStyle/>
          <a:p>
            <a:pPr algn="l">
              <a:spcAft>
                <a:spcPts val="600"/>
              </a:spcAft>
              <a:defRPr sz="1800" b="1">
                <a:solidFill>
                  <a:srgbClr val="447753"/>
                </a:solidFill>
                <a:latin typeface="Aptos"/>
              </a:defRPr>
            </a:pPr>
            <a:r>
              <a:t>OUR ECO CHALLENGE</a:t>
            </a:r>
          </a:p>
        </p:txBody>
      </p:sp>
      <p:sp>
        <p:nvSpPr>
          <p:cNvPr id="9" name="TextBox 8"/>
          <p:cNvSpPr txBox="1"/>
          <p:nvPr/>
        </p:nvSpPr>
        <p:spPr>
          <a:xfrm>
            <a:off x="6720840" y="2423160"/>
            <a:ext cx="3931920" cy="2286000"/>
          </a:xfrm>
          <a:prstGeom prst="rect">
            <a:avLst/>
          </a:prstGeom>
          <a:noFill/>
        </p:spPr>
        <p:txBody>
          <a:bodyPr wrap="square" lIns="45720" tIns="36576" rIns="45720" bIns="18288" anchor="t">
            <a:spAutoFit/>
          </a:bodyPr>
          <a:lstStyle/>
          <a:p>
            <a:pPr algn="l">
              <a:spcAft>
                <a:spcPts val="600"/>
              </a:spcAft>
              <a:defRPr sz="2000" b="0">
                <a:solidFill>
                  <a:srgbClr val="18352D"/>
                </a:solidFill>
                <a:latin typeface="Aptos"/>
              </a:defRPr>
            </a:pPr>
            <a:r>
              <a:t>We bring reusable bottles.</a:t>
            </a:r>
          </a:p>
          <a:p>
            <a:pPr algn="l">
              <a:spcAft>
                <a:spcPts val="600"/>
              </a:spcAft>
              <a:defRPr sz="2000" b="0">
                <a:solidFill>
                  <a:srgbClr val="18352D"/>
                </a:solidFill>
                <a:latin typeface="Aptos"/>
              </a:defRPr>
            </a:pPr>
            <a:r>
              <a:t>We switch off unused lights.</a:t>
            </a:r>
          </a:p>
          <a:p>
            <a:pPr algn="l">
              <a:spcAft>
                <a:spcPts val="600"/>
              </a:spcAft>
              <a:defRPr sz="2000" b="0">
                <a:solidFill>
                  <a:srgbClr val="18352D"/>
                </a:solidFill>
                <a:latin typeface="Aptos"/>
              </a:defRPr>
            </a:pPr>
            <a:r>
              <a:t>We use both sides of paper.</a:t>
            </a:r>
          </a:p>
        </p:txBody>
      </p:sp>
      <p:sp>
        <p:nvSpPr>
          <p:cNvPr id="10" name="TextBox 9"/>
          <p:cNvSpPr txBox="1"/>
          <p:nvPr/>
        </p:nvSpPr>
        <p:spPr>
          <a:xfrm>
            <a:off x="914400" y="5623560"/>
            <a:ext cx="10058400" cy="365760"/>
          </a:xfrm>
          <a:prstGeom prst="rect">
            <a:avLst/>
          </a:prstGeom>
          <a:noFill/>
        </p:spPr>
        <p:txBody>
          <a:bodyPr wrap="square" lIns="45720" tIns="36576" rIns="45720" bIns="18288" anchor="t">
            <a:spAutoFit/>
          </a:bodyPr>
          <a:lstStyle/>
          <a:p>
            <a:pPr algn="l">
              <a:spcAft>
                <a:spcPts val="600"/>
              </a:spcAft>
              <a:defRPr sz="1600" b="0">
                <a:solidFill>
                  <a:srgbClr val="5B695D"/>
                </a:solidFill>
                <a:latin typeface="Aptos"/>
              </a:defRPr>
            </a:pPr>
            <a:r>
              <a:t>Be specific: choose actions you can really do.</a:t>
            </a:r>
          </a:p>
        </p:txBody>
      </p:sp>
      <p:sp>
        <p:nvSpPr>
          <p:cNvPr id="11" name="TextBox 10"/>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13</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13  |  Exit ticket</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Before you leave, complete these three sentences.</a:t>
            </a:r>
          </a:p>
        </p:txBody>
      </p:sp>
      <p:sp>
        <p:nvSpPr>
          <p:cNvPr id="5" name="Rounded Rectangle 4"/>
          <p:cNvSpPr/>
          <p:nvPr/>
        </p:nvSpPr>
        <p:spPr>
          <a:xfrm>
            <a:off x="868680" y="1645920"/>
            <a:ext cx="640080"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1</a:t>
            </a:r>
          </a:p>
        </p:txBody>
      </p:sp>
      <p:sp>
        <p:nvSpPr>
          <p:cNvPr id="6" name="TextBox 5"/>
          <p:cNvSpPr txBox="1"/>
          <p:nvPr/>
        </p:nvSpPr>
        <p:spPr>
          <a:xfrm>
            <a:off x="1828800" y="1719072"/>
            <a:ext cx="9144000" cy="50292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One new word I learned today is…</a:t>
            </a:r>
          </a:p>
        </p:txBody>
      </p:sp>
      <p:sp>
        <p:nvSpPr>
          <p:cNvPr id="7" name="Rounded Rectangle 6"/>
          <p:cNvSpPr/>
          <p:nvPr/>
        </p:nvSpPr>
        <p:spPr>
          <a:xfrm>
            <a:off x="868680" y="2880360"/>
            <a:ext cx="640080"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2</a:t>
            </a:r>
          </a:p>
        </p:txBody>
      </p:sp>
      <p:sp>
        <p:nvSpPr>
          <p:cNvPr id="8" name="TextBox 7"/>
          <p:cNvSpPr txBox="1"/>
          <p:nvPr/>
        </p:nvSpPr>
        <p:spPr>
          <a:xfrm>
            <a:off x="1828800" y="2953512"/>
            <a:ext cx="9144000" cy="50292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One thing I can do to help the environment is…</a:t>
            </a:r>
          </a:p>
        </p:txBody>
      </p:sp>
      <p:sp>
        <p:nvSpPr>
          <p:cNvPr id="9" name="Rounded Rectangle 8"/>
          <p:cNvSpPr/>
          <p:nvPr/>
        </p:nvSpPr>
        <p:spPr>
          <a:xfrm>
            <a:off x="868680" y="4114800"/>
            <a:ext cx="640080" cy="566928"/>
          </a:xfrm>
          <a:prstGeom prst="round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700" b="1">
                <a:solidFill>
                  <a:srgbClr val="FFFFFF"/>
                </a:solidFill>
                <a:latin typeface="Aptos"/>
              </a:defRPr>
            </a:pPr>
            <a:r>
              <a:t>3</a:t>
            </a:r>
          </a:p>
        </p:txBody>
      </p:sp>
      <p:sp>
        <p:nvSpPr>
          <p:cNvPr id="10" name="TextBox 9"/>
          <p:cNvSpPr txBox="1"/>
          <p:nvPr/>
        </p:nvSpPr>
        <p:spPr>
          <a:xfrm>
            <a:off x="1828800" y="4187952"/>
            <a:ext cx="9144000" cy="502920"/>
          </a:xfrm>
          <a:prstGeom prst="rect">
            <a:avLst/>
          </a:prstGeom>
          <a:noFill/>
        </p:spPr>
        <p:txBody>
          <a:bodyPr wrap="square" lIns="45720" tIns="36576" rIns="45720" bIns="18288" anchor="t">
            <a:spAutoFit/>
          </a:bodyPr>
          <a:lstStyle/>
          <a:p>
            <a:pPr algn="l">
              <a:spcAft>
                <a:spcPts val="600"/>
              </a:spcAft>
              <a:defRPr sz="2100" b="0">
                <a:solidFill>
                  <a:srgbClr val="18352D"/>
                </a:solidFill>
                <a:latin typeface="Aptos"/>
              </a:defRPr>
            </a:pPr>
            <a:r>
              <a:t>One question I still have is…</a:t>
            </a:r>
          </a:p>
        </p:txBody>
      </p:sp>
      <p:sp>
        <p:nvSpPr>
          <p:cNvPr id="11" name="TextBox 10"/>
          <p:cNvSpPr txBox="1"/>
          <p:nvPr/>
        </p:nvSpPr>
        <p:spPr>
          <a:xfrm>
            <a:off x="914400" y="5623560"/>
            <a:ext cx="9875520" cy="365760"/>
          </a:xfrm>
          <a:prstGeom prst="rect">
            <a:avLst/>
          </a:prstGeom>
          <a:noFill/>
        </p:spPr>
        <p:txBody>
          <a:bodyPr wrap="square" lIns="45720" tIns="36576" rIns="45720" bIns="18288" anchor="t">
            <a:spAutoFit/>
          </a:bodyPr>
          <a:lstStyle/>
          <a:p>
            <a:pPr algn="l">
              <a:spcAft>
                <a:spcPts val="600"/>
              </a:spcAft>
              <a:defRPr sz="1800" b="1">
                <a:solidFill>
                  <a:srgbClr val="6F4E37"/>
                </a:solidFill>
                <a:latin typeface="Aptos"/>
              </a:defRPr>
            </a:pPr>
            <a:r>
              <a:t>Small changes matter when we make them together.</a:t>
            </a:r>
          </a:p>
        </p:txBody>
      </p:sp>
      <p:sp>
        <p:nvSpPr>
          <p:cNvPr id="12" name="TextBox 11"/>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8F6EB"/>
        </a:solidFill>
        <a:effectLst/>
      </p:bgPr>
    </p:bg>
    <p:spTree>
      <p:nvGrpSpPr>
        <p:cNvPr id="1" name=""/>
        <p:cNvGrpSpPr/>
        <p:nvPr/>
      </p:nvGrpSpPr>
      <p:grpSpPr>
        <a:xfrm>
          <a:off x="0" y="0"/>
          <a:ext cx="0" cy="0"/>
          <a:chOff x="0" y="0"/>
          <a:chExt cx="0" cy="0"/>
        </a:xfrm>
      </p:grpSpPr>
      <p:sp>
        <p:nvSpPr>
          <p:cNvPr id="2" name="Rectangle 1"/>
          <p:cNvSpPr/>
          <p:nvPr/>
        </p:nvSpPr>
        <p:spPr>
          <a:xfrm>
            <a:off x="0" y="0"/>
            <a:ext cx="137160" cy="6858000"/>
          </a:xfrm>
          <a:prstGeom prst="rect">
            <a:avLst/>
          </a:prstGeom>
          <a:solidFill>
            <a:srgbClr val="4477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47472"/>
            <a:ext cx="10972800" cy="594360"/>
          </a:xfrm>
          <a:prstGeom prst="rect">
            <a:avLst/>
          </a:prstGeom>
          <a:noFill/>
        </p:spPr>
        <p:txBody>
          <a:bodyPr wrap="square" lIns="45720" tIns="36576" rIns="45720" bIns="18288" anchor="t">
            <a:spAutoFit/>
          </a:bodyPr>
          <a:lstStyle/>
          <a:p>
            <a:pPr algn="l">
              <a:spcAft>
                <a:spcPts val="600"/>
              </a:spcAft>
              <a:defRPr sz="2900" b="1">
                <a:solidFill>
                  <a:srgbClr val="18352D"/>
                </a:solidFill>
                <a:latin typeface="Aptos"/>
              </a:defRPr>
            </a:pPr>
            <a:r>
              <a:t>Teacher’s answer key</a:t>
            </a:r>
          </a:p>
        </p:txBody>
      </p:sp>
      <p:sp>
        <p:nvSpPr>
          <p:cNvPr id="4" name="TextBox 3"/>
          <p:cNvSpPr txBox="1"/>
          <p:nvPr/>
        </p:nvSpPr>
        <p:spPr>
          <a:xfrm>
            <a:off x="621792" y="950976"/>
            <a:ext cx="10972800" cy="365760"/>
          </a:xfrm>
          <a:prstGeom prst="rect">
            <a:avLst/>
          </a:prstGeom>
          <a:noFill/>
        </p:spPr>
        <p:txBody>
          <a:bodyPr wrap="square" lIns="45720" tIns="36576" rIns="45720" bIns="18288" anchor="t">
            <a:spAutoFit/>
          </a:bodyPr>
          <a:lstStyle/>
          <a:p>
            <a:pPr algn="l">
              <a:spcAft>
                <a:spcPts val="600"/>
              </a:spcAft>
              <a:defRPr sz="1400" b="0">
                <a:solidFill>
                  <a:srgbClr val="5B695D"/>
                </a:solidFill>
                <a:latin typeface="Aptos"/>
              </a:defRPr>
            </a:pPr>
            <a:r>
              <a:t>Optional final slide — hide it during the student presentation.</a:t>
            </a:r>
          </a:p>
        </p:txBody>
      </p:sp>
      <p:sp>
        <p:nvSpPr>
          <p:cNvPr id="5" name="TextBox 4"/>
          <p:cNvSpPr txBox="1"/>
          <p:nvPr/>
        </p:nvSpPr>
        <p:spPr>
          <a:xfrm>
            <a:off x="822960" y="1325880"/>
            <a:ext cx="10789920" cy="5303520"/>
          </a:xfrm>
          <a:prstGeom prst="rect">
            <a:avLst/>
          </a:prstGeom>
          <a:noFill/>
        </p:spPr>
        <p:txBody>
          <a:bodyPr wrap="square" lIns="45720" tIns="36576" rIns="45720" bIns="18288" anchor="t">
            <a:spAutoFit/>
          </a:bodyPr>
          <a:lstStyle/>
          <a:p>
            <a:pPr algn="l">
              <a:spcAft>
                <a:spcPts val="600"/>
              </a:spcAft>
              <a:defRPr sz="1600" b="0">
                <a:solidFill>
                  <a:srgbClr val="18352D"/>
                </a:solidFill>
                <a:latin typeface="Aptos"/>
              </a:defRPr>
            </a:pPr>
            <a:r>
              <a:t>PREDICTION: B and D are supported by the text.</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COMPREHENSION (sample answers)</a:t>
            </a:r>
          </a:p>
          <a:p>
            <a:pPr algn="l">
              <a:spcAft>
                <a:spcPts val="600"/>
              </a:spcAft>
              <a:defRPr sz="1600" b="0">
                <a:solidFill>
                  <a:srgbClr val="18352D"/>
                </a:solidFill>
                <a:latin typeface="Aptos"/>
              </a:defRPr>
            </a:pPr>
            <a:r>
              <a:t>1. They can seem too big for one person to solve.</a:t>
            </a:r>
          </a:p>
          <a:p>
            <a:pPr algn="l">
              <a:spcAft>
                <a:spcPts val="600"/>
              </a:spcAft>
              <a:defRPr sz="1600" b="0">
                <a:solidFill>
                  <a:srgbClr val="18352D"/>
                </a:solidFill>
                <a:latin typeface="Aptos"/>
              </a:defRPr>
            </a:pPr>
            <a:r>
              <a:t>2. Repair things, buy less, reuse items or avoid single-use plastic.</a:t>
            </a:r>
          </a:p>
          <a:p>
            <a:pPr algn="l">
              <a:spcAft>
                <a:spcPts val="600"/>
              </a:spcAft>
              <a:defRPr sz="1600" b="0">
                <a:solidFill>
                  <a:srgbClr val="18352D"/>
                </a:solidFill>
                <a:latin typeface="Aptos"/>
              </a:defRPr>
            </a:pPr>
            <a:r>
              <a:t>3. Buying less and reusing items can prevent waste before it happens.</a:t>
            </a:r>
          </a:p>
          <a:p>
            <a:pPr algn="l">
              <a:spcAft>
                <a:spcPts val="600"/>
              </a:spcAft>
              <a:defRPr sz="1600" b="0">
                <a:solidFill>
                  <a:srgbClr val="18352D"/>
                </a:solidFill>
                <a:latin typeface="Aptos"/>
              </a:defRPr>
            </a:pPr>
            <a:r>
              <a:t>4. Walking, cycling and public transport often produce less pollution.</a:t>
            </a:r>
          </a:p>
          <a:p>
            <a:pPr algn="l">
              <a:spcAft>
                <a:spcPts val="600"/>
              </a:spcAft>
              <a:defRPr sz="1600" b="0">
                <a:solidFill>
                  <a:srgbClr val="18352D"/>
                </a:solidFill>
                <a:latin typeface="Aptos"/>
              </a:defRPr>
            </a:pPr>
            <a:r>
              <a:t>5. Businesses and governments also have responsibilities.</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VOCABULARY: 1 renewable energy; 2 public transport; 3 reduce waste; 4 carbon footprint; 5 reduce waste.</a:t>
            </a:r>
          </a:p>
          <a:p>
            <a:pPr algn="l">
              <a:spcAft>
                <a:spcPts val="600"/>
              </a:spcAft>
              <a:defRPr sz="1600" b="0">
                <a:solidFill>
                  <a:srgbClr val="18352D"/>
                </a:solidFill>
                <a:latin typeface="Aptos"/>
              </a:defRPr>
            </a:pPr>
            <a:endParaRPr/>
          </a:p>
          <a:p>
            <a:pPr algn="l">
              <a:spcAft>
                <a:spcPts val="600"/>
              </a:spcAft>
              <a:defRPr sz="1600" b="0">
                <a:solidFill>
                  <a:srgbClr val="18352D"/>
                </a:solidFill>
                <a:latin typeface="Aptos"/>
              </a:defRPr>
            </a:pPr>
            <a:r>
              <a:t>PRESENT SIMPLE: 1 recycle; 2 doesn’t use; 3 Does / have; 4 helps; 5 switches off.</a:t>
            </a:r>
          </a:p>
        </p:txBody>
      </p:sp>
      <p:sp>
        <p:nvSpPr>
          <p:cNvPr id="6" name="TextBox 5"/>
          <p:cNvSpPr txBox="1"/>
          <p:nvPr/>
        </p:nvSpPr>
        <p:spPr>
          <a:xfrm>
            <a:off x="11137392" y="6492240"/>
            <a:ext cx="502920" cy="182880"/>
          </a:xfrm>
          <a:prstGeom prst="rect">
            <a:avLst/>
          </a:prstGeom>
          <a:noFill/>
        </p:spPr>
        <p:txBody>
          <a:bodyPr wrap="square" lIns="45720" tIns="36576" rIns="45720" bIns="18288" anchor="t">
            <a:spAutoFit/>
          </a:bodyPr>
          <a:lstStyle/>
          <a:p>
            <a:pPr algn="r">
              <a:spcAft>
                <a:spcPts val="600"/>
              </a:spcAft>
              <a:defRPr sz="1000" b="0">
                <a:solidFill>
                  <a:srgbClr val="5B695D"/>
                </a:solidFill>
                <a:latin typeface="Aptos"/>
              </a:defRPr>
            </a:pPr>
            <a:r>
              <a:t>15</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TotalTime>
  <Words>1117</Words>
  <Application>Microsoft Office PowerPoint</Application>
  <PresentationFormat>Широкоэкранный</PresentationFormat>
  <Paragraphs>185</Paragraphs>
  <Slides>17</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17</vt:i4>
      </vt:variant>
    </vt:vector>
  </HeadingPairs>
  <TitlesOfParts>
    <vt:vector size="21" baseType="lpstr">
      <vt:lpstr>Aptos</vt:lpstr>
      <vt:lpstr>Arial</vt:lpstr>
      <vt:lpstr>Calibri</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
  <cp:keywords/>
  <dc:description>generated using python-pptx</dc:description>
  <cp:lastModifiedBy>Пользователь</cp:lastModifiedBy>
  <cp:revision>3</cp:revision>
  <dcterms:created xsi:type="dcterms:W3CDTF">2013-01-27T09:14:16Z</dcterms:created>
  <dcterms:modified xsi:type="dcterms:W3CDTF">2026-10-20T06:43:32Z</dcterms:modified>
  <cp:category/>
</cp:coreProperties>
</file>