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7" r:id="rId6"/>
    <p:sldId id="268" r:id="rId7"/>
    <p:sldId id="260" r:id="rId8"/>
    <p:sldId id="266" r:id="rId9"/>
    <p:sldId id="265" r:id="rId10"/>
    <p:sldId id="261" r:id="rId11"/>
    <p:sldId id="262" r:id="rId12"/>
    <p:sldId id="263" r:id="rId13"/>
    <p:sldId id="264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199" y="665163"/>
            <a:ext cx="4708161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199" y="3602038"/>
            <a:ext cx="4708161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981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2"/>
          <p:cNvSpPr>
            <a:spLocks noGrp="1"/>
          </p:cNvSpPr>
          <p:nvPr>
            <p:ph idx="13"/>
          </p:nvPr>
        </p:nvSpPr>
        <p:spPr>
          <a:xfrm>
            <a:off x="719528" y="1825625"/>
            <a:ext cx="5087912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05914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11977" y="765358"/>
            <a:ext cx="4916670" cy="28527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511976" y="4589463"/>
            <a:ext cx="4835473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9398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83367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14.11.2019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3983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72200" y="365125"/>
            <a:ext cx="5183188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14.11.2019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4419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9547" y="260194"/>
            <a:ext cx="5087911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14.11.2019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40235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14.11.2019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7969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586651" cy="140158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80682" y="457201"/>
            <a:ext cx="4774706" cy="564379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586651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14.11.2019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68588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610662" y="987425"/>
            <a:ext cx="474472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14.11.2019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9584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7690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4933013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1856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65888" y="365125"/>
            <a:ext cx="508791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freezing" dir="t"/>
            </a:scene3d>
            <a:sp3d extrusionH="57150" contourW="12700" prstMaterial="dkEdge">
              <a:bevelT w="38100" h="38100"/>
              <a:contourClr>
                <a:schemeClr val="accent4">
                  <a:lumMod val="50000"/>
                </a:schemeClr>
              </a:contourClr>
            </a:sp3d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65888" y="1825625"/>
            <a:ext cx="508791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46D937-DF1D-41E6-B9D6-316CB067AABE}" type="datetimeFigureOut">
              <a:rPr lang="ru-RU" smtClean="0"/>
              <a:t>14.11.2019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21711-B3F4-4B1C-942E-FC3CB36048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6264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ln w="6350">
            <a:solidFill>
              <a:srgbClr val="5A4012"/>
            </a:solidFill>
          </a:ln>
          <a:solidFill>
            <a:schemeClr val="accent4">
              <a:lumMod val="75000"/>
            </a:schemeClr>
          </a:solidFill>
          <a:effectLst/>
          <a:latin typeface="Georgia" panose="02040502050405020303" pitchFamily="18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544881" y="3632548"/>
            <a:ext cx="5574083" cy="806866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Презентация на тему: </a:t>
            </a:r>
            <a:b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«Братство языков в диалоге культур»</a:t>
            </a:r>
            <a:endParaRPr lang="ru-RU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663879" y="483613"/>
            <a:ext cx="5336088" cy="994458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Муниципальное казённое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общеобразовательное учреждение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«Чапаевская средняя общеобразовательная школа»</a:t>
            </a:r>
            <a:endParaRPr lang="ru-RU" b="1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7"/>
          <p:cNvSpPr txBox="1">
            <a:spLocks/>
          </p:cNvSpPr>
          <p:nvPr/>
        </p:nvSpPr>
        <p:spPr>
          <a:xfrm>
            <a:off x="3068876" y="5095279"/>
            <a:ext cx="2783956" cy="9944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18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Разработала: 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1800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Каунова Диана Руслановна, учитель русского языка и литературы </a:t>
            </a:r>
            <a:endParaRPr lang="ru-RU" sz="1800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143" b="93429" l="21111" r="83737">
                        <a14:foregroundMark x1="26768" y1="68429" x2="39798" y2="61714"/>
                        <a14:foregroundMark x1="31414" y1="59857" x2="31414" y2="59857"/>
                        <a14:foregroundMark x1="34949" y1="69571" x2="34949" y2="69571"/>
                        <a14:foregroundMark x1="37071" y1="60429" x2="37071" y2="60429"/>
                        <a14:foregroundMark x1="42828" y1="70571" x2="42828" y2="70571"/>
                        <a14:foregroundMark x1="60909" y1="72286" x2="60909" y2="72286"/>
                        <a14:foregroundMark x1="54040" y1="73857" x2="54040" y2="73857"/>
                        <a14:foregroundMark x1="70000" y1="35714" x2="70000" y2="35714"/>
                        <a14:foregroundMark x1="67273" y1="34571" x2="65556" y2="36143"/>
                        <a14:foregroundMark x1="68485" y1="36571" x2="65960" y2="38429"/>
                        <a14:foregroundMark x1="75556" y1="61857" x2="75556" y2="61857"/>
                        <a14:foregroundMark x1="69192" y1="58571" x2="69192" y2="58571"/>
                        <a14:foregroundMark x1="67980" y1="62857" x2="67980" y2="62857"/>
                        <a14:foregroundMark x1="73939" y1="64286" x2="69596" y2="61571"/>
                        <a14:foregroundMark x1="64141" y1="72429" x2="63434" y2="66571"/>
                        <a14:foregroundMark x1="52525" y1="83143" x2="51111" y2="72000"/>
                        <a14:foregroundMark x1="43434" y1="35429" x2="50707" y2="68286"/>
                        <a14:foregroundMark x1="50000" y1="31143" x2="61717" y2="63571"/>
                        <a14:foregroundMark x1="63333" y1="39000" x2="66667" y2="528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832" y="1478071"/>
            <a:ext cx="5553258" cy="3926546"/>
          </a:xfrm>
          <a:prstGeom prst="rect">
            <a:avLst/>
          </a:prstGeom>
        </p:spPr>
      </p:pic>
      <p:sp>
        <p:nvSpPr>
          <p:cNvPr id="5" name="Выноска-облако 4"/>
          <p:cNvSpPr/>
          <p:nvPr/>
        </p:nvSpPr>
        <p:spPr>
          <a:xfrm>
            <a:off x="6587601" y="328398"/>
            <a:ext cx="2403882" cy="1182349"/>
          </a:xfrm>
          <a:prstGeom prst="cloudCallou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Дружба и </a:t>
            </a:r>
            <a:r>
              <a:rPr lang="ru-RU" sz="1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братство-лучше</a:t>
            </a:r>
            <a:r>
              <a: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богатства.</a:t>
            </a:r>
            <a:endParaRPr lang="ru-RU" sz="1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Выноска-облако 8"/>
          <p:cNvSpPr/>
          <p:nvPr/>
        </p:nvSpPr>
        <p:spPr>
          <a:xfrm>
            <a:off x="8035870" y="5156003"/>
            <a:ext cx="2208849" cy="1182349"/>
          </a:xfrm>
          <a:prstGeom prst="cloudCallou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Язык дружбы не нуждается в переводе.</a:t>
            </a:r>
            <a:endParaRPr lang="ru-RU" sz="16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0" name="Выноска-облако 9"/>
          <p:cNvSpPr/>
          <p:nvPr/>
        </p:nvSpPr>
        <p:spPr>
          <a:xfrm>
            <a:off x="9181520" y="792951"/>
            <a:ext cx="2126398" cy="1182349"/>
          </a:xfrm>
          <a:prstGeom prst="cloudCallou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Дружба людей гору сокровищ создаёт.</a:t>
            </a:r>
            <a:endParaRPr lang="ru-RU" sz="16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927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ьная выноска 1"/>
          <p:cNvSpPr/>
          <p:nvPr/>
        </p:nvSpPr>
        <p:spPr>
          <a:xfrm>
            <a:off x="889346" y="1277655"/>
            <a:ext cx="4797469" cy="3056352"/>
          </a:xfrm>
          <a:prstGeom prst="wedgeEllipse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«Язык – это история народа. Язык – это путь цивилизации и культуры. Поэтому-то изучение и сбережение </a:t>
            </a:r>
            <a:r>
              <a:rPr lang="ru-RU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языка </a:t>
            </a:r>
            <a:r>
              <a:rPr lang="ru-RU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является не праздным занятием от нечего делать, но насущной необходимостью».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3450919" y="4922729"/>
            <a:ext cx="2016691" cy="776614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А.И.Куприн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41247" y="851770"/>
            <a:ext cx="4312692" cy="5761973"/>
          </a:xfrm>
          <a:prstGeom prst="rect">
            <a:avLst/>
          </a:prstGeom>
          <a:noFill/>
        </p:spPr>
        <p:txBody>
          <a:bodyPr wrap="square" rtlCol="0">
            <a:prstTxWarp prst="textWave2">
              <a:avLst>
                <a:gd name="adj1" fmla="val 0"/>
                <a:gd name="adj2" fmla="val 850"/>
              </a:avLst>
            </a:prstTxWarp>
            <a:spAutoFit/>
          </a:bodyPr>
          <a:lstStyle/>
          <a:p>
            <a:pPr lvl="0" algn="just"/>
            <a:r>
              <a:rPr lang="ru-RU" sz="2000" dirty="0">
                <a:solidFill>
                  <a:prstClr val="black"/>
                </a:solidFill>
                <a:latin typeface="Monotype Corsiva" panose="03010101010201010101" pitchFamily="66" charset="0"/>
              </a:rPr>
              <a:t>В основе культуры лежит язык. Язык - универсальная система, все знаки, в том числе и знаки самого языка, назначаются посредством слов. Язык в равной степени относится к духовной, физической и материальной культуре - как система имен, как речемыслительная деятельность и как совокупность произведений слова. Любое произведение или явление природы может быть понято, осмыслено и описано исключительно посредством слова. Но и сам язык развивается по мере развития культуры - как инструмент познания и организации деятельности людей.</a:t>
            </a:r>
          </a:p>
          <a:p>
            <a:pPr lvl="0" algn="just"/>
            <a:r>
              <a:rPr lang="ru-RU" dirty="0">
                <a:solidFill>
                  <a:prstClr val="black"/>
                </a:solidFill>
                <a:latin typeface="Monotype Corsiva" panose="03010101010201010101" pitchFamily="66" charset="0"/>
              </a:rPr>
              <a:t/>
            </a:r>
            <a:br>
              <a:rPr lang="ru-RU" dirty="0">
                <a:solidFill>
                  <a:prstClr val="black"/>
                </a:solidFill>
                <a:latin typeface="Monotype Corsiva" panose="03010101010201010101" pitchFamily="66" charset="0"/>
              </a:rPr>
            </a:br>
            <a:endParaRPr lang="ru-RU" dirty="0">
              <a:solidFill>
                <a:prstClr val="black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646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139868" y="591152"/>
            <a:ext cx="4690717" cy="5734491"/>
          </a:xfrm>
          <a:prstGeom prst="rect">
            <a:avLst/>
          </a:prstGeom>
          <a:noFill/>
        </p:spPr>
        <p:txBody>
          <a:bodyPr wrap="square" rtlCol="0">
            <a:prstTxWarp prst="textWave2">
              <a:avLst>
                <a:gd name="adj1" fmla="val 0"/>
                <a:gd name="adj2" fmla="val 850"/>
              </a:avLst>
            </a:prstTxWarp>
            <a:spAutoFit/>
          </a:bodyPr>
          <a:lstStyle/>
          <a:p>
            <a:pPr algn="just"/>
            <a:r>
              <a:rPr lang="ru-RU" dirty="0">
                <a:solidFill>
                  <a:srgbClr val="000000"/>
                </a:solidFill>
                <a:latin typeface="Monotype Corsiva" panose="03010101010201010101" pitchFamily="66" charset="0"/>
              </a:rPr>
              <a:t>История языка тесно связана с историей народа. Изучая историю русского и других славянских языков, мы воссоздаем определенный фрагмент славянской языковой картины мира. Следует отметить, что «</a:t>
            </a:r>
            <a:r>
              <a:rPr lang="ru-RU" dirty="0" smtClean="0">
                <a:solidFill>
                  <a:srgbClr val="000000"/>
                </a:solidFill>
                <a:latin typeface="Monotype Corsiva" panose="03010101010201010101" pitchFamily="66" charset="0"/>
              </a:rPr>
              <a:t>родственными» </a:t>
            </a:r>
            <a:r>
              <a:rPr lang="ru-RU" dirty="0">
                <a:solidFill>
                  <a:srgbClr val="000000"/>
                </a:solidFill>
                <a:latin typeface="Monotype Corsiva" panose="03010101010201010101" pitchFamily="66" charset="0"/>
              </a:rPr>
              <a:t>являются языки, которые исторически восходят к одному языку-предку праязыку. Все славянские языки (русский, украинский, белорусский, чешский, болгарский, польский и др.) восходят к древнему праязыку, который условно называют праславянским языком. В глубокой древности на этом языке говорил народ, заселявший обширную территорию Центральной, Восточной и Юго-Восточной Европы. Праславянский язык просуществовал до середины первого тысячелетия н.э.</a:t>
            </a:r>
            <a:endParaRPr lang="ru-RU" dirty="0">
              <a:latin typeface="Monotype Corsiva" panose="03010101010201010101" pitchFamily="66" charset="0"/>
            </a:endParaRPr>
          </a:p>
        </p:txBody>
      </p:sp>
      <p:pic>
        <p:nvPicPr>
          <p:cNvPr id="2050" name="Picture 2" descr="https://files.prezentacii.org/18/12/110790/data/pres/s4s61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6091" y="463463"/>
            <a:ext cx="4304032" cy="59071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0664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27222" y="1549648"/>
            <a:ext cx="442395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000000"/>
                </a:solidFill>
                <a:latin typeface="Monotype Corsiva" panose="03010101010201010101" pitchFamily="66" charset="0"/>
                <a:cs typeface="Segoe UI Light" panose="020B0502040204020203" pitchFamily="34" charset="0"/>
              </a:rPr>
              <a:t>С течением времени славянские племена расселились на огромной территории и в связи с этим стали утрачиваться их связи друг с другом. Язык каждой из обособившихся групп племен продолжал развиваться изолированно от других, приобретая новые фонетические, лексические и грамматические особенности.</a:t>
            </a:r>
            <a:endParaRPr lang="ru-RU" sz="2000" dirty="0">
              <a:latin typeface="Monotype Corsiva" panose="03010101010201010101" pitchFamily="66" charset="0"/>
              <a:cs typeface="Segoe UI Light" panose="020B0502040204020203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438" y="509451"/>
            <a:ext cx="4198092" cy="57345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954869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4"/>
          <p:cNvSpPr txBox="1">
            <a:spLocks/>
          </p:cNvSpPr>
          <p:nvPr/>
        </p:nvSpPr>
        <p:spPr>
          <a:xfrm>
            <a:off x="839788" y="739037"/>
            <a:ext cx="5183188" cy="97703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ln w="6350">
                  <a:solidFill>
                    <a:srgbClr val="5A4012"/>
                  </a:solidFill>
                </a:ln>
                <a:solidFill>
                  <a:schemeClr val="accent4">
                    <a:lumMod val="75000"/>
                  </a:schemeClr>
                </a:solidFill>
                <a:effectLst/>
                <a:latin typeface="Georgia" panose="02040502050405020303" pitchFamily="18" charset="0"/>
                <a:ea typeface="+mj-ea"/>
                <a:cs typeface="+mj-cs"/>
              </a:defRPr>
            </a:lvl1pPr>
          </a:lstStyle>
          <a:p>
            <a:r>
              <a:rPr lang="ru-RU" sz="2800" dirty="0">
                <a:solidFill>
                  <a:schemeClr val="accent6">
                    <a:lumMod val="50000"/>
                  </a:schemeClr>
                </a:solidFill>
                <a:latin typeface="Monotype Corsiva" panose="03010101010201010101" pitchFamily="66" charset="0"/>
              </a:rPr>
              <a:t>Появление славянской </a:t>
            </a:r>
            <a:endParaRPr lang="ru-RU" sz="2800" dirty="0" smtClean="0">
              <a:solidFill>
                <a:schemeClr val="accent6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Monotype Corsiva" panose="03010101010201010101" pitchFamily="66" charset="0"/>
              </a:rPr>
              <a:t>письменности</a:t>
            </a:r>
            <a:endParaRPr lang="ru-RU" sz="2800" dirty="0">
              <a:solidFill>
                <a:schemeClr val="accent6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39788" y="1716067"/>
            <a:ext cx="503491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80000"/>
              </a:lnSpc>
              <a:defRPr/>
            </a:pPr>
            <a:r>
              <a:rPr lang="ru-RU" sz="2400" dirty="0">
                <a:latin typeface="Monotype Corsiva" panose="03010101010201010101" pitchFamily="66" charset="0"/>
              </a:rPr>
              <a:t>Мы редко задумываемся о том, когда и как возникла наша письменность. Начало письменности — особая веха в истории каждого народа, в истории его культуры. В глубине тысячелетий и столетий обычно теряются имена создателей письменности того или иного народа или языковой семьи. Но у славянской письменности совершенно удивительное происхождение. Благодаря целому ряду исторических свидетельств нам известно о начале славянской письменности и о ее создателях — святых Кирилле и </a:t>
            </a:r>
            <a:r>
              <a:rPr lang="ru-RU" sz="2400" dirty="0" err="1">
                <a:latin typeface="Monotype Corsiva" panose="03010101010201010101" pitchFamily="66" charset="0"/>
              </a:rPr>
              <a:t>Мефодии</a:t>
            </a:r>
            <a:r>
              <a:rPr lang="ru-RU" sz="2400" dirty="0">
                <a:latin typeface="Monotype Corsiva" panose="03010101010201010101" pitchFamily="66" charset="0"/>
              </a:rPr>
              <a:t>.</a:t>
            </a:r>
          </a:p>
        </p:txBody>
      </p:sp>
      <p:pic>
        <p:nvPicPr>
          <p:cNvPr id="4" name="Picture 5" descr="1211265091_1218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6712" y="739037"/>
            <a:ext cx="4008198" cy="5344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8213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81414" y="1308400"/>
            <a:ext cx="4730663" cy="4228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80000"/>
              </a:lnSpc>
              <a:defRPr/>
            </a:pPr>
            <a:r>
              <a:rPr lang="ru-RU" sz="2400" dirty="0">
                <a:latin typeface="Monotype Corsiva" panose="03010101010201010101" pitchFamily="66" charset="0"/>
              </a:rPr>
              <a:t>Моравский князь Ростислав в 863 году просил Византийского императора Михаила III направить к нему проповедников, владеющих славянским языком: «Земля наша крещена, но нет у нас учителя, который бы наставил и поучил нас, и объяснил святые книги. Ведь не знаем мы ни греческого языка, ни латинского; одни учат нас так, а другие иначе, от этого не знаем мы ни начертания букв, ни их значения. И пошлите нам учителей, которые бы могли рассказать о книжных словах и о смысле их».</a:t>
            </a:r>
          </a:p>
        </p:txBody>
      </p:sp>
      <p:pic>
        <p:nvPicPr>
          <p:cNvPr id="4" name="Picture 6" descr="k014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1557" y="723281"/>
            <a:ext cx="3587750" cy="539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410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39788" y="263048"/>
            <a:ext cx="5183188" cy="97703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Monotype Corsiva" panose="03010101010201010101" pitchFamily="66" charset="0"/>
              </a:rPr>
              <a:t>Русский язык</a:t>
            </a:r>
            <a:endParaRPr lang="ru-RU" sz="2800" dirty="0">
              <a:solidFill>
                <a:schemeClr val="accent6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1076761" y="5708231"/>
            <a:ext cx="4709242" cy="823912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</a:pPr>
            <a:r>
              <a:rPr lang="ru-RU" sz="2000" b="0" dirty="0">
                <a:solidFill>
                  <a:srgbClr val="444444"/>
                </a:solidFill>
                <a:latin typeface="Monotype Corsiva" panose="03010101010201010101" pitchFamily="66" charset="0"/>
              </a:rPr>
              <a:t>В мире известно более пяти тысяч языков, и русский стоит среди наиболее распространённых. В начале XXI в. в мире в той или иной мере владеют русским языком свыше 250 млн. человек. 143,7 млн. из них проживает в России и 88,8 млн. - в государствах, входивших в состав СССР (по данным Всесоюзной переписи населения 1989 г.) </a:t>
            </a:r>
            <a:endParaRPr lang="ru-RU" sz="2000" b="0" dirty="0" smtClean="0">
              <a:solidFill>
                <a:srgbClr val="444444"/>
              </a:solidFill>
              <a:latin typeface="Monotype Corsiva" panose="03010101010201010101" pitchFamily="66" charset="0"/>
            </a:endParaRPr>
          </a:p>
          <a:p>
            <a:pPr algn="just">
              <a:spcBef>
                <a:spcPts val="0"/>
              </a:spcBef>
            </a:pPr>
            <a:r>
              <a:rPr lang="ru-RU" sz="2000" b="0" dirty="0">
                <a:latin typeface="Monotype Corsiva" panose="03010101010201010101" pitchFamily="66" charset="0"/>
              </a:rPr>
              <a:t>В истории русского языка выделяются три периода</a:t>
            </a:r>
            <a:r>
              <a:rPr lang="ru-RU" sz="2000" b="0" dirty="0" smtClean="0">
                <a:latin typeface="Monotype Corsiva" panose="03010101010201010101" pitchFamily="66" charset="0"/>
              </a:rPr>
              <a:t>:</a:t>
            </a:r>
            <a:endParaRPr lang="ru-RU" sz="2000" b="0" dirty="0">
              <a:latin typeface="Monotype Corsiva" panose="03010101010201010101" pitchFamily="66" charset="0"/>
            </a:endParaRPr>
          </a:p>
          <a:p>
            <a:pPr marL="342900" indent="-342900" algn="just"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ru-RU" sz="2000" b="0" dirty="0" smtClean="0">
                <a:latin typeface="Monotype Corsiva" panose="03010101010201010101" pitchFamily="66" charset="0"/>
              </a:rPr>
              <a:t>6-7-14вв</a:t>
            </a:r>
            <a:r>
              <a:rPr lang="ru-RU" sz="2000" b="0" dirty="0">
                <a:latin typeface="Monotype Corsiva" panose="03010101010201010101" pitchFamily="66" charset="0"/>
              </a:rPr>
              <a:t>.; </a:t>
            </a:r>
            <a:endParaRPr lang="ru-RU" sz="2000" b="0" dirty="0" smtClean="0">
              <a:latin typeface="Monotype Corsiva" panose="03010101010201010101" pitchFamily="66" charset="0"/>
            </a:endParaRPr>
          </a:p>
          <a:p>
            <a:pPr marL="342900" indent="-342900" algn="just"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ru-RU" sz="2000" b="0" dirty="0" smtClean="0">
                <a:latin typeface="Monotype Corsiva" panose="03010101010201010101" pitchFamily="66" charset="0"/>
              </a:rPr>
              <a:t>15-17вв</a:t>
            </a:r>
            <a:r>
              <a:rPr lang="ru-RU" sz="2000" b="0" dirty="0">
                <a:latin typeface="Monotype Corsiva" panose="03010101010201010101" pitchFamily="66" charset="0"/>
              </a:rPr>
              <a:t>.; </a:t>
            </a:r>
            <a:endParaRPr lang="ru-RU" sz="2000" b="0" dirty="0" smtClean="0">
              <a:latin typeface="Monotype Corsiva" panose="03010101010201010101" pitchFamily="66" charset="0"/>
            </a:endParaRPr>
          </a:p>
          <a:p>
            <a:pPr marL="342900" indent="-342900" algn="just"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ru-RU" sz="2000" b="0" dirty="0" smtClean="0">
                <a:latin typeface="Monotype Corsiva" panose="03010101010201010101" pitchFamily="66" charset="0"/>
              </a:rPr>
              <a:t>18-20вв</a:t>
            </a:r>
            <a:r>
              <a:rPr lang="ru-RU" sz="2000" b="0" dirty="0">
                <a:latin typeface="Monotype Corsiva" panose="03010101010201010101" pitchFamily="66" charset="0"/>
              </a:rPr>
              <a:t>. </a:t>
            </a:r>
            <a:endParaRPr lang="ru-RU" sz="2000" b="0" dirty="0" smtClean="0">
              <a:latin typeface="Monotype Corsiva" panose="03010101010201010101" pitchFamily="66" charset="0"/>
            </a:endParaRPr>
          </a:p>
          <a:p>
            <a:pPr algn="just">
              <a:spcBef>
                <a:spcPts val="0"/>
              </a:spcBef>
            </a:pPr>
            <a:r>
              <a:rPr lang="ru-RU" sz="2000" b="0" dirty="0" smtClean="0">
                <a:latin typeface="Monotype Corsiva" panose="03010101010201010101" pitchFamily="66" charset="0"/>
              </a:rPr>
              <a:t>Первый </a:t>
            </a:r>
            <a:r>
              <a:rPr lang="ru-RU" sz="2000" b="0" dirty="0">
                <a:latin typeface="Monotype Corsiva" panose="03010101010201010101" pitchFamily="66" charset="0"/>
              </a:rPr>
              <a:t>период начинается выделением восточных славян(предков русских, украинцев и белорусов) из общеславянского единства. С этого времени ведёт своё существование и восточнославянский (древнерусский) язык.</a:t>
            </a:r>
            <a:endParaRPr lang="ru-RU" sz="2000" b="0" dirty="0" smtClean="0">
              <a:latin typeface="Monotype Corsiva" panose="03010101010201010101" pitchFamily="66" charset="0"/>
            </a:endParaRPr>
          </a:p>
          <a:p>
            <a:pPr algn="just">
              <a:spcBef>
                <a:spcPts val="0"/>
              </a:spcBef>
            </a:pPr>
            <a:endParaRPr lang="ru-RU" sz="2000" b="0" dirty="0">
              <a:latin typeface="Monotype Corsiva" panose="03010101010201010101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317294" y="4033041"/>
            <a:ext cx="4981184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Monotype Corsiva" panose="03010101010201010101" pitchFamily="66" charset="0"/>
              </a:rPr>
              <a:t>Начало второго периода – распад единого восточнославянского языка и возникновение языка великорусской народности. Существенные сдвиги в общественной жизни, происшедшие на рубеже средневековья и нового времени, вызвали серьёзные изменения в языке</a:t>
            </a:r>
            <a:r>
              <a:rPr lang="ru-RU" sz="2000" dirty="0" smtClean="0">
                <a:latin typeface="Monotype Corsiva" panose="03010101010201010101" pitchFamily="66" charset="0"/>
              </a:rPr>
              <a:t>.</a:t>
            </a:r>
          </a:p>
          <a:p>
            <a:endParaRPr lang="ru-RU" dirty="0"/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5154" y="409690"/>
            <a:ext cx="3005464" cy="35106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8503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1977" y="3829491"/>
            <a:ext cx="491020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000000"/>
                </a:solidFill>
                <a:latin typeface="Monotype Corsiva" panose="03010101010201010101" pitchFamily="66" charset="0"/>
              </a:rPr>
              <a:t>Развитие экономических и политических связей Московской Руси, рост авторитета Москвы, распространение документов московских приказов явилось причиной того, что говор Москвы лёг в основу начавшего формироваться в 17веке русского национального языка.</a:t>
            </a:r>
            <a:endParaRPr lang="ru-RU" sz="2000" dirty="0">
              <a:latin typeface="Monotype Corsiva" panose="03010101010201010101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417501" y="644656"/>
            <a:ext cx="479329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Monotype Corsiva" panose="03010101010201010101" pitchFamily="66" charset="0"/>
              </a:rPr>
              <a:t>В процессе синтеза различных элементов (народно-разговорная основа, черты делового языка, западноевропейские заимствования, славянизмы) вырабатываются нормы русского национального литературного языка. В истории русского языка наступает третий период.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375" y="1066415"/>
            <a:ext cx="5041805" cy="23406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1141" y="3607157"/>
            <a:ext cx="5146014" cy="21613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8972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0998" y="1520423"/>
            <a:ext cx="494360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solidFill>
                  <a:srgbClr val="333333"/>
                </a:solidFill>
                <a:latin typeface="Monotype Corsiva" panose="03010101010201010101" pitchFamily="66" charset="0"/>
              </a:rPr>
              <a:t>Русский </a:t>
            </a:r>
            <a:r>
              <a:rPr lang="ru-RU" sz="2000" dirty="0">
                <a:solidFill>
                  <a:srgbClr val="333333"/>
                </a:solidFill>
                <a:latin typeface="Monotype Corsiva" panose="03010101010201010101" pitchFamily="66" charset="0"/>
              </a:rPr>
              <a:t>язык принадлежит к восточнославянской подгруппе славянских языков, входящей в индоевропейскую семью. Является наиболее распространенным языком мира, одним из шести официальных и рабочих языков ООН, а также одним из пяти рабочих языков парламентских ассамблей Совета Европы в Страсбурге. </a:t>
            </a:r>
            <a:r>
              <a:rPr lang="ru-RU" sz="2000" dirty="0" smtClean="0">
                <a:solidFill>
                  <a:srgbClr val="333333"/>
                </a:solidFill>
                <a:latin typeface="Monotype Corsiva" panose="03010101010201010101" pitchFamily="66" charset="0"/>
              </a:rPr>
              <a:t>Из </a:t>
            </a:r>
            <a:r>
              <a:rPr lang="ru-RU" sz="2000" dirty="0">
                <a:solidFill>
                  <a:srgbClr val="333333"/>
                </a:solidFill>
                <a:latin typeface="Monotype Corsiva" panose="03010101010201010101" pitchFamily="66" charset="0"/>
              </a:rPr>
              <a:t>Древней Руси русский язык унаследовал свою письменность. В основе современного русского алфавита лежит кириллица – одна из древнейших славянских азбук.</a:t>
            </a:r>
            <a:endParaRPr lang="ru-RU" sz="2000" dirty="0">
              <a:latin typeface="Monotype Corsiva" panose="03010101010201010101" pitchFamily="66" charset="0"/>
            </a:endParaRPr>
          </a:p>
        </p:txBody>
      </p:sp>
      <p:pic>
        <p:nvPicPr>
          <p:cNvPr id="3" name="Picture 4" descr="https://memasi.club/wp-content/uploads/2019/04/30-7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3" t="2227" r="4345" b="2450"/>
          <a:stretch/>
        </p:blipFill>
        <p:spPr bwMode="auto">
          <a:xfrm>
            <a:off x="6726476" y="751563"/>
            <a:ext cx="4070959" cy="5361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2879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4"/>
          <p:cNvSpPr>
            <a:spLocks noGrp="1"/>
          </p:cNvSpPr>
          <p:nvPr>
            <p:ph type="title"/>
          </p:nvPr>
        </p:nvSpPr>
        <p:spPr>
          <a:xfrm>
            <a:off x="839788" y="263048"/>
            <a:ext cx="5183188" cy="97703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Monotype Corsiva" panose="03010101010201010101" pitchFamily="66" charset="0"/>
              </a:rPr>
              <a:t>Украинский язык</a:t>
            </a:r>
            <a:endParaRPr lang="ru-RU" sz="2800" dirty="0">
              <a:solidFill>
                <a:schemeClr val="accent6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Текст 5"/>
          <p:cNvSpPr txBox="1">
            <a:spLocks/>
          </p:cNvSpPr>
          <p:nvPr/>
        </p:nvSpPr>
        <p:spPr>
          <a:xfrm>
            <a:off x="1076761" y="1240078"/>
            <a:ext cx="4709242" cy="82391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ru-RU" sz="2000" dirty="0" smtClean="0">
                <a:latin typeface="Monotype Corsiva" panose="03010101010201010101" pitchFamily="66" charset="0"/>
              </a:rPr>
              <a:t>Украинский язык- один из восточнославянских языков. Государственный язык Украины.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dirty="0" smtClean="0">
                <a:latin typeface="Monotype Corsiva" panose="03010101010201010101" pitchFamily="66" charset="0"/>
              </a:rPr>
              <a:t>Родной язык, по состоянию на 1993 год , для 37 миллионов человек  в мире, число владеющих языком – 47 миллионов. До середины </a:t>
            </a:r>
            <a:r>
              <a:rPr lang="en-US" sz="2000" dirty="0" smtClean="0">
                <a:latin typeface="Monotype Corsiva" panose="03010101010201010101" pitchFamily="66" charset="0"/>
              </a:rPr>
              <a:t>XVII</a:t>
            </a:r>
            <a:r>
              <a:rPr lang="ru-RU" sz="2000" dirty="0" smtClean="0">
                <a:latin typeface="Monotype Corsiva" panose="03010101010201010101" pitchFamily="66" charset="0"/>
              </a:rPr>
              <a:t> века, украинский язык , также как и белорусский , в Речи </a:t>
            </a:r>
            <a:r>
              <a:rPr lang="ru-RU" sz="2000" dirty="0" err="1" smtClean="0">
                <a:latin typeface="Monotype Corsiva" panose="03010101010201010101" pitchFamily="66" charset="0"/>
              </a:rPr>
              <a:t>Посполитой</a:t>
            </a:r>
            <a:r>
              <a:rPr lang="ru-RU" sz="2000" dirty="0" smtClean="0">
                <a:latin typeface="Monotype Corsiva" panose="03010101010201010101" pitchFamily="66" charset="0"/>
              </a:rPr>
              <a:t> назывался по терминологии того времени «</a:t>
            </a:r>
            <a:r>
              <a:rPr lang="ru-RU" sz="2000" dirty="0" err="1" smtClean="0">
                <a:latin typeface="Monotype Corsiva" panose="03010101010201010101" pitchFamily="66" charset="0"/>
              </a:rPr>
              <a:t>руский</a:t>
            </a:r>
            <a:r>
              <a:rPr lang="ru-RU" sz="2000" dirty="0" smtClean="0">
                <a:latin typeface="Monotype Corsiva" panose="03010101010201010101" pitchFamily="66" charset="0"/>
              </a:rPr>
              <a:t> </a:t>
            </a:r>
            <a:r>
              <a:rPr lang="ru-RU" sz="2000" dirty="0" err="1" smtClean="0">
                <a:latin typeface="Monotype Corsiva" panose="03010101010201010101" pitchFamily="66" charset="0"/>
              </a:rPr>
              <a:t>языкъ</a:t>
            </a:r>
            <a:r>
              <a:rPr lang="ru-RU" sz="2000" dirty="0" smtClean="0">
                <a:latin typeface="Monotype Corsiva" panose="03010101010201010101" pitchFamily="66" charset="0"/>
              </a:rPr>
              <a:t>».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dirty="0" smtClean="0">
                <a:latin typeface="Monotype Corsiva" panose="03010101010201010101" pitchFamily="66" charset="0"/>
              </a:rPr>
              <a:t>На конференции в Риме 1951 году представители различных стран назвали украинский язык вторым в мире по мелодичности. Также его признали третьим самым красивым языком в мире после французского и персидского языков на языковом конкурсе ,который прошёл в Париже в 1934 году.</a:t>
            </a:r>
          </a:p>
        </p:txBody>
      </p:sp>
      <p:pic>
        <p:nvPicPr>
          <p:cNvPr id="4098" name="Picture 2" descr="https://illustrators.ru/uploads/illustration/image/1029574/main_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634" y="538619"/>
            <a:ext cx="4457132" cy="57369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4330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4"/>
          <p:cNvSpPr txBox="1">
            <a:spLocks/>
          </p:cNvSpPr>
          <p:nvPr/>
        </p:nvSpPr>
        <p:spPr>
          <a:xfrm>
            <a:off x="839788" y="538620"/>
            <a:ext cx="5183188" cy="97703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ln w="6350">
                  <a:solidFill>
                    <a:srgbClr val="5A4012"/>
                  </a:solidFill>
                </a:ln>
                <a:solidFill>
                  <a:schemeClr val="accent4">
                    <a:lumMod val="75000"/>
                  </a:schemeClr>
                </a:solidFill>
                <a:effectLst/>
                <a:latin typeface="Georgia" panose="02040502050405020303" pitchFamily="18" charset="0"/>
                <a:ea typeface="+mj-ea"/>
                <a:cs typeface="+mj-cs"/>
              </a:defRPr>
            </a:lvl1pPr>
          </a:lstStyle>
          <a:p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Monotype Corsiva" panose="03010101010201010101" pitchFamily="66" charset="0"/>
              </a:rPr>
              <a:t>Белорусский язык</a:t>
            </a:r>
            <a:endParaRPr lang="ru-RU" sz="2800" dirty="0">
              <a:solidFill>
                <a:schemeClr val="accent6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Текст 5"/>
          <p:cNvSpPr txBox="1">
            <a:spLocks/>
          </p:cNvSpPr>
          <p:nvPr/>
        </p:nvSpPr>
        <p:spPr>
          <a:xfrm>
            <a:off x="1076761" y="1027135"/>
            <a:ext cx="4709242" cy="82391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ru-RU" sz="2000" dirty="0" err="1">
                <a:latin typeface="Monotype Corsiva" panose="03010101010201010101" pitchFamily="66" charset="0"/>
              </a:rPr>
              <a:t>Белору́сский</a:t>
            </a:r>
            <a:r>
              <a:rPr lang="ru-RU" sz="2000" dirty="0">
                <a:latin typeface="Monotype Corsiva" panose="03010101010201010101" pitchFamily="66" charset="0"/>
              </a:rPr>
              <a:t> </a:t>
            </a:r>
            <a:r>
              <a:rPr lang="ru-RU" sz="2000" dirty="0" err="1">
                <a:latin typeface="Monotype Corsiva" panose="03010101010201010101" pitchFamily="66" charset="0"/>
              </a:rPr>
              <a:t>язы́к</a:t>
            </a:r>
            <a:r>
              <a:rPr lang="ru-RU" sz="2000" dirty="0">
                <a:latin typeface="Monotype Corsiva" panose="03010101010201010101" pitchFamily="66" charset="0"/>
              </a:rPr>
              <a:t> (самоназвание — </a:t>
            </a:r>
            <a:r>
              <a:rPr lang="ru-RU" sz="2000" dirty="0" err="1">
                <a:latin typeface="Monotype Corsiva" panose="03010101010201010101" pitchFamily="66" charset="0"/>
              </a:rPr>
              <a:t>беларуская</a:t>
            </a:r>
            <a:r>
              <a:rPr lang="ru-RU" sz="2000" dirty="0">
                <a:latin typeface="Monotype Corsiva" panose="03010101010201010101" pitchFamily="66" charset="0"/>
              </a:rPr>
              <a:t> </a:t>
            </a:r>
            <a:r>
              <a:rPr lang="ru-RU" sz="2000" dirty="0" err="1">
                <a:latin typeface="Monotype Corsiva" panose="03010101010201010101" pitchFamily="66" charset="0"/>
              </a:rPr>
              <a:t>мова</a:t>
            </a:r>
            <a:r>
              <a:rPr lang="ru-RU" sz="2000" dirty="0">
                <a:latin typeface="Monotype Corsiva" panose="03010101010201010101" pitchFamily="66" charset="0"/>
              </a:rPr>
              <a:t>) — один из восточнославянских языков, национальный язык белорусов</a:t>
            </a:r>
            <a:r>
              <a:rPr lang="ru-RU" sz="2000" dirty="0" smtClean="0">
                <a:latin typeface="Monotype Corsiva" panose="03010101010201010101" pitchFamily="66" charset="0"/>
              </a:rPr>
              <a:t>.</a:t>
            </a:r>
            <a:endParaRPr lang="ru-RU" sz="2000" dirty="0">
              <a:latin typeface="Monotype Corsiva" panose="03010101010201010101" pitchFamily="66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dirty="0">
                <a:latin typeface="Monotype Corsiva" panose="03010101010201010101" pitchFamily="66" charset="0"/>
              </a:rPr>
              <a:t>Белорусский язык — государственный язык Республики Беларусь. В состав его вошли говоры древних радимичей, дреговичей, смоленских и полоцких кривичей и северян. Название Белорусы восходит к топониму Белая Русь.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dirty="0">
                <a:latin typeface="Monotype Corsiva" panose="03010101010201010101" pitchFamily="66" charset="0"/>
              </a:rPr>
              <a:t>Общее число владеющих — примерно 7 </a:t>
            </a:r>
            <a:r>
              <a:rPr lang="ru-RU" sz="2000" dirty="0" smtClean="0">
                <a:latin typeface="Monotype Corsiva" panose="03010101010201010101" pitchFamily="66" charset="0"/>
              </a:rPr>
              <a:t>миллионов.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dirty="0" smtClean="0">
                <a:latin typeface="Monotype Corsiva" panose="03010101010201010101" pitchFamily="66" charset="0"/>
              </a:rPr>
              <a:t>Для </a:t>
            </a:r>
            <a:r>
              <a:rPr lang="ru-RU" sz="2000" dirty="0">
                <a:latin typeface="Monotype Corsiva" panose="03010101010201010101" pitchFamily="66" charset="0"/>
              </a:rPr>
              <a:t>записи белорусского языка используется </a:t>
            </a:r>
            <a:r>
              <a:rPr lang="ru-RU" sz="2000" dirty="0" smtClean="0">
                <a:latin typeface="Monotype Corsiva" panose="03010101010201010101" pitchFamily="66" charset="0"/>
              </a:rPr>
              <a:t>кириллица. Отличительная особенность белорусского языка – «яканье» (переход безударного Е в Я).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dirty="0" smtClean="0">
                <a:latin typeface="Monotype Corsiva" panose="03010101010201010101" pitchFamily="66" charset="0"/>
              </a:rPr>
              <a:t>Название всех ягод в белорусском звучании имеют только множественное число.</a:t>
            </a:r>
          </a:p>
        </p:txBody>
      </p:sp>
      <p:pic>
        <p:nvPicPr>
          <p:cNvPr id="1026" name="Picture 2" descr="https://cdn.imgbb.ru/community/143/1439411/201606/893c91cea275486124d967385050d1c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9526" y="373197"/>
            <a:ext cx="3990540" cy="59896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0641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4"/>
          <p:cNvSpPr txBox="1">
            <a:spLocks/>
          </p:cNvSpPr>
          <p:nvPr/>
        </p:nvSpPr>
        <p:spPr>
          <a:xfrm>
            <a:off x="814736" y="463464"/>
            <a:ext cx="5183188" cy="97703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ln w="6350">
                  <a:solidFill>
                    <a:srgbClr val="5A4012"/>
                  </a:solidFill>
                </a:ln>
                <a:solidFill>
                  <a:schemeClr val="accent4">
                    <a:lumMod val="75000"/>
                  </a:schemeClr>
                </a:solidFill>
                <a:effectLst/>
                <a:latin typeface="Georgia" panose="02040502050405020303" pitchFamily="18" charset="0"/>
                <a:ea typeface="+mj-ea"/>
                <a:cs typeface="+mj-cs"/>
              </a:defRPr>
            </a:lvl1pPr>
          </a:lstStyle>
          <a:p>
            <a:r>
              <a:rPr lang="ru-RU" sz="2800" dirty="0">
                <a:solidFill>
                  <a:schemeClr val="accent6">
                    <a:lumMod val="50000"/>
                  </a:schemeClr>
                </a:solidFill>
                <a:latin typeface="Monotype Corsiva" panose="03010101010201010101" pitchFamily="66" charset="0"/>
              </a:rPr>
              <a:t> Родство славянских языков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81413" y="1087004"/>
            <a:ext cx="479329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Monotype Corsiva" panose="03010101010201010101" pitchFamily="66" charset="0"/>
              </a:rPr>
              <a:t>Родство славянских языков несомненно. Оно проявляется, например, в лексическом составе. Так, одинаково или похоже звучат некоторые названия близких родственников в русском, украинском, </a:t>
            </a:r>
            <a:r>
              <a:rPr lang="ru-RU" sz="2000" dirty="0" smtClean="0">
                <a:latin typeface="Monotype Corsiva" panose="03010101010201010101" pitchFamily="66" charset="0"/>
              </a:rPr>
              <a:t>белорусском языках.</a:t>
            </a:r>
            <a:endParaRPr lang="ru-RU" sz="2000" dirty="0">
              <a:latin typeface="Monotype Corsiva" panose="03010101010201010101" pitchFamily="66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8" t="542" r="50759" b="1"/>
          <a:stretch/>
        </p:blipFill>
        <p:spPr bwMode="auto">
          <a:xfrm>
            <a:off x="1501999" y="2863237"/>
            <a:ext cx="3808662" cy="3494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4098" name="Picture 2" descr="https://megabook.ru/stream/mediapreview?Key=%D0%9D%D0%B0%D0%B7%D0%B2%D0%B0%D0%BD%D0%B8%D1%8F%20%D0%B4%D0%BD%D0%B5%D0%B9%20%D0%BD%D0%B5%D0%B4%D0%B5%D0%BB%D0%B8%20(%D1%81%D0%B8%D0%BC%D0%B2%D0%BE%D0%BB)&amp;Width=654&amp;Height=65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52" t="108" r="751" b="1629"/>
          <a:stretch/>
        </p:blipFill>
        <p:spPr bwMode="auto">
          <a:xfrm>
            <a:off x="6438378" y="1134348"/>
            <a:ext cx="4609580" cy="2517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i0.wp.com/olgadyachenko.ru/wp-content/uploads/2016/12/obcheslavjanskie-slova-primeri_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8378" y="4324502"/>
            <a:ext cx="4782034" cy="1356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7022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918575" y="955139"/>
            <a:ext cx="4993710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 smtClean="0">
                <a:solidFill>
                  <a:srgbClr val="000000"/>
                </a:solidFill>
                <a:latin typeface="Monotype Corsiva" panose="03010101010201010101" pitchFamily="66" charset="0"/>
              </a:rPr>
              <a:t>Важную </a:t>
            </a:r>
            <a:r>
              <a:rPr lang="ru-RU" sz="2200" dirty="0">
                <a:solidFill>
                  <a:srgbClr val="000000"/>
                </a:solidFill>
                <a:latin typeface="Monotype Corsiva" panose="03010101010201010101" pitchFamily="66" charset="0"/>
              </a:rPr>
              <a:t>роль в передаче культурного знания играет язык. </a:t>
            </a:r>
            <a:r>
              <a:rPr lang="ru-RU" sz="2200" dirty="0" smtClean="0">
                <a:solidFill>
                  <a:srgbClr val="000000"/>
                </a:solidFill>
                <a:latin typeface="Monotype Corsiva" panose="03010101010201010101" pitchFamily="66" charset="0"/>
              </a:rPr>
              <a:t>Язык</a:t>
            </a:r>
            <a:r>
              <a:rPr lang="ru-RU" sz="2200" dirty="0">
                <a:solidFill>
                  <a:srgbClr val="000000"/>
                </a:solidFill>
                <a:latin typeface="Monotype Corsiva" panose="03010101010201010101" pitchFamily="66" charset="0"/>
              </a:rPr>
              <a:t> </a:t>
            </a:r>
            <a:r>
              <a:rPr lang="ru-RU" sz="2200" b="1" dirty="0">
                <a:solidFill>
                  <a:srgbClr val="000000"/>
                </a:solidFill>
                <a:latin typeface="Monotype Corsiva" panose="03010101010201010101" pitchFamily="66" charset="0"/>
              </a:rPr>
              <a:t>–</a:t>
            </a:r>
            <a:r>
              <a:rPr lang="ru-RU" sz="2200" dirty="0">
                <a:solidFill>
                  <a:srgbClr val="000000"/>
                </a:solidFill>
                <a:latin typeface="Monotype Corsiva" panose="03010101010201010101" pitchFamily="66" charset="0"/>
              </a:rPr>
              <a:t>зеркало культуры, в нем отражается не только реальный мир, окружающий человека, не только реальные условия его жизни, но и общественное самосознание народа, его менталитет, национальный характер, образ жизни, традиции, обычаи, мораль, система ценностей, мироощущение, видение мира</a:t>
            </a:r>
            <a:r>
              <a:rPr lang="ru-RU" sz="2200" dirty="0" smtClean="0">
                <a:solidFill>
                  <a:srgbClr val="000000"/>
                </a:solidFill>
                <a:latin typeface="Monotype Corsiva" panose="03010101010201010101" pitchFamily="66" charset="0"/>
              </a:rPr>
              <a:t>.</a:t>
            </a:r>
          </a:p>
          <a:p>
            <a:pPr algn="just"/>
            <a:r>
              <a:rPr lang="ru-RU" sz="2200" dirty="0" smtClean="0">
                <a:solidFill>
                  <a:srgbClr val="000000"/>
                </a:solidFill>
                <a:latin typeface="Monotype Corsiva" panose="03010101010201010101" pitchFamily="66" charset="0"/>
              </a:rPr>
              <a:t>Несомненно братство языков влияет на диалог культур. Несмотря на независимость каждого государства мы остаёмся братскими народами ,объединёнными общей историей, традиция, обычаями.</a:t>
            </a:r>
          </a:p>
          <a:p>
            <a:endParaRPr lang="ru-RU" dirty="0"/>
          </a:p>
        </p:txBody>
      </p:sp>
      <p:sp>
        <p:nvSpPr>
          <p:cNvPr id="10" name="Заголовок 4"/>
          <p:cNvSpPr>
            <a:spLocks noGrp="1"/>
          </p:cNvSpPr>
          <p:nvPr>
            <p:ph type="title"/>
          </p:nvPr>
        </p:nvSpPr>
        <p:spPr>
          <a:xfrm>
            <a:off x="6413871" y="250523"/>
            <a:ext cx="4872080" cy="977030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accent6">
                    <a:lumMod val="50000"/>
                  </a:schemeClr>
                </a:solidFill>
                <a:latin typeface="Monotype Corsiva" panose="03010101010201010101" pitchFamily="66" charset="0"/>
              </a:rPr>
              <a:t>Язык братства. Был… и будет!</a:t>
            </a:r>
          </a:p>
        </p:txBody>
      </p:sp>
      <p:pic>
        <p:nvPicPr>
          <p:cNvPr id="11" name="Picture 5" descr="3313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3825" y="1458844"/>
            <a:ext cx="4312172" cy="44722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77693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истание 7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листание 6" id="{F508BB08-7BFF-4193-8876-0BA6A9E7B10A}" vid="{47069512-C618-486E-9F48-01ABEFCDE31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листание 7</Template>
  <TotalTime>430</TotalTime>
  <Words>963</Words>
  <Application>Microsoft Office PowerPoint</Application>
  <PresentationFormat>Широкоэкранный</PresentationFormat>
  <Paragraphs>45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Arial</vt:lpstr>
      <vt:lpstr>Calibri</vt:lpstr>
      <vt:lpstr>Georgia</vt:lpstr>
      <vt:lpstr>Monotype Corsiva</vt:lpstr>
      <vt:lpstr>Segoe UI Light</vt:lpstr>
      <vt:lpstr>Times New Roman</vt:lpstr>
      <vt:lpstr>Wingdings</vt:lpstr>
      <vt:lpstr>листание 7</vt:lpstr>
      <vt:lpstr>Презентация на тему:  «Братство языков в диалоге культур»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Русский язык</vt:lpstr>
      <vt:lpstr>Презентация PowerPoint</vt:lpstr>
      <vt:lpstr>Презентация PowerPoint</vt:lpstr>
      <vt:lpstr>Украинский язык</vt:lpstr>
      <vt:lpstr>Презентация PowerPoint</vt:lpstr>
      <vt:lpstr>Презентация PowerPoint</vt:lpstr>
      <vt:lpstr>Язык братства. Был… и будет!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Листание</dc:title>
  <dc:creator>Диана</dc:creator>
  <cp:lastModifiedBy>Диана</cp:lastModifiedBy>
  <cp:revision>34</cp:revision>
  <dcterms:created xsi:type="dcterms:W3CDTF">2016-11-15T09:14:47Z</dcterms:created>
  <dcterms:modified xsi:type="dcterms:W3CDTF">2019-11-14T16:24:54Z</dcterms:modified>
</cp:coreProperties>
</file>