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76" r:id="rId2"/>
    <p:sldId id="277" r:id="rId3"/>
    <p:sldId id="278" r:id="rId4"/>
    <p:sldId id="279" r:id="rId5"/>
    <p:sldId id="280" r:id="rId6"/>
    <p:sldId id="281" r:id="rId7"/>
    <p:sldId id="282" r:id="rId8"/>
    <p:sldId id="283" r:id="rId9"/>
    <p:sldId id="284" r:id="rId10"/>
    <p:sldId id="285" r:id="rId11"/>
    <p:sldId id="286" r:id="rId12"/>
    <p:sldId id="256" r:id="rId13"/>
    <p:sldId id="260" r:id="rId14"/>
    <p:sldId id="261" r:id="rId15"/>
    <p:sldId id="262" r:id="rId16"/>
    <p:sldId id="263" r:id="rId17"/>
    <p:sldId id="264" r:id="rId18"/>
    <p:sldId id="265" r:id="rId19"/>
    <p:sldId id="266" r:id="rId20"/>
    <p:sldId id="267" r:id="rId21"/>
    <p:sldId id="268" r:id="rId22"/>
    <p:sldId id="270" r:id="rId23"/>
    <p:sldId id="269" r:id="rId24"/>
    <p:sldId id="271" r:id="rId25"/>
    <p:sldId id="272" r:id="rId26"/>
    <p:sldId id="273" r:id="rId27"/>
    <p:sldId id="274" r:id="rId28"/>
    <p:sldId id="275" r:id="rId2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B2B0"/>
    <a:srgbClr val="CF5B4F"/>
    <a:srgbClr val="BDACFA"/>
    <a:srgbClr val="C2BF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2C8C85-51F0-491E-9774-3900AFEF0FD7}" styleName="Светлый стиль 2 — акцент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60" autoAdjust="0"/>
  </p:normalViewPr>
  <p:slideViewPr>
    <p:cSldViewPr snapToGrid="0">
      <p:cViewPr varScale="1">
        <p:scale>
          <a:sx n="86" d="100"/>
          <a:sy n="86" d="100"/>
        </p:scale>
        <p:origin x="708" y="96"/>
      </p:cViewPr>
      <p:guideLst/>
    </p:cSldViewPr>
  </p:slideViewPr>
  <p:outlineViewPr>
    <p:cViewPr>
      <p:scale>
        <a:sx n="33" d="100"/>
        <a:sy n="33" d="100"/>
      </p:scale>
      <p:origin x="0" y="-7068"/>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0" d="100"/>
          <a:sy n="70" d="100"/>
        </p:scale>
        <p:origin x="3240"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7C3EE2-B6B5-4ECE-BB2B-2C88798B7227}" type="datetimeFigureOut">
              <a:rPr lang="ru-RU" smtClean="0"/>
              <a:t>10.03.2021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FFCD0D-1E8D-4854-BD87-E59D35F0F3BF}" type="slidenum">
              <a:rPr lang="ru-RU" smtClean="0"/>
              <a:t>‹#›</a:t>
            </a:fld>
            <a:endParaRPr lang="ru-RU"/>
          </a:p>
        </p:txBody>
      </p:sp>
    </p:spTree>
    <p:extLst>
      <p:ext uri="{BB962C8B-B14F-4D97-AF65-F5344CB8AC3E}">
        <p14:creationId xmlns:p14="http://schemas.microsoft.com/office/powerpoint/2010/main" val="17532857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A0FFCD0D-1E8D-4854-BD87-E59D35F0F3BF}" type="slidenum">
              <a:rPr lang="ru-RU" smtClean="0"/>
              <a:t>18</a:t>
            </a:fld>
            <a:endParaRPr lang="ru-RU"/>
          </a:p>
        </p:txBody>
      </p:sp>
    </p:spTree>
    <p:extLst>
      <p:ext uri="{BB962C8B-B14F-4D97-AF65-F5344CB8AC3E}">
        <p14:creationId xmlns:p14="http://schemas.microsoft.com/office/powerpoint/2010/main" val="23837767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1CC249B-C5D5-4124-9F29-B0276B969591}" type="datetimeFigureOut">
              <a:rPr lang="ru-RU" smtClean="0"/>
              <a:t>10.03.2021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DAD0573-8586-4BF7-995E-5DDC77E8034B}" type="slidenum">
              <a:rPr lang="ru-RU" smtClean="0"/>
              <a:t>‹#›</a:t>
            </a:fld>
            <a:endParaRPr lang="ru-RU"/>
          </a:p>
        </p:txBody>
      </p:sp>
    </p:spTree>
    <p:extLst>
      <p:ext uri="{BB962C8B-B14F-4D97-AF65-F5344CB8AC3E}">
        <p14:creationId xmlns:p14="http://schemas.microsoft.com/office/powerpoint/2010/main" val="10092015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1CC249B-C5D5-4124-9F29-B0276B969591}" type="datetimeFigureOut">
              <a:rPr lang="ru-RU" smtClean="0"/>
              <a:t>10.03.2021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DAD0573-8586-4BF7-995E-5DDC77E8034B}" type="slidenum">
              <a:rPr lang="ru-RU" smtClean="0"/>
              <a:t>‹#›</a:t>
            </a:fld>
            <a:endParaRPr lang="ru-RU"/>
          </a:p>
        </p:txBody>
      </p:sp>
    </p:spTree>
    <p:extLst>
      <p:ext uri="{BB962C8B-B14F-4D97-AF65-F5344CB8AC3E}">
        <p14:creationId xmlns:p14="http://schemas.microsoft.com/office/powerpoint/2010/main" val="2341879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1CC249B-C5D5-4124-9F29-B0276B969591}" type="datetimeFigureOut">
              <a:rPr lang="ru-RU" smtClean="0"/>
              <a:t>10.03.2021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DAD0573-8586-4BF7-995E-5DDC77E8034B}" type="slidenum">
              <a:rPr lang="ru-RU" smtClean="0"/>
              <a:t>‹#›</a:t>
            </a:fld>
            <a:endParaRPr lang="ru-RU"/>
          </a:p>
        </p:txBody>
      </p:sp>
    </p:spTree>
    <p:extLst>
      <p:ext uri="{BB962C8B-B14F-4D97-AF65-F5344CB8AC3E}">
        <p14:creationId xmlns:p14="http://schemas.microsoft.com/office/powerpoint/2010/main" val="2154604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1CC249B-C5D5-4124-9F29-B0276B969591}" type="datetimeFigureOut">
              <a:rPr lang="ru-RU" smtClean="0"/>
              <a:t>10.03.2021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DAD0573-8586-4BF7-995E-5DDC77E8034B}" type="slidenum">
              <a:rPr lang="ru-RU" smtClean="0"/>
              <a:t>‹#›</a:t>
            </a:fld>
            <a:endParaRPr lang="ru-RU"/>
          </a:p>
        </p:txBody>
      </p:sp>
    </p:spTree>
    <p:extLst>
      <p:ext uri="{BB962C8B-B14F-4D97-AF65-F5344CB8AC3E}">
        <p14:creationId xmlns:p14="http://schemas.microsoft.com/office/powerpoint/2010/main" val="17224771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1CC249B-C5D5-4124-9F29-B0276B969591}" type="datetimeFigureOut">
              <a:rPr lang="ru-RU" smtClean="0"/>
              <a:t>10.03.2021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DAD0573-8586-4BF7-995E-5DDC77E8034B}" type="slidenum">
              <a:rPr lang="ru-RU" smtClean="0"/>
              <a:t>‹#›</a:t>
            </a:fld>
            <a:endParaRPr lang="ru-RU"/>
          </a:p>
        </p:txBody>
      </p:sp>
    </p:spTree>
    <p:extLst>
      <p:ext uri="{BB962C8B-B14F-4D97-AF65-F5344CB8AC3E}">
        <p14:creationId xmlns:p14="http://schemas.microsoft.com/office/powerpoint/2010/main" val="35245862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1CC249B-C5D5-4124-9F29-B0276B969591}" type="datetimeFigureOut">
              <a:rPr lang="ru-RU" smtClean="0"/>
              <a:t>10.03.2021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DAD0573-8586-4BF7-995E-5DDC77E8034B}" type="slidenum">
              <a:rPr lang="ru-RU" smtClean="0"/>
              <a:t>‹#›</a:t>
            </a:fld>
            <a:endParaRPr lang="ru-RU"/>
          </a:p>
        </p:txBody>
      </p:sp>
    </p:spTree>
    <p:extLst>
      <p:ext uri="{BB962C8B-B14F-4D97-AF65-F5344CB8AC3E}">
        <p14:creationId xmlns:p14="http://schemas.microsoft.com/office/powerpoint/2010/main" val="36479481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1CC249B-C5D5-4124-9F29-B0276B969591}" type="datetimeFigureOut">
              <a:rPr lang="ru-RU" smtClean="0"/>
              <a:t>10.03.2021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DAD0573-8586-4BF7-995E-5DDC77E8034B}" type="slidenum">
              <a:rPr lang="ru-RU" smtClean="0"/>
              <a:t>‹#›</a:t>
            </a:fld>
            <a:endParaRPr lang="ru-RU"/>
          </a:p>
        </p:txBody>
      </p:sp>
    </p:spTree>
    <p:extLst>
      <p:ext uri="{BB962C8B-B14F-4D97-AF65-F5344CB8AC3E}">
        <p14:creationId xmlns:p14="http://schemas.microsoft.com/office/powerpoint/2010/main" val="24198235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71CC249B-C5D5-4124-9F29-B0276B969591}" type="datetimeFigureOut">
              <a:rPr lang="ru-RU" smtClean="0"/>
              <a:t>10.03.2021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DAD0573-8586-4BF7-995E-5DDC77E8034B}" type="slidenum">
              <a:rPr lang="ru-RU" smtClean="0"/>
              <a:t>‹#›</a:t>
            </a:fld>
            <a:endParaRPr lang="ru-RU"/>
          </a:p>
        </p:txBody>
      </p:sp>
    </p:spTree>
    <p:extLst>
      <p:ext uri="{BB962C8B-B14F-4D97-AF65-F5344CB8AC3E}">
        <p14:creationId xmlns:p14="http://schemas.microsoft.com/office/powerpoint/2010/main" val="2418910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71CC249B-C5D5-4124-9F29-B0276B969591}" type="datetimeFigureOut">
              <a:rPr lang="ru-RU" smtClean="0"/>
              <a:t>10.03.2021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DAD0573-8586-4BF7-995E-5DDC77E8034B}" type="slidenum">
              <a:rPr lang="ru-RU" smtClean="0"/>
              <a:t>‹#›</a:t>
            </a:fld>
            <a:endParaRPr lang="ru-RU"/>
          </a:p>
        </p:txBody>
      </p:sp>
    </p:spTree>
    <p:extLst>
      <p:ext uri="{BB962C8B-B14F-4D97-AF65-F5344CB8AC3E}">
        <p14:creationId xmlns:p14="http://schemas.microsoft.com/office/powerpoint/2010/main" val="3197427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1CC249B-C5D5-4124-9F29-B0276B969591}" type="datetimeFigureOut">
              <a:rPr lang="ru-RU" smtClean="0"/>
              <a:t>10.03.2021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DAD0573-8586-4BF7-995E-5DDC77E8034B}" type="slidenum">
              <a:rPr lang="ru-RU" smtClean="0"/>
              <a:t>‹#›</a:t>
            </a:fld>
            <a:endParaRPr lang="ru-RU"/>
          </a:p>
        </p:txBody>
      </p:sp>
    </p:spTree>
    <p:extLst>
      <p:ext uri="{BB962C8B-B14F-4D97-AF65-F5344CB8AC3E}">
        <p14:creationId xmlns:p14="http://schemas.microsoft.com/office/powerpoint/2010/main" val="33975102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1CC249B-C5D5-4124-9F29-B0276B969591}" type="datetimeFigureOut">
              <a:rPr lang="ru-RU" smtClean="0"/>
              <a:t>10.03.2021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DAD0573-8586-4BF7-995E-5DDC77E8034B}" type="slidenum">
              <a:rPr lang="ru-RU" smtClean="0"/>
              <a:t>‹#›</a:t>
            </a:fld>
            <a:endParaRPr lang="ru-RU"/>
          </a:p>
        </p:txBody>
      </p:sp>
    </p:spTree>
    <p:extLst>
      <p:ext uri="{BB962C8B-B14F-4D97-AF65-F5344CB8AC3E}">
        <p14:creationId xmlns:p14="http://schemas.microsoft.com/office/powerpoint/2010/main" val="2587016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90000"/>
            <a:lum/>
          </a:blip>
          <a:srcRect/>
          <a:stretch>
            <a:fillRect t="-6000" b="-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CC249B-C5D5-4124-9F29-B0276B969591}" type="datetimeFigureOut">
              <a:rPr lang="ru-RU" smtClean="0"/>
              <a:t>10.03.2021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AD0573-8586-4BF7-995E-5DDC77E8034B}" type="slidenum">
              <a:rPr lang="ru-RU" smtClean="0"/>
              <a:t>‹#›</a:t>
            </a:fld>
            <a:endParaRPr lang="ru-RU"/>
          </a:p>
        </p:txBody>
      </p:sp>
    </p:spTree>
    <p:extLst>
      <p:ext uri="{BB962C8B-B14F-4D97-AF65-F5344CB8AC3E}">
        <p14:creationId xmlns:p14="http://schemas.microsoft.com/office/powerpoint/2010/main" val="9854226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4.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image" Target="../media/image3.gif"/><Relationship Id="rId7" Type="http://schemas.openxmlformats.org/officeDocument/2006/relationships/image" Target="../media/image5.gif"/><Relationship Id="rId2" Type="http://schemas.openxmlformats.org/officeDocument/2006/relationships/slide" Target="slide6.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image" Target="../media/image7.gif"/><Relationship Id="rId5" Type="http://schemas.openxmlformats.org/officeDocument/2006/relationships/image" Target="../media/image4.gif"/><Relationship Id="rId10" Type="http://schemas.openxmlformats.org/officeDocument/2006/relationships/slide" Target="slide10.xml"/><Relationship Id="rId4" Type="http://schemas.openxmlformats.org/officeDocument/2006/relationships/slide" Target="slide7.xml"/><Relationship Id="rId9" Type="http://schemas.openxmlformats.org/officeDocument/2006/relationships/image" Target="../media/image6.gif"/></Relationships>
</file>

<file path=ppt/slides/_rels/slide6.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slide" Target="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slide" Target="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slide" Target="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slide" Target="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slide" Target="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 Target="slide1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slide" Target="slide1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image" Target="../media/image14.png"/><Relationship Id="rId18" Type="http://schemas.openxmlformats.org/officeDocument/2006/relationships/slide" Target="slide20.xml"/><Relationship Id="rId3" Type="http://schemas.openxmlformats.org/officeDocument/2006/relationships/image" Target="../media/image9.png"/><Relationship Id="rId21" Type="http://schemas.openxmlformats.org/officeDocument/2006/relationships/image" Target="../media/image18.png"/><Relationship Id="rId7" Type="http://schemas.openxmlformats.org/officeDocument/2006/relationships/image" Target="../media/image11.png"/><Relationship Id="rId12" Type="http://schemas.openxmlformats.org/officeDocument/2006/relationships/slide" Target="slide21.xml"/><Relationship Id="rId17" Type="http://schemas.openxmlformats.org/officeDocument/2006/relationships/image" Target="../media/image16.jpeg"/><Relationship Id="rId25" Type="http://schemas.openxmlformats.org/officeDocument/2006/relationships/image" Target="../media/image20.png"/><Relationship Id="rId2" Type="http://schemas.openxmlformats.org/officeDocument/2006/relationships/slide" Target="slide16.xml"/><Relationship Id="rId16" Type="http://schemas.openxmlformats.org/officeDocument/2006/relationships/slide" Target="slide24.xml"/><Relationship Id="rId20" Type="http://schemas.openxmlformats.org/officeDocument/2006/relationships/slide" Target="slide27.xml"/><Relationship Id="rId1" Type="http://schemas.openxmlformats.org/officeDocument/2006/relationships/slideLayout" Target="../slideLayouts/slideLayout2.xml"/><Relationship Id="rId6" Type="http://schemas.openxmlformats.org/officeDocument/2006/relationships/slide" Target="slide18.xml"/><Relationship Id="rId11" Type="http://schemas.openxmlformats.org/officeDocument/2006/relationships/image" Target="../media/image13.png"/><Relationship Id="rId24" Type="http://schemas.openxmlformats.org/officeDocument/2006/relationships/slide" Target="slide23.xml"/><Relationship Id="rId5" Type="http://schemas.openxmlformats.org/officeDocument/2006/relationships/image" Target="../media/image10.jpeg"/><Relationship Id="rId15" Type="http://schemas.openxmlformats.org/officeDocument/2006/relationships/image" Target="../media/image15.jpeg"/><Relationship Id="rId23" Type="http://schemas.openxmlformats.org/officeDocument/2006/relationships/image" Target="../media/image19.png"/><Relationship Id="rId10" Type="http://schemas.openxmlformats.org/officeDocument/2006/relationships/slide" Target="slide22.xml"/><Relationship Id="rId19" Type="http://schemas.openxmlformats.org/officeDocument/2006/relationships/image" Target="../media/image17.jpeg"/><Relationship Id="rId4" Type="http://schemas.openxmlformats.org/officeDocument/2006/relationships/slide" Target="slide17.xml"/><Relationship Id="rId9" Type="http://schemas.openxmlformats.org/officeDocument/2006/relationships/image" Target="../media/image12.png"/><Relationship Id="rId14" Type="http://schemas.openxmlformats.org/officeDocument/2006/relationships/slide" Target="slide25.xml"/><Relationship Id="rId22" Type="http://schemas.openxmlformats.org/officeDocument/2006/relationships/slide" Target="slide26.xml"/></Relationships>
</file>

<file path=ppt/slides/_rels/slide16.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slide" Target="slide2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slide" Target="slide28.xml"/></Relationships>
</file>

<file path=ppt/slides/_rels/slide19.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dirty="0" smtClean="0"/>
              <a:t>День психолога в России</a:t>
            </a:r>
            <a:br>
              <a:rPr lang="ru-RU" dirty="0" smtClean="0"/>
            </a:br>
            <a:r>
              <a:rPr lang="ru-RU" dirty="0" smtClean="0"/>
              <a:t>22 ноября</a:t>
            </a:r>
            <a:endParaRPr lang="ru-RU" dirty="0"/>
          </a:p>
        </p:txBody>
      </p:sp>
      <p:sp>
        <p:nvSpPr>
          <p:cNvPr id="3" name="Подзаголовок 2"/>
          <p:cNvSpPr>
            <a:spLocks noGrp="1"/>
          </p:cNvSpPr>
          <p:nvPr>
            <p:ph type="subTitle" idx="1"/>
          </p:nvPr>
        </p:nvSpPr>
        <p:spPr>
          <a:xfrm>
            <a:off x="1291683" y="435092"/>
            <a:ext cx="9608634" cy="1416010"/>
          </a:xfrm>
        </p:spPr>
        <p:txBody>
          <a:bodyPr/>
          <a:lstStyle/>
          <a:p>
            <a:r>
              <a:rPr lang="ru-RU" dirty="0" smtClean="0"/>
              <a:t>БПОУ ВО «Череповецкий медицинский колледж имени Н.М. Амосова»</a:t>
            </a:r>
          </a:p>
          <a:p>
            <a:endParaRPr lang="ru-RU" dirty="0"/>
          </a:p>
          <a:p>
            <a:r>
              <a:rPr lang="ru-RU" dirty="0" smtClean="0"/>
              <a:t>Методическая разработка мероприятия:</a:t>
            </a:r>
            <a:endParaRPr lang="ru-RU" dirty="0"/>
          </a:p>
        </p:txBody>
      </p:sp>
      <p:sp>
        <p:nvSpPr>
          <p:cNvPr id="4" name="Подзаголовок 2"/>
          <p:cNvSpPr txBox="1">
            <a:spLocks/>
          </p:cNvSpPr>
          <p:nvPr/>
        </p:nvSpPr>
        <p:spPr>
          <a:xfrm>
            <a:off x="7783551" y="4197234"/>
            <a:ext cx="3525644" cy="1467586"/>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ru-RU" dirty="0" smtClean="0"/>
              <a:t>Подготовила: педагог-психолог, преподаватель</a:t>
            </a:r>
          </a:p>
          <a:p>
            <a:pPr algn="just"/>
            <a:r>
              <a:rPr lang="ru-RU" dirty="0" err="1" smtClean="0"/>
              <a:t>Карандашева</a:t>
            </a:r>
            <a:r>
              <a:rPr lang="ru-RU" dirty="0" smtClean="0"/>
              <a:t> Марина Юрьевна</a:t>
            </a:r>
            <a:endParaRPr lang="ru-RU" dirty="0"/>
          </a:p>
        </p:txBody>
      </p:sp>
      <p:sp>
        <p:nvSpPr>
          <p:cNvPr id="5" name="Стрелка вправо 4">
            <a:hlinkClick r:id="rId2" action="ppaction://hlinksldjump"/>
          </p:cNvPr>
          <p:cNvSpPr/>
          <p:nvPr/>
        </p:nvSpPr>
        <p:spPr>
          <a:xfrm>
            <a:off x="9794079" y="5664820"/>
            <a:ext cx="1680935" cy="8002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Далее</a:t>
            </a:r>
            <a:endParaRPr lang="ru-RU" dirty="0"/>
          </a:p>
        </p:txBody>
      </p:sp>
    </p:spTree>
    <p:extLst>
      <p:ext uri="{BB962C8B-B14F-4D97-AF65-F5344CB8AC3E}">
        <p14:creationId xmlns:p14="http://schemas.microsoft.com/office/powerpoint/2010/main" val="18121290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7989"/>
            <a:ext cx="10515600" cy="1650381"/>
          </a:xfrm>
        </p:spPr>
        <p:txBody>
          <a:bodyPr>
            <a:noAutofit/>
          </a:bodyPr>
          <a:lstStyle/>
          <a:p>
            <a:pPr algn="ctr"/>
            <a:r>
              <a:rPr lang="ru-RU" sz="2400" dirty="0"/>
              <a:t>Одним из направлений психологии является психологическая диагностика – изучение развития и особенностей личности, эмоциональных состояний. </a:t>
            </a:r>
            <a:r>
              <a:rPr lang="ru-RU" sz="2400" dirty="0" smtClean="0"/>
              <a:t/>
            </a:r>
            <a:br>
              <a:rPr lang="ru-RU" sz="2400" dirty="0" smtClean="0"/>
            </a:br>
            <a:r>
              <a:rPr lang="ru-RU" sz="2400" dirty="0" smtClean="0"/>
              <a:t>Предлагаем </a:t>
            </a:r>
            <a:r>
              <a:rPr lang="ru-RU" sz="2400" dirty="0"/>
              <a:t>Вам поучаствовать в акции «Познай себя» и попробовать две методики для самопознания.</a:t>
            </a:r>
            <a:r>
              <a:rPr lang="ru-RU" sz="2400" b="1" dirty="0"/>
              <a:t/>
            </a:r>
            <a:br>
              <a:rPr lang="ru-RU" sz="2400" b="1" dirty="0"/>
            </a:br>
            <a:endParaRPr lang="ru-RU" sz="2400" b="1" dirty="0"/>
          </a:p>
        </p:txBody>
      </p:sp>
      <p:sp>
        <p:nvSpPr>
          <p:cNvPr id="3" name="Объект 2"/>
          <p:cNvSpPr>
            <a:spLocks noGrp="1"/>
          </p:cNvSpPr>
          <p:nvPr>
            <p:ph idx="1"/>
          </p:nvPr>
        </p:nvSpPr>
        <p:spPr>
          <a:xfrm>
            <a:off x="838200" y="2118731"/>
            <a:ext cx="10515600" cy="4058231"/>
          </a:xfrm>
        </p:spPr>
        <p:txBody>
          <a:bodyPr>
            <a:normAutofit fontScale="85000" lnSpcReduction="20000"/>
          </a:bodyPr>
          <a:lstStyle/>
          <a:p>
            <a:pPr marL="0" indent="0" algn="ctr">
              <a:buNone/>
            </a:pPr>
            <a:r>
              <a:rPr lang="ru-RU" dirty="0" smtClean="0"/>
              <a:t>1. «Психогеометрический </a:t>
            </a:r>
            <a:r>
              <a:rPr lang="ru-RU" dirty="0"/>
              <a:t>тест»</a:t>
            </a:r>
          </a:p>
          <a:p>
            <a:pPr marL="0" indent="0" algn="just">
              <a:buNone/>
            </a:pPr>
            <a:r>
              <a:rPr lang="ru-RU" dirty="0" smtClean="0"/>
              <a:t>          В </a:t>
            </a:r>
            <a:r>
              <a:rPr lang="ru-RU" dirty="0"/>
              <a:t>1978 году специалист по социально-психологической подготовке </a:t>
            </a:r>
            <a:r>
              <a:rPr lang="ru-RU" dirty="0" err="1"/>
              <a:t>Сьюзан</a:t>
            </a:r>
            <a:r>
              <a:rPr lang="ru-RU" dirty="0"/>
              <a:t> </a:t>
            </a:r>
            <a:r>
              <a:rPr lang="ru-RU" dirty="0" err="1"/>
              <a:t>Деллингер</a:t>
            </a:r>
            <a:r>
              <a:rPr lang="ru-RU" dirty="0"/>
              <a:t> представила миру свой </a:t>
            </a:r>
            <a:r>
              <a:rPr lang="ru-RU" dirty="0" err="1"/>
              <a:t>психогеометрический</a:t>
            </a:r>
            <a:r>
              <a:rPr lang="ru-RU" dirty="0"/>
              <a:t> тест. Сегодня многие работодатели предлагают пройти его на собеседовании: он указывает на сильные и слабые стороны человека с большой точностью</a:t>
            </a:r>
            <a:r>
              <a:rPr lang="ru-RU" dirty="0" smtClean="0"/>
              <a:t>.</a:t>
            </a:r>
          </a:p>
          <a:p>
            <a:pPr marL="0" indent="0" algn="just">
              <a:buNone/>
            </a:pPr>
            <a:endParaRPr lang="ru-RU" dirty="0" smtClean="0"/>
          </a:p>
          <a:p>
            <a:pPr marL="0" indent="0" algn="ctr">
              <a:buNone/>
            </a:pPr>
            <a:r>
              <a:rPr lang="ru-RU" dirty="0" smtClean="0"/>
              <a:t>2.  Тест «Психология </a:t>
            </a:r>
            <a:r>
              <a:rPr lang="ru-RU" dirty="0"/>
              <a:t>цвета».</a:t>
            </a:r>
          </a:p>
          <a:p>
            <a:pPr marL="0" indent="0" algn="just">
              <a:buNone/>
            </a:pPr>
            <a:r>
              <a:rPr lang="ru-RU" dirty="0" smtClean="0"/>
              <a:t>          Знали </a:t>
            </a:r>
            <a:r>
              <a:rPr lang="ru-RU" dirty="0"/>
              <a:t>ли вы что цвет, которому вы отдаете предпочтение, многое может рассказать о вашем характере и эмоциональном складе? </a:t>
            </a:r>
          </a:p>
          <a:p>
            <a:pPr marL="0" indent="0" algn="just">
              <a:buNone/>
            </a:pPr>
            <a:r>
              <a:rPr lang="ru-RU" dirty="0"/>
              <a:t>Психологи в таких случаях используют цветовой тест, разработанный швейцарским психологом Максом </a:t>
            </a:r>
            <a:r>
              <a:rPr lang="ru-RU" dirty="0" err="1"/>
              <a:t>Люшером</a:t>
            </a:r>
            <a:r>
              <a:rPr lang="ru-RU" dirty="0"/>
              <a:t>, который требует для своего применения специальной подготовки. «Облегченный» же вариант этого теста может легко проверить на себе каждый желающий. </a:t>
            </a:r>
          </a:p>
        </p:txBody>
      </p:sp>
      <p:sp>
        <p:nvSpPr>
          <p:cNvPr id="4" name="Стрелка вправо 3">
            <a:hlinkClick r:id="rId2" action="ppaction://hlinksldjump"/>
          </p:cNvPr>
          <p:cNvSpPr/>
          <p:nvPr/>
        </p:nvSpPr>
        <p:spPr>
          <a:xfrm>
            <a:off x="9816382" y="5932967"/>
            <a:ext cx="1680935" cy="6887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Далее</a:t>
            </a:r>
            <a:endParaRPr lang="ru-RU" dirty="0"/>
          </a:p>
        </p:txBody>
      </p:sp>
    </p:spTree>
    <p:extLst>
      <p:ext uri="{BB962C8B-B14F-4D97-AF65-F5344CB8AC3E}">
        <p14:creationId xmlns:p14="http://schemas.microsoft.com/office/powerpoint/2010/main" val="27663044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90547" y="256478"/>
            <a:ext cx="9144000" cy="2725216"/>
          </a:xfrm>
        </p:spPr>
        <p:txBody>
          <a:bodyPr>
            <a:normAutofit fontScale="90000"/>
          </a:bodyPr>
          <a:lstStyle/>
          <a:p>
            <a:pPr>
              <a:lnSpc>
                <a:spcPct val="150000"/>
              </a:lnSpc>
              <a:spcAft>
                <a:spcPts val="1200"/>
              </a:spcAft>
            </a:pPr>
            <a:r>
              <a:rPr lang="ru-RU" sz="8000" b="1" dirty="0" smtClean="0">
                <a:ln w="22225">
                  <a:solidFill>
                    <a:schemeClr val="accent5">
                      <a:lumMod val="50000"/>
                    </a:schemeClr>
                  </a:solidFill>
                  <a:prstDash val="solid"/>
                </a:ln>
                <a:solidFill>
                  <a:srgbClr val="00B0F0"/>
                </a:solidFill>
                <a:effectLst>
                  <a:glow rad="228600">
                    <a:schemeClr val="accent1">
                      <a:satMod val="175000"/>
                      <a:alpha val="40000"/>
                    </a:schemeClr>
                  </a:glow>
                </a:effectLst>
              </a:rPr>
              <a:t>Познай себя.</a:t>
            </a:r>
            <a:r>
              <a:rPr lang="ru-RU" dirty="0" smtClean="0">
                <a:ln w="0">
                  <a:solidFill>
                    <a:schemeClr val="accent5">
                      <a:lumMod val="50000"/>
                    </a:schemeClr>
                  </a:solidFill>
                </a:ln>
                <a:solidFill>
                  <a:srgbClr val="00B0F0"/>
                </a:solidFill>
                <a:effectLst>
                  <a:outerShdw blurRad="38100" dist="25400" dir="5400000" algn="ctr" rotWithShape="0">
                    <a:srgbClr val="6E747A">
                      <a:alpha val="43000"/>
                    </a:srgbClr>
                  </a:outerShdw>
                </a:effectLst>
              </a:rPr>
              <a:t/>
            </a:r>
            <a:br>
              <a:rPr lang="ru-RU" dirty="0" smtClean="0">
                <a:ln w="0">
                  <a:solidFill>
                    <a:schemeClr val="accent5">
                      <a:lumMod val="50000"/>
                    </a:schemeClr>
                  </a:solidFill>
                </a:ln>
                <a:solidFill>
                  <a:srgbClr val="00B0F0"/>
                </a:solidFill>
                <a:effectLst>
                  <a:outerShdw blurRad="38100" dist="25400" dir="5400000" algn="ctr" rotWithShape="0">
                    <a:srgbClr val="6E747A">
                      <a:alpha val="43000"/>
                    </a:srgbClr>
                  </a:outerShdw>
                </a:effectLst>
              </a:rPr>
            </a:br>
            <a:r>
              <a:rPr lang="ru-RU" b="1" dirty="0" err="1" smtClean="0">
                <a:ln w="22225">
                  <a:solidFill>
                    <a:schemeClr val="accent6">
                      <a:lumMod val="75000"/>
                    </a:schemeClr>
                  </a:solidFill>
                  <a:prstDash val="solid"/>
                </a:ln>
                <a:solidFill>
                  <a:srgbClr val="92D050"/>
                </a:solidFill>
                <a:effectLst>
                  <a:glow rad="228600">
                    <a:schemeClr val="accent4">
                      <a:satMod val="175000"/>
                      <a:alpha val="40000"/>
                    </a:schemeClr>
                  </a:glow>
                </a:effectLst>
              </a:rPr>
              <a:t>Психогеометрический</a:t>
            </a:r>
            <a:r>
              <a:rPr lang="ru-RU" b="1" dirty="0" smtClean="0">
                <a:ln w="22225">
                  <a:solidFill>
                    <a:schemeClr val="accent6">
                      <a:lumMod val="75000"/>
                    </a:schemeClr>
                  </a:solidFill>
                  <a:prstDash val="solid"/>
                </a:ln>
                <a:solidFill>
                  <a:srgbClr val="92D050"/>
                </a:solidFill>
                <a:effectLst>
                  <a:glow rad="228600">
                    <a:schemeClr val="accent4">
                      <a:satMod val="175000"/>
                      <a:alpha val="40000"/>
                    </a:schemeClr>
                  </a:glow>
                </a:effectLst>
              </a:rPr>
              <a:t> тест</a:t>
            </a:r>
            <a:endParaRPr lang="ru-RU" b="1" dirty="0">
              <a:ln w="22225">
                <a:solidFill>
                  <a:srgbClr val="00B050"/>
                </a:solidFill>
                <a:prstDash val="solid"/>
              </a:ln>
              <a:solidFill>
                <a:srgbClr val="00B0F0"/>
              </a:solidFill>
              <a:effectLst>
                <a:glow rad="228600">
                  <a:schemeClr val="accent4">
                    <a:satMod val="175000"/>
                    <a:alpha val="40000"/>
                  </a:schemeClr>
                </a:glow>
              </a:effectLst>
            </a:endParaRPr>
          </a:p>
        </p:txBody>
      </p:sp>
      <p:sp>
        <p:nvSpPr>
          <p:cNvPr id="3" name="Подзаголовок 2"/>
          <p:cNvSpPr>
            <a:spLocks noGrp="1"/>
          </p:cNvSpPr>
          <p:nvPr>
            <p:ph type="subTitle" idx="1"/>
          </p:nvPr>
        </p:nvSpPr>
        <p:spPr>
          <a:xfrm>
            <a:off x="1360227" y="3182416"/>
            <a:ext cx="9144000" cy="3081906"/>
          </a:xfrm>
        </p:spPr>
        <p:txBody>
          <a:bodyPr/>
          <a:lstStyle/>
          <a:p>
            <a:pPr algn="l"/>
            <a:endParaRPr lang="ru-RU" dirty="0"/>
          </a:p>
          <a:p>
            <a:endParaRPr lang="ru-RU" dirty="0"/>
          </a:p>
        </p:txBody>
      </p:sp>
      <p:sp>
        <p:nvSpPr>
          <p:cNvPr id="5" name="Стрелка вправо 4">
            <a:hlinkClick r:id="rId2" action="ppaction://hlinksldjump"/>
          </p:cNvPr>
          <p:cNvSpPr/>
          <p:nvPr/>
        </p:nvSpPr>
        <p:spPr>
          <a:xfrm>
            <a:off x="9794079" y="5327619"/>
            <a:ext cx="1680935" cy="11374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Далее</a:t>
            </a:r>
            <a:endParaRPr lang="ru-RU" dirty="0"/>
          </a:p>
        </p:txBody>
      </p:sp>
      <p:pic>
        <p:nvPicPr>
          <p:cNvPr id="6" name="Рисунок 5" descr="Психологический тест: геометрические фигуры"/>
          <p:cNvPicPr/>
          <p:nvPr/>
        </p:nvPicPr>
        <p:blipFill rotWithShape="1">
          <a:blip r:embed="rId3">
            <a:extLst>
              <a:ext uri="{28A0092B-C50C-407E-A947-70E740481C1C}">
                <a14:useLocalDpi xmlns:a14="http://schemas.microsoft.com/office/drawing/2010/main" val="0"/>
              </a:ext>
            </a:extLst>
          </a:blip>
          <a:srcRect t="23518"/>
          <a:stretch/>
        </p:blipFill>
        <p:spPr bwMode="auto">
          <a:xfrm>
            <a:off x="2798956" y="3182415"/>
            <a:ext cx="6345043" cy="282809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a:ext uri="{53640926-AAD7-44D8-BBD7-CCE9431645EC}">
              <a14:shadowObscured xmlns:a14="http://schemas.microsoft.com/office/drawing/2010/main"/>
            </a:ext>
          </a:extLst>
        </p:spPr>
      </p:pic>
    </p:spTree>
    <p:extLst>
      <p:ext uri="{BB962C8B-B14F-4D97-AF65-F5344CB8AC3E}">
        <p14:creationId xmlns:p14="http://schemas.microsoft.com/office/powerpoint/2010/main" val="23818680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pPr algn="ctr"/>
            <a:r>
              <a:rPr lang="ru-RU" dirty="0" smtClean="0"/>
              <a:t>Вам будет предложено 5 геометрических фигур.</a:t>
            </a:r>
          </a:p>
          <a:p>
            <a:pPr algn="ctr"/>
            <a:r>
              <a:rPr lang="ru-RU" dirty="0" smtClean="0"/>
              <a:t>Посмотрите </a:t>
            </a:r>
            <a:r>
              <a:rPr lang="ru-RU" dirty="0"/>
              <a:t>на них очень внимательно. Попробуйте их </a:t>
            </a:r>
            <a:r>
              <a:rPr lang="ru-RU" dirty="0" smtClean="0"/>
              <a:t>не только увидеть, но и ощутить. </a:t>
            </a:r>
            <a:r>
              <a:rPr lang="ru-RU" dirty="0"/>
              <a:t>Какая из фигур Вам ближе, роднее? Про какую из фигур можете сказать: "Вот это точно я".</a:t>
            </a:r>
          </a:p>
          <a:p>
            <a:pPr algn="ctr"/>
            <a:r>
              <a:rPr lang="ru-RU" dirty="0"/>
              <a:t>Выбранная фигура и </a:t>
            </a:r>
            <a:r>
              <a:rPr lang="ru-RU" dirty="0" smtClean="0"/>
              <a:t>олицетворяет Вас.  Затем прочитайте</a:t>
            </a:r>
            <a:r>
              <a:rPr lang="ru-RU" dirty="0"/>
              <a:t>, о чем говорит Ваш выбор.</a:t>
            </a:r>
          </a:p>
          <a:p>
            <a:endParaRPr lang="ru-RU" dirty="0"/>
          </a:p>
        </p:txBody>
      </p:sp>
      <p:sp>
        <p:nvSpPr>
          <p:cNvPr id="4" name="Стрелка вправо 3">
            <a:hlinkClick r:id="rId2" action="ppaction://hlinksldjump"/>
          </p:cNvPr>
          <p:cNvSpPr/>
          <p:nvPr/>
        </p:nvSpPr>
        <p:spPr>
          <a:xfrm>
            <a:off x="9277814" y="5151864"/>
            <a:ext cx="1848203" cy="10087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Далее</a:t>
            </a:r>
            <a:endParaRPr lang="ru-RU" dirty="0"/>
          </a:p>
        </p:txBody>
      </p:sp>
    </p:spTree>
    <p:extLst>
      <p:ext uri="{BB962C8B-B14F-4D97-AF65-F5344CB8AC3E}">
        <p14:creationId xmlns:p14="http://schemas.microsoft.com/office/powerpoint/2010/main" val="19206884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973021"/>
          </a:xfrm>
        </p:spPr>
        <p:txBody>
          <a:bodyPr>
            <a:normAutofit/>
          </a:bodyPr>
          <a:lstStyle/>
          <a:p>
            <a:pPr algn="ctr"/>
            <a:r>
              <a:rPr lang="ru-RU" sz="4000" b="1" dirty="0" smtClean="0">
                <a:ln w="22225">
                  <a:solidFill>
                    <a:schemeClr val="accent6">
                      <a:lumMod val="75000"/>
                    </a:schemeClr>
                  </a:solidFill>
                  <a:prstDash val="solid"/>
                </a:ln>
                <a:solidFill>
                  <a:srgbClr val="92D050"/>
                </a:solidFill>
                <a:effectLst>
                  <a:glow rad="139700">
                    <a:schemeClr val="accent4">
                      <a:satMod val="175000"/>
                      <a:alpha val="40000"/>
                    </a:schemeClr>
                  </a:glow>
                </a:effectLst>
              </a:rPr>
              <a:t>Выберите фигуру и кликните по ней мышкой</a:t>
            </a:r>
            <a:endParaRPr lang="ru-RU" sz="4000" b="1" dirty="0">
              <a:ln w="22225">
                <a:solidFill>
                  <a:schemeClr val="accent6">
                    <a:lumMod val="75000"/>
                  </a:schemeClr>
                </a:solidFill>
                <a:prstDash val="solid"/>
              </a:ln>
              <a:solidFill>
                <a:srgbClr val="92D050"/>
              </a:solidFill>
              <a:effectLst>
                <a:glow rad="139700">
                  <a:schemeClr val="accent4">
                    <a:satMod val="175000"/>
                    <a:alpha val="40000"/>
                  </a:schemeClr>
                </a:glow>
              </a:effectLst>
            </a:endParaRPr>
          </a:p>
        </p:txBody>
      </p:sp>
      <p:pic>
        <p:nvPicPr>
          <p:cNvPr id="11" name="Рисунок 10" descr="Прямоугольник">
            <a:hlinkClick r:id="rId2" action="ppaction://hlinksldjump"/>
          </p:cNvPr>
          <p:cNvPicPr/>
          <p:nvPr/>
        </p:nvPicPr>
        <p:blipFill>
          <a:blip r:embed="rId3">
            <a:extLst>
              <a:ext uri="{28A0092B-C50C-407E-A947-70E740481C1C}">
                <a14:useLocalDpi xmlns:a14="http://schemas.microsoft.com/office/drawing/2010/main" val="0"/>
              </a:ext>
            </a:extLst>
          </a:blip>
          <a:srcRect/>
          <a:stretch>
            <a:fillRect/>
          </a:stretch>
        </p:blipFill>
        <p:spPr bwMode="auto">
          <a:xfrm>
            <a:off x="1157856" y="1533656"/>
            <a:ext cx="2249133" cy="2002442"/>
          </a:xfrm>
          <a:prstGeom prst="rect">
            <a:avLst/>
          </a:prstGeom>
          <a:noFill/>
          <a:ln w="19050">
            <a:solidFill>
              <a:schemeClr val="accent1"/>
            </a:solidFill>
          </a:ln>
        </p:spPr>
      </p:pic>
      <p:pic>
        <p:nvPicPr>
          <p:cNvPr id="13" name="Рисунок 12" descr="Круг">
            <a:hlinkClick r:id="rId4" action="ppaction://hlinksldjump"/>
          </p:cNvPr>
          <p:cNvPicPr/>
          <p:nvPr/>
        </p:nvPicPr>
        <p:blipFill>
          <a:blip r:embed="rId5">
            <a:extLst>
              <a:ext uri="{28A0092B-C50C-407E-A947-70E740481C1C}">
                <a14:useLocalDpi xmlns:a14="http://schemas.microsoft.com/office/drawing/2010/main" val="0"/>
              </a:ext>
            </a:extLst>
          </a:blip>
          <a:srcRect/>
          <a:stretch>
            <a:fillRect/>
          </a:stretch>
        </p:blipFill>
        <p:spPr bwMode="auto">
          <a:xfrm>
            <a:off x="4865741" y="1466001"/>
            <a:ext cx="2104167" cy="1986038"/>
          </a:xfrm>
          <a:prstGeom prst="rect">
            <a:avLst/>
          </a:prstGeom>
          <a:noFill/>
          <a:ln w="19050">
            <a:solidFill>
              <a:schemeClr val="accent1"/>
            </a:solidFill>
          </a:ln>
        </p:spPr>
      </p:pic>
      <p:pic>
        <p:nvPicPr>
          <p:cNvPr id="14" name="Рисунок 13" descr="Квадрат">
            <a:hlinkClick r:id="rId6" action="ppaction://hlinksldjump"/>
          </p:cNvPr>
          <p:cNvPicPr/>
          <p:nvPr/>
        </p:nvPicPr>
        <p:blipFill>
          <a:blip r:embed="rId7">
            <a:extLst>
              <a:ext uri="{28A0092B-C50C-407E-A947-70E740481C1C}">
                <a14:useLocalDpi xmlns:a14="http://schemas.microsoft.com/office/drawing/2010/main" val="0"/>
              </a:ext>
            </a:extLst>
          </a:blip>
          <a:srcRect/>
          <a:stretch>
            <a:fillRect/>
          </a:stretch>
        </p:blipFill>
        <p:spPr bwMode="auto">
          <a:xfrm>
            <a:off x="8428660" y="1527757"/>
            <a:ext cx="2104167" cy="1986038"/>
          </a:xfrm>
          <a:prstGeom prst="rect">
            <a:avLst/>
          </a:prstGeom>
          <a:noFill/>
          <a:ln w="19050">
            <a:solidFill>
              <a:schemeClr val="accent1"/>
            </a:solidFill>
          </a:ln>
        </p:spPr>
      </p:pic>
      <p:pic>
        <p:nvPicPr>
          <p:cNvPr id="15" name="Рисунок 14" descr="Треугольник">
            <a:hlinkClick r:id="rId8" action="ppaction://hlinksldjump"/>
          </p:cNvPr>
          <p:cNvPicPr/>
          <p:nvPr/>
        </p:nvPicPr>
        <p:blipFill rotWithShape="1">
          <a:blip r:embed="rId9">
            <a:extLst>
              <a:ext uri="{28A0092B-C50C-407E-A947-70E740481C1C}">
                <a14:useLocalDpi xmlns:a14="http://schemas.microsoft.com/office/drawing/2010/main" val="0"/>
              </a:ext>
            </a:extLst>
          </a:blip>
          <a:srcRect t="12157"/>
          <a:stretch/>
        </p:blipFill>
        <p:spPr bwMode="auto">
          <a:xfrm>
            <a:off x="2992334" y="3931354"/>
            <a:ext cx="2104167" cy="1986038"/>
          </a:xfrm>
          <a:prstGeom prst="rect">
            <a:avLst/>
          </a:prstGeom>
          <a:noFill/>
          <a:ln w="19050">
            <a:solidFill>
              <a:schemeClr val="accent1"/>
            </a:solidFill>
          </a:ln>
        </p:spPr>
      </p:pic>
      <p:pic>
        <p:nvPicPr>
          <p:cNvPr id="16" name="Рисунок 15" descr="Зигзаг">
            <a:hlinkClick r:id="rId10" action="ppaction://hlinksldjump"/>
          </p:cNvPr>
          <p:cNvPicPr/>
          <p:nvPr/>
        </p:nvPicPr>
        <p:blipFill>
          <a:blip r:embed="rId11">
            <a:extLst>
              <a:ext uri="{28A0092B-C50C-407E-A947-70E740481C1C}">
                <a14:useLocalDpi xmlns:a14="http://schemas.microsoft.com/office/drawing/2010/main" val="0"/>
              </a:ext>
            </a:extLst>
          </a:blip>
          <a:srcRect/>
          <a:stretch>
            <a:fillRect/>
          </a:stretch>
        </p:blipFill>
        <p:spPr bwMode="auto">
          <a:xfrm>
            <a:off x="6747887" y="3975460"/>
            <a:ext cx="2105733" cy="1973372"/>
          </a:xfrm>
          <a:prstGeom prst="rect">
            <a:avLst/>
          </a:prstGeom>
          <a:noFill/>
          <a:ln w="19050">
            <a:solidFill>
              <a:schemeClr val="accent1"/>
            </a:solidFill>
          </a:ln>
        </p:spPr>
      </p:pic>
      <p:sp>
        <p:nvSpPr>
          <p:cNvPr id="17" name="Прямоугольник 16"/>
          <p:cNvSpPr/>
          <p:nvPr/>
        </p:nvSpPr>
        <p:spPr>
          <a:xfrm>
            <a:off x="1157856" y="3463619"/>
            <a:ext cx="2268698" cy="461665"/>
          </a:xfrm>
          <a:prstGeom prst="rect">
            <a:avLst/>
          </a:prstGeom>
          <a:noFill/>
        </p:spPr>
        <p:txBody>
          <a:bodyPr wrap="none" lIns="91440" tIns="45720" rIns="91440" bIns="45720">
            <a:spAutoFit/>
          </a:bodyPr>
          <a:lstStyle/>
          <a:p>
            <a:pPr algn="ctr"/>
            <a:r>
              <a:rPr lang="ru-RU" sz="2400" b="1" cap="none" spc="0" dirty="0" smtClean="0">
                <a:ln w="9525">
                  <a:solidFill>
                    <a:schemeClr val="accent5">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прямоугольник</a:t>
            </a:r>
            <a:endParaRPr lang="ru-RU" sz="2400" b="1" cap="none" spc="0" dirty="0">
              <a:ln w="9525">
                <a:solidFill>
                  <a:schemeClr val="accent5">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8" name="Прямоугольник 17"/>
          <p:cNvSpPr/>
          <p:nvPr/>
        </p:nvSpPr>
        <p:spPr>
          <a:xfrm>
            <a:off x="5550708" y="3452039"/>
            <a:ext cx="753797" cy="461665"/>
          </a:xfrm>
          <a:prstGeom prst="rect">
            <a:avLst/>
          </a:prstGeom>
          <a:noFill/>
        </p:spPr>
        <p:txBody>
          <a:bodyPr wrap="none" lIns="91440" tIns="45720" rIns="91440" bIns="45720">
            <a:spAutoFit/>
          </a:bodyPr>
          <a:lstStyle/>
          <a:p>
            <a:pPr algn="ctr"/>
            <a:r>
              <a:rPr lang="ru-RU" sz="2400" b="1" cap="none" spc="0" dirty="0" smtClean="0">
                <a:ln w="9525">
                  <a:solidFill>
                    <a:schemeClr val="accent5">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круг</a:t>
            </a:r>
            <a:endParaRPr lang="ru-RU" sz="2400" b="1" cap="none" spc="0" dirty="0">
              <a:ln w="9525">
                <a:solidFill>
                  <a:schemeClr val="accent5">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9" name="Прямоугольник 18"/>
          <p:cNvSpPr/>
          <p:nvPr/>
        </p:nvSpPr>
        <p:spPr>
          <a:xfrm>
            <a:off x="8934185" y="3513795"/>
            <a:ext cx="1257652" cy="461665"/>
          </a:xfrm>
          <a:prstGeom prst="rect">
            <a:avLst/>
          </a:prstGeom>
          <a:noFill/>
        </p:spPr>
        <p:txBody>
          <a:bodyPr wrap="none" lIns="91440" tIns="45720" rIns="91440" bIns="45720">
            <a:spAutoFit/>
          </a:bodyPr>
          <a:lstStyle/>
          <a:p>
            <a:pPr algn="ctr"/>
            <a:r>
              <a:rPr lang="ru-RU" sz="2400" b="1" cap="none" spc="0" dirty="0" smtClean="0">
                <a:ln w="9525">
                  <a:solidFill>
                    <a:schemeClr val="accent5">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квадрат</a:t>
            </a:r>
            <a:endParaRPr lang="ru-RU" sz="2400" b="1" cap="none" spc="0" dirty="0">
              <a:ln w="9525">
                <a:solidFill>
                  <a:schemeClr val="accent5">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20" name="Прямоугольник 19"/>
          <p:cNvSpPr/>
          <p:nvPr/>
        </p:nvSpPr>
        <p:spPr>
          <a:xfrm>
            <a:off x="7306067" y="6050757"/>
            <a:ext cx="989374" cy="461665"/>
          </a:xfrm>
          <a:prstGeom prst="rect">
            <a:avLst/>
          </a:prstGeom>
          <a:noFill/>
        </p:spPr>
        <p:txBody>
          <a:bodyPr wrap="none" lIns="91440" tIns="45720" rIns="91440" bIns="45720">
            <a:spAutoFit/>
          </a:bodyPr>
          <a:lstStyle/>
          <a:p>
            <a:pPr algn="ctr"/>
            <a:r>
              <a:rPr lang="ru-RU" sz="2400" b="1" cap="none" spc="0" dirty="0" smtClean="0">
                <a:ln w="9525">
                  <a:solidFill>
                    <a:schemeClr val="accent5">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зигзаг</a:t>
            </a:r>
            <a:endParaRPr lang="ru-RU" sz="2400" b="1" cap="none" spc="0" dirty="0">
              <a:ln w="9525">
                <a:solidFill>
                  <a:schemeClr val="accent5">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21" name="Прямоугольник 20"/>
          <p:cNvSpPr/>
          <p:nvPr/>
        </p:nvSpPr>
        <p:spPr>
          <a:xfrm>
            <a:off x="3123846" y="6027597"/>
            <a:ext cx="1841145" cy="461665"/>
          </a:xfrm>
          <a:prstGeom prst="rect">
            <a:avLst/>
          </a:prstGeom>
          <a:noFill/>
        </p:spPr>
        <p:txBody>
          <a:bodyPr wrap="none" lIns="91440" tIns="45720" rIns="91440" bIns="45720">
            <a:spAutoFit/>
          </a:bodyPr>
          <a:lstStyle/>
          <a:p>
            <a:pPr algn="ctr"/>
            <a:r>
              <a:rPr lang="ru-RU" sz="2400" b="1" dirty="0" smtClean="0">
                <a:ln w="9525">
                  <a:solidFill>
                    <a:schemeClr val="accent5">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тре</a:t>
            </a:r>
            <a:r>
              <a:rPr lang="ru-RU" sz="2400" b="1" cap="none" spc="0" dirty="0" smtClean="0">
                <a:ln w="9525">
                  <a:solidFill>
                    <a:schemeClr val="accent5">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угольник</a:t>
            </a:r>
            <a:endParaRPr lang="ru-RU" sz="2400" b="1" cap="none" spc="0" dirty="0">
              <a:ln w="9525">
                <a:solidFill>
                  <a:schemeClr val="accent5">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33537085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53613"/>
            <a:ext cx="10515600" cy="861509"/>
          </a:xfrm>
        </p:spPr>
        <p:txBody>
          <a:bodyPr>
            <a:normAutofit fontScale="90000"/>
          </a:bodyPr>
          <a:lstStyle/>
          <a:p>
            <a:pPr algn="ctr"/>
            <a:r>
              <a:rPr lang="ru-RU" b="1" dirty="0" smtClean="0"/>
              <a:t/>
            </a:r>
            <a:br>
              <a:rPr lang="ru-RU" b="1" dirty="0" smtClean="0"/>
            </a:br>
            <a:r>
              <a:rPr lang="ru-RU" b="1" dirty="0" smtClean="0">
                <a:ln w="22225">
                  <a:solidFill>
                    <a:schemeClr val="accent6">
                      <a:lumMod val="75000"/>
                    </a:schemeClr>
                  </a:solidFill>
                  <a:prstDash val="solid"/>
                </a:ln>
                <a:solidFill>
                  <a:srgbClr val="92D050"/>
                </a:solidFill>
                <a:effectLst>
                  <a:glow rad="139700">
                    <a:schemeClr val="accent6">
                      <a:satMod val="175000"/>
                      <a:alpha val="40000"/>
                    </a:schemeClr>
                  </a:glow>
                </a:effectLst>
              </a:rPr>
              <a:t>ПРЯМОУГОЛЬНИКИ</a:t>
            </a:r>
            <a:r>
              <a:rPr lang="ru-RU" b="1" dirty="0">
                <a:ln w="22225">
                  <a:solidFill>
                    <a:schemeClr val="accent6">
                      <a:lumMod val="75000"/>
                    </a:schemeClr>
                  </a:solidFill>
                  <a:prstDash val="solid"/>
                </a:ln>
                <a:solidFill>
                  <a:srgbClr val="92D050"/>
                </a:solidFill>
                <a:effectLst>
                  <a:glow rad="139700">
                    <a:schemeClr val="accent6">
                      <a:satMod val="175000"/>
                      <a:alpha val="40000"/>
                    </a:schemeClr>
                  </a:glow>
                </a:effectLst>
              </a:rPr>
              <a:t>.</a:t>
            </a:r>
            <a:r>
              <a:rPr lang="ru-RU" dirty="0"/>
              <a:t/>
            </a:r>
            <a:br>
              <a:rPr lang="ru-RU" dirty="0"/>
            </a:br>
            <a:endParaRPr lang="ru-RU" dirty="0"/>
          </a:p>
        </p:txBody>
      </p:sp>
      <p:sp>
        <p:nvSpPr>
          <p:cNvPr id="3" name="Объект 2"/>
          <p:cNvSpPr>
            <a:spLocks noGrp="1"/>
          </p:cNvSpPr>
          <p:nvPr>
            <p:ph idx="1"/>
          </p:nvPr>
        </p:nvSpPr>
        <p:spPr>
          <a:xfrm>
            <a:off x="657921" y="947854"/>
            <a:ext cx="10838985" cy="5229109"/>
          </a:xfrm>
        </p:spPr>
        <p:txBody>
          <a:bodyPr>
            <a:normAutofit fontScale="62500" lnSpcReduction="20000"/>
          </a:bodyPr>
          <a:lstStyle/>
          <a:p>
            <a:pPr algn="just"/>
            <a:r>
              <a:rPr lang="ru-RU" dirty="0"/>
              <a:t>     Эта фигура символизирует состояние перехода и изменения. Это временная форма личности, которую могут "носить" остальные четыре сравнительно устойчивые фигуры в определенные периоды жизни. Это - люди, не удовлетворенные тем образом жизни, который они ведут сейчас, и поэтому занятые поисками лучшего положения.</a:t>
            </a:r>
          </a:p>
          <a:p>
            <a:pPr algn="just"/>
            <a:r>
              <a:rPr lang="ru-RU" dirty="0"/>
              <a:t>     Причины "прямоугольного" состояния могут быть самыми различными, но объединяет их одно - значимость изменений для определенного человека. Основным психическим состоянием Прямоугольника является более или менее осознаваемое состояние замешательства, запутанность в проблемах и неопределенности в отношении себя на данный момент времени.</a:t>
            </a:r>
          </a:p>
          <a:p>
            <a:pPr algn="just"/>
            <a:r>
              <a:rPr lang="ru-RU" dirty="0"/>
              <a:t>     Наиболее характерные черты Прямоугольников - непоследовательность и непредсказуемость поступков в течение переходного периода. Они имеют, как правило, низкую самооценку. Стремятся стать лучше в чем-то, ищут новые методы работы, стили жизни.</a:t>
            </a:r>
          </a:p>
          <a:p>
            <a:pPr algn="just"/>
            <a:r>
              <a:rPr lang="ru-RU" dirty="0"/>
              <a:t>     Быстрые, крутые и непредсказуемые изменения в поведении Прямоугольника обычно смущают и настораживают других людей, и они сознательно могут уклоняться от контактов с "человеком без стержня". Прямоугольникам же общение с другими людьми просто необходимо, и в этом заключается еще одна сложность переходного периода.</a:t>
            </a:r>
          </a:p>
          <a:p>
            <a:pPr algn="just"/>
            <a:r>
              <a:rPr lang="ru-RU" dirty="0"/>
              <a:t>     Однако у Прямоугольника обнаруживаются и позитивные качества, привлекающие к нему окружающих: любознательность, пытливость, живой интерес ко всему происходящему и... смелость! В данный период они открыты для новых идей, ценностей, способов мышления и жизни, легко усваивают все новое. Правда, оборотной стороной этого является чрезмерная доверчивость, внушаемость. Поэтому Прямоугольниками легко манипулировать.</a:t>
            </a:r>
          </a:p>
          <a:p>
            <a:pPr algn="just"/>
            <a:r>
              <a:rPr lang="ru-RU" dirty="0"/>
              <a:t>     "Прямоугольность" - всего лишь стадия. Она пройдет!</a:t>
            </a:r>
          </a:p>
          <a:p>
            <a:endParaRPr lang="ru-RU" dirty="0"/>
          </a:p>
        </p:txBody>
      </p:sp>
      <p:sp>
        <p:nvSpPr>
          <p:cNvPr id="5" name="Стрелка вправо с вырезом 4">
            <a:hlinkClick r:id="rId2" action="ppaction://hlinksldjump"/>
          </p:cNvPr>
          <p:cNvSpPr/>
          <p:nvPr/>
        </p:nvSpPr>
        <p:spPr>
          <a:xfrm>
            <a:off x="7199561" y="5876692"/>
            <a:ext cx="1918418" cy="98688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t>Вернуться к выбору </a:t>
            </a:r>
            <a:r>
              <a:rPr lang="ru-RU" sz="1400" b="1" dirty="0" smtClean="0"/>
              <a:t>фигуры</a:t>
            </a:r>
            <a:endParaRPr lang="ru-RU" sz="1400" b="1" dirty="0"/>
          </a:p>
        </p:txBody>
      </p:sp>
      <p:sp>
        <p:nvSpPr>
          <p:cNvPr id="6" name="Стрелка вправо с вырезом 5">
            <a:hlinkClick r:id="rId3" action="ppaction://hlinksldjump"/>
          </p:cNvPr>
          <p:cNvSpPr/>
          <p:nvPr/>
        </p:nvSpPr>
        <p:spPr>
          <a:xfrm>
            <a:off x="9586330" y="5876692"/>
            <a:ext cx="1609494" cy="98130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smtClean="0"/>
              <a:t>Завершить</a:t>
            </a:r>
            <a:r>
              <a:rPr lang="ru-RU" dirty="0" smtClean="0"/>
              <a:t> </a:t>
            </a:r>
            <a:endParaRPr lang="ru-RU" dirty="0"/>
          </a:p>
        </p:txBody>
      </p:sp>
    </p:spTree>
    <p:extLst>
      <p:ext uri="{BB962C8B-B14F-4D97-AF65-F5344CB8AC3E}">
        <p14:creationId xmlns:p14="http://schemas.microsoft.com/office/powerpoint/2010/main" val="25298094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31310"/>
            <a:ext cx="10515600" cy="716543"/>
          </a:xfrm>
        </p:spPr>
        <p:txBody>
          <a:bodyPr>
            <a:normAutofit fontScale="90000"/>
          </a:bodyPr>
          <a:lstStyle/>
          <a:p>
            <a:pPr algn="ctr"/>
            <a:r>
              <a:rPr lang="ru-RU" b="1" dirty="0" smtClean="0"/>
              <a:t/>
            </a:r>
            <a:br>
              <a:rPr lang="ru-RU" b="1" dirty="0" smtClean="0"/>
            </a:br>
            <a:r>
              <a:rPr lang="ru-RU" b="1" dirty="0" smtClean="0">
                <a:ln w="22225">
                  <a:solidFill>
                    <a:schemeClr val="accent6">
                      <a:lumMod val="75000"/>
                    </a:schemeClr>
                  </a:solidFill>
                  <a:prstDash val="solid"/>
                </a:ln>
                <a:solidFill>
                  <a:srgbClr val="92D050"/>
                </a:solidFill>
                <a:effectLst>
                  <a:glow rad="139700">
                    <a:schemeClr val="accent6">
                      <a:satMod val="175000"/>
                      <a:alpha val="40000"/>
                    </a:schemeClr>
                  </a:glow>
                </a:effectLst>
              </a:rPr>
              <a:t>КРУГИ</a:t>
            </a:r>
            <a:r>
              <a:rPr lang="ru-RU" b="1" dirty="0">
                <a:ln w="22225">
                  <a:solidFill>
                    <a:schemeClr val="accent6">
                      <a:lumMod val="75000"/>
                    </a:schemeClr>
                  </a:solidFill>
                  <a:prstDash val="solid"/>
                </a:ln>
                <a:solidFill>
                  <a:srgbClr val="92D050"/>
                </a:solidFill>
                <a:effectLst>
                  <a:glow rad="139700">
                    <a:schemeClr val="accent6">
                      <a:satMod val="175000"/>
                      <a:alpha val="40000"/>
                    </a:schemeClr>
                  </a:glow>
                </a:effectLst>
              </a:rPr>
              <a:t>.</a:t>
            </a:r>
            <a:r>
              <a:rPr lang="ru-RU" dirty="0"/>
              <a:t/>
            </a:r>
            <a:br>
              <a:rPr lang="ru-RU" dirty="0"/>
            </a:br>
            <a:endParaRPr lang="ru-RU" dirty="0"/>
          </a:p>
        </p:txBody>
      </p:sp>
      <p:sp>
        <p:nvSpPr>
          <p:cNvPr id="3" name="Объект 2"/>
          <p:cNvSpPr>
            <a:spLocks noGrp="1"/>
          </p:cNvSpPr>
          <p:nvPr>
            <p:ph idx="1"/>
          </p:nvPr>
        </p:nvSpPr>
        <p:spPr>
          <a:xfrm>
            <a:off x="747131" y="947853"/>
            <a:ext cx="10760927" cy="4906537"/>
          </a:xfrm>
        </p:spPr>
        <p:txBody>
          <a:bodyPr>
            <a:normAutofit fontScale="55000" lnSpcReduction="20000"/>
          </a:bodyPr>
          <a:lstStyle/>
          <a:p>
            <a:pPr algn="just"/>
            <a:r>
              <a:rPr lang="ru-RU" dirty="0"/>
              <a:t>     Круг - это мифологический символ гармонии. Тот, кто уверенно выбирает его, искренне заинтересован прежде всего в хороших межличностных отношениях. Высшая ценность для Круга - люди.</a:t>
            </a:r>
          </a:p>
          <a:p>
            <a:pPr algn="just"/>
            <a:r>
              <a:rPr lang="ru-RU" dirty="0"/>
              <a:t>     Круг - самая доброжелательная из пяти форм. Он чаще всего служит тем "клеем", который скрепляет и рабочий коллектив, и семью, т. е. стабилизирует группу. Круги - лучшие коммуникаторы прежде всего потому, что они лучшие слушатели. Они обладают высокой чувствительностью, развитой </a:t>
            </a:r>
            <a:r>
              <a:rPr lang="ru-RU" dirty="0" err="1"/>
              <a:t>эмпатией</a:t>
            </a:r>
            <a:r>
              <a:rPr lang="ru-RU" dirty="0"/>
              <a:t> - способностью сопереживать.</a:t>
            </a:r>
          </a:p>
          <a:p>
            <a:pPr algn="just"/>
            <a:r>
              <a:rPr lang="ru-RU" dirty="0"/>
              <a:t>     Круги великолепно "читают" людей и в одну минуту способны распознать притворщика, обманщика. Круги "болеют" за свой коллектив и популярны среди коллег по работе. Однако они, как правило, слабые менеджеры и руководители в сфере бизнеса. Во-первых, Круги направлены скорее на людей, чем на дело. Пытаясь сохранить мир, они иногда избегают занимать "твердую" позицию и принимать непопулярные решения.</a:t>
            </a:r>
          </a:p>
          <a:p>
            <a:pPr algn="just"/>
            <a:r>
              <a:rPr lang="ru-RU" dirty="0"/>
              <a:t>     Для Круга нет ничего более тяжкого, чем вступать в межличностный конфликт. Они любой ценой стремятся его избежать. Иногда - в ущерб делу. Во-вторых, Круги вообще не отличаются решительностью, часто не могут подать себя должным образом. Треугольники, как правило, легко берут над ними верх. Однако Круги не слишком беспокоятся, в чьих руках находится власть.</a:t>
            </a:r>
          </a:p>
          <a:p>
            <a:pPr algn="just"/>
            <a:r>
              <a:rPr lang="ru-RU" dirty="0"/>
              <a:t>     В одном Круги проявляют завидную твердость - если дело касается вопросов морали или нарушения справедливости.</a:t>
            </a:r>
          </a:p>
          <a:p>
            <a:pPr algn="just"/>
            <a:r>
              <a:rPr lang="ru-RU" dirty="0"/>
              <a:t>     Круг - нелинейная форма, и те, кто уверенно идентифицирует себя с Кругом, скорее относятся к "правополушарным" мыслителям. "Правополушарное" мышление - более образное, интуитивное, эмоционально окрашенное, скорее интегративное, чем анализирующее. Поэтому переработка информации у Кругов осуществляется не в последовательном формате, а скорее мозаично, прорывами с пропусками отдельных звеньев. Это не означает, что Круги не в ладах с логикой. Просто формализм у них не получают приоритета в решении жизненных проблем.</a:t>
            </a:r>
          </a:p>
          <a:p>
            <a:pPr algn="just"/>
            <a:r>
              <a:rPr lang="ru-RU" dirty="0"/>
              <a:t>     Главные черты в их мышлении - ориентация на субъективные факторы проблемы (ценности, оценки, чувства и т. д.) и стремление найти общее даже в противоположных точках зрения. Можно сказать, что Круг - прирожденный психолог. Однако часто он слабый организатор - ему не хватает "левополушарных" навыков своих "линейных братьев" - Треугольника и Квадрата.</a:t>
            </a:r>
          </a:p>
        </p:txBody>
      </p:sp>
      <p:sp>
        <p:nvSpPr>
          <p:cNvPr id="4" name="Стрелка вправо с вырезом 3">
            <a:hlinkClick r:id="rId2" action="ppaction://hlinksldjump"/>
          </p:cNvPr>
          <p:cNvSpPr/>
          <p:nvPr/>
        </p:nvSpPr>
        <p:spPr>
          <a:xfrm>
            <a:off x="7199561" y="5876692"/>
            <a:ext cx="1918418" cy="98688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t>Вернуться к выбору </a:t>
            </a:r>
            <a:r>
              <a:rPr lang="ru-RU" sz="1400" b="1" dirty="0" smtClean="0"/>
              <a:t>фигуры</a:t>
            </a:r>
            <a:endParaRPr lang="ru-RU" sz="1400" b="1" dirty="0"/>
          </a:p>
        </p:txBody>
      </p:sp>
      <p:sp>
        <p:nvSpPr>
          <p:cNvPr id="5" name="Стрелка вправо с вырезом 4">
            <a:hlinkClick r:id="rId3" action="ppaction://hlinksldjump"/>
          </p:cNvPr>
          <p:cNvSpPr/>
          <p:nvPr/>
        </p:nvSpPr>
        <p:spPr>
          <a:xfrm>
            <a:off x="9586330" y="5876692"/>
            <a:ext cx="1609494" cy="98130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smtClean="0"/>
              <a:t>Завершить</a:t>
            </a:r>
            <a:r>
              <a:rPr lang="ru-RU" dirty="0" smtClean="0"/>
              <a:t> </a:t>
            </a:r>
            <a:endParaRPr lang="ru-RU" dirty="0"/>
          </a:p>
        </p:txBody>
      </p:sp>
    </p:spTree>
    <p:extLst>
      <p:ext uri="{BB962C8B-B14F-4D97-AF65-F5344CB8AC3E}">
        <p14:creationId xmlns:p14="http://schemas.microsoft.com/office/powerpoint/2010/main" val="32288789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87067"/>
            <a:ext cx="10515600" cy="794602"/>
          </a:xfrm>
        </p:spPr>
        <p:txBody>
          <a:bodyPr>
            <a:normAutofit fontScale="90000"/>
          </a:bodyPr>
          <a:lstStyle/>
          <a:p>
            <a:pPr algn="ctr"/>
            <a:r>
              <a:rPr lang="ru-RU" b="1" dirty="0" smtClean="0">
                <a:ln w="22225">
                  <a:solidFill>
                    <a:schemeClr val="accent6">
                      <a:lumMod val="75000"/>
                    </a:schemeClr>
                  </a:solidFill>
                  <a:prstDash val="solid"/>
                </a:ln>
                <a:solidFill>
                  <a:srgbClr val="92D050"/>
                </a:solidFill>
                <a:effectLst>
                  <a:glow rad="228600">
                    <a:schemeClr val="accent6">
                      <a:satMod val="175000"/>
                      <a:alpha val="40000"/>
                    </a:schemeClr>
                  </a:glow>
                </a:effectLst>
              </a:rPr>
              <a:t/>
            </a:r>
            <a:br>
              <a:rPr lang="ru-RU" b="1" dirty="0" smtClean="0">
                <a:ln w="22225">
                  <a:solidFill>
                    <a:schemeClr val="accent6">
                      <a:lumMod val="75000"/>
                    </a:schemeClr>
                  </a:solidFill>
                  <a:prstDash val="solid"/>
                </a:ln>
                <a:solidFill>
                  <a:srgbClr val="92D050"/>
                </a:solidFill>
                <a:effectLst>
                  <a:glow rad="228600">
                    <a:schemeClr val="accent6">
                      <a:satMod val="175000"/>
                      <a:alpha val="40000"/>
                    </a:schemeClr>
                  </a:glow>
                </a:effectLst>
              </a:rPr>
            </a:br>
            <a:r>
              <a:rPr lang="ru-RU" b="1" dirty="0" smtClean="0">
                <a:ln w="22225">
                  <a:solidFill>
                    <a:schemeClr val="accent6">
                      <a:lumMod val="75000"/>
                    </a:schemeClr>
                  </a:solidFill>
                  <a:prstDash val="solid"/>
                </a:ln>
                <a:solidFill>
                  <a:srgbClr val="92D050"/>
                </a:solidFill>
                <a:effectLst>
                  <a:glow rad="228600">
                    <a:schemeClr val="accent6">
                      <a:satMod val="175000"/>
                      <a:alpha val="40000"/>
                    </a:schemeClr>
                  </a:glow>
                </a:effectLst>
              </a:rPr>
              <a:t>КВАДРАТЫ</a:t>
            </a:r>
            <a:r>
              <a:rPr lang="ru-RU" b="1" dirty="0">
                <a:ln w="22225">
                  <a:solidFill>
                    <a:schemeClr val="accent6">
                      <a:lumMod val="75000"/>
                    </a:schemeClr>
                  </a:solidFill>
                  <a:prstDash val="solid"/>
                </a:ln>
                <a:solidFill>
                  <a:srgbClr val="92D050"/>
                </a:solidFill>
                <a:effectLst>
                  <a:glow rad="228600">
                    <a:schemeClr val="accent6">
                      <a:satMod val="175000"/>
                      <a:alpha val="40000"/>
                    </a:schemeClr>
                  </a:glow>
                </a:effectLst>
              </a:rPr>
              <a:t>.</a:t>
            </a:r>
            <a:br>
              <a:rPr lang="ru-RU" b="1" dirty="0">
                <a:ln w="22225">
                  <a:solidFill>
                    <a:schemeClr val="accent6">
                      <a:lumMod val="75000"/>
                    </a:schemeClr>
                  </a:solidFill>
                  <a:prstDash val="solid"/>
                </a:ln>
                <a:solidFill>
                  <a:srgbClr val="92D050"/>
                </a:solidFill>
                <a:effectLst>
                  <a:glow rad="228600">
                    <a:schemeClr val="accent6">
                      <a:satMod val="175000"/>
                      <a:alpha val="40000"/>
                    </a:schemeClr>
                  </a:glow>
                </a:effectLst>
              </a:rPr>
            </a:br>
            <a:endParaRPr lang="ru-RU" dirty="0">
              <a:ln w="22225">
                <a:solidFill>
                  <a:schemeClr val="accent6">
                    <a:lumMod val="75000"/>
                  </a:schemeClr>
                </a:solidFill>
                <a:prstDash val="solid"/>
              </a:ln>
              <a:solidFill>
                <a:srgbClr val="92D050"/>
              </a:solidFill>
              <a:effectLst>
                <a:glow rad="228600">
                  <a:schemeClr val="accent6">
                    <a:satMod val="175000"/>
                    <a:alpha val="40000"/>
                  </a:schemeClr>
                </a:glow>
              </a:effectLst>
            </a:endParaRPr>
          </a:p>
        </p:txBody>
      </p:sp>
      <p:sp>
        <p:nvSpPr>
          <p:cNvPr id="3" name="Объект 2"/>
          <p:cNvSpPr>
            <a:spLocks noGrp="1"/>
          </p:cNvSpPr>
          <p:nvPr>
            <p:ph idx="1"/>
          </p:nvPr>
        </p:nvSpPr>
        <p:spPr>
          <a:xfrm>
            <a:off x="657921" y="880946"/>
            <a:ext cx="11039707" cy="5330283"/>
          </a:xfrm>
        </p:spPr>
        <p:txBody>
          <a:bodyPr>
            <a:normAutofit fontScale="70000" lnSpcReduction="20000"/>
          </a:bodyPr>
          <a:lstStyle/>
          <a:p>
            <a:pPr algn="just"/>
            <a:r>
              <a:rPr lang="ru-RU" dirty="0"/>
              <a:t>     Если вашей основной фигурой оказался Квадрат, то вы - неутомимый труженик. Трудолюбие, усердие, потребность доводить начатое дело до конца, упорство, позволяющее добиваться завершения работы, - вот основные качества истинных Квадратов. Выносливость, терпение и методичность обычно делают Квадрата высококлассным специалистом в своей области. Этому способствует и неутолимая потребность в информации.</a:t>
            </a:r>
          </a:p>
          <a:p>
            <a:pPr algn="just"/>
            <a:r>
              <a:rPr lang="ru-RU" dirty="0"/>
              <a:t>     Все сведения, которыми они располагают, систематизированы и разложены по полочкам. Квадрат способен выдать необходимую информацию моментально. Поэтому Квадраты заслуженно слывут эрудитами, по крайней мере, в своей области. Если вы выбрали для себя Квадрат - фигуру линейную, то, вероятнее всего, вы относитесь к "левополушарным" мыслителям, т. е. к тем, кто перерабатывает данные в последовательном формате: а-б-в-г...</a:t>
            </a:r>
          </a:p>
          <a:p>
            <a:pPr algn="just"/>
            <a:r>
              <a:rPr lang="ru-RU" dirty="0"/>
              <a:t>     Квадраты скорее "вычисляют результат", чем догадываются о нем. </a:t>
            </a:r>
            <a:r>
              <a:rPr lang="ru-RU" dirty="0" smtClean="0"/>
              <a:t>Они </a:t>
            </a:r>
            <a:r>
              <a:rPr lang="ru-RU" dirty="0"/>
              <a:t>чрезвычайно внимательны к деталям, подробностям. Квадраты любят раз и навсегда заведенный порядок. Их идеал - распланированная, предсказуемая жизнь, и ему не по душе изменение привычного хода событий. Он постоянно "упорядочивает", организует людей и вещи вокруг себя. Все эти качества способствуют тому, что Квадраты могут стать хорошими специалистами - техниками, отличными администраторами, но - редко - бывают хорошими менеджерами.</a:t>
            </a:r>
          </a:p>
          <a:p>
            <a:pPr algn="just"/>
            <a:r>
              <a:rPr lang="ru-RU" dirty="0"/>
              <a:t>     Чрезмерное пристрастие к деталям, потребность в уточняющей информации для принятия решений лишают Квадрата оперативности. Аккуратность, соблюдение правил и т. п. могут развиться до парализующей крайности.</a:t>
            </a:r>
          </a:p>
          <a:p>
            <a:pPr algn="just"/>
            <a:r>
              <a:rPr lang="ru-RU" dirty="0"/>
              <a:t>     Кроме того, рациональность, эмоциональная сухость, консерватизм в оценках мешают Квадратам быстро устанавливать контакты с разными лицами. Квадраты неэффективно действуют в аморфной ситуации.</a:t>
            </a:r>
          </a:p>
          <a:p>
            <a:endParaRPr lang="ru-RU" dirty="0"/>
          </a:p>
        </p:txBody>
      </p:sp>
      <p:sp>
        <p:nvSpPr>
          <p:cNvPr id="4" name="Стрелка вправо с вырезом 3">
            <a:hlinkClick r:id="rId2" action="ppaction://hlinksldjump"/>
          </p:cNvPr>
          <p:cNvSpPr/>
          <p:nvPr/>
        </p:nvSpPr>
        <p:spPr>
          <a:xfrm>
            <a:off x="7199561" y="5876692"/>
            <a:ext cx="1918418" cy="98688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t>Вернуться к выбору </a:t>
            </a:r>
            <a:r>
              <a:rPr lang="ru-RU" sz="1400" b="1" dirty="0" smtClean="0"/>
              <a:t>фигуры</a:t>
            </a:r>
            <a:endParaRPr lang="ru-RU" sz="1400" b="1" dirty="0"/>
          </a:p>
        </p:txBody>
      </p:sp>
      <p:sp>
        <p:nvSpPr>
          <p:cNvPr id="5" name="Стрелка вправо с вырезом 4">
            <a:hlinkClick r:id="rId3" action="ppaction://hlinksldjump"/>
          </p:cNvPr>
          <p:cNvSpPr/>
          <p:nvPr/>
        </p:nvSpPr>
        <p:spPr>
          <a:xfrm>
            <a:off x="9586330" y="5876692"/>
            <a:ext cx="1609494" cy="98130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smtClean="0"/>
              <a:t>Завершить</a:t>
            </a:r>
            <a:r>
              <a:rPr lang="ru-RU" dirty="0" smtClean="0"/>
              <a:t> </a:t>
            </a:r>
            <a:endParaRPr lang="ru-RU" dirty="0"/>
          </a:p>
        </p:txBody>
      </p:sp>
    </p:spTree>
    <p:extLst>
      <p:ext uri="{BB962C8B-B14F-4D97-AF65-F5344CB8AC3E}">
        <p14:creationId xmlns:p14="http://schemas.microsoft.com/office/powerpoint/2010/main" val="6802256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64403"/>
            <a:ext cx="10515600" cy="582729"/>
          </a:xfrm>
        </p:spPr>
        <p:txBody>
          <a:bodyPr>
            <a:normAutofit fontScale="90000"/>
          </a:bodyPr>
          <a:lstStyle/>
          <a:p>
            <a:pPr algn="ctr"/>
            <a:r>
              <a:rPr lang="ru-RU" b="1" dirty="0" smtClean="0">
                <a:ln w="22225">
                  <a:solidFill>
                    <a:schemeClr val="accent6">
                      <a:lumMod val="75000"/>
                    </a:schemeClr>
                  </a:solidFill>
                  <a:prstDash val="solid"/>
                </a:ln>
                <a:solidFill>
                  <a:srgbClr val="92D050"/>
                </a:solidFill>
                <a:effectLst>
                  <a:glow rad="139700">
                    <a:schemeClr val="accent6">
                      <a:satMod val="175000"/>
                      <a:alpha val="40000"/>
                    </a:schemeClr>
                  </a:glow>
                </a:effectLst>
              </a:rPr>
              <a:t/>
            </a:r>
            <a:br>
              <a:rPr lang="ru-RU" b="1" dirty="0" smtClean="0">
                <a:ln w="22225">
                  <a:solidFill>
                    <a:schemeClr val="accent6">
                      <a:lumMod val="75000"/>
                    </a:schemeClr>
                  </a:solidFill>
                  <a:prstDash val="solid"/>
                </a:ln>
                <a:solidFill>
                  <a:srgbClr val="92D050"/>
                </a:solidFill>
                <a:effectLst>
                  <a:glow rad="139700">
                    <a:schemeClr val="accent6">
                      <a:satMod val="175000"/>
                      <a:alpha val="40000"/>
                    </a:schemeClr>
                  </a:glow>
                </a:effectLst>
              </a:rPr>
            </a:br>
            <a:r>
              <a:rPr lang="ru-RU" b="1" dirty="0" smtClean="0">
                <a:ln w="22225">
                  <a:solidFill>
                    <a:schemeClr val="accent6">
                      <a:lumMod val="75000"/>
                    </a:schemeClr>
                  </a:solidFill>
                  <a:prstDash val="solid"/>
                </a:ln>
                <a:solidFill>
                  <a:srgbClr val="92D050"/>
                </a:solidFill>
                <a:effectLst>
                  <a:glow rad="139700">
                    <a:schemeClr val="accent6">
                      <a:satMod val="175000"/>
                      <a:alpha val="40000"/>
                    </a:schemeClr>
                  </a:glow>
                </a:effectLst>
              </a:rPr>
              <a:t>ТРЕУГОЛЬНИКИ</a:t>
            </a:r>
            <a:r>
              <a:rPr lang="ru-RU" b="1" dirty="0">
                <a:ln w="22225">
                  <a:solidFill>
                    <a:schemeClr val="accent6">
                      <a:lumMod val="75000"/>
                    </a:schemeClr>
                  </a:solidFill>
                  <a:prstDash val="solid"/>
                </a:ln>
                <a:solidFill>
                  <a:srgbClr val="92D050"/>
                </a:solidFill>
                <a:effectLst>
                  <a:glow rad="139700">
                    <a:schemeClr val="accent6">
                      <a:satMod val="175000"/>
                      <a:alpha val="40000"/>
                    </a:schemeClr>
                  </a:glow>
                </a:effectLst>
              </a:rPr>
              <a:t>.</a:t>
            </a:r>
            <a:br>
              <a:rPr lang="ru-RU" b="1" dirty="0">
                <a:ln w="22225">
                  <a:solidFill>
                    <a:schemeClr val="accent6">
                      <a:lumMod val="75000"/>
                    </a:schemeClr>
                  </a:solidFill>
                  <a:prstDash val="solid"/>
                </a:ln>
                <a:solidFill>
                  <a:srgbClr val="92D050"/>
                </a:solidFill>
                <a:effectLst>
                  <a:glow rad="139700">
                    <a:schemeClr val="accent6">
                      <a:satMod val="175000"/>
                      <a:alpha val="40000"/>
                    </a:schemeClr>
                  </a:glow>
                </a:effectLst>
              </a:rPr>
            </a:br>
            <a:endParaRPr lang="ru-RU" dirty="0">
              <a:ln w="22225">
                <a:solidFill>
                  <a:schemeClr val="accent6">
                    <a:lumMod val="75000"/>
                  </a:schemeClr>
                </a:solidFill>
                <a:prstDash val="solid"/>
              </a:ln>
              <a:solidFill>
                <a:srgbClr val="92D050"/>
              </a:solidFill>
              <a:effectLst>
                <a:glow rad="139700">
                  <a:schemeClr val="accent6">
                    <a:satMod val="175000"/>
                    <a:alpha val="40000"/>
                  </a:schemeClr>
                </a:glow>
              </a:effectLst>
            </a:endParaRPr>
          </a:p>
        </p:txBody>
      </p:sp>
      <p:sp>
        <p:nvSpPr>
          <p:cNvPr id="3" name="Объект 2"/>
          <p:cNvSpPr>
            <a:spLocks noGrp="1"/>
          </p:cNvSpPr>
          <p:nvPr>
            <p:ph idx="1"/>
          </p:nvPr>
        </p:nvSpPr>
        <p:spPr>
          <a:xfrm>
            <a:off x="579863" y="702527"/>
            <a:ext cx="10995103" cy="5508701"/>
          </a:xfrm>
        </p:spPr>
        <p:txBody>
          <a:bodyPr>
            <a:normAutofit fontScale="62500" lnSpcReduction="20000"/>
          </a:bodyPr>
          <a:lstStyle/>
          <a:p>
            <a:pPr algn="just"/>
            <a:r>
              <a:rPr lang="ru-RU" dirty="0"/>
              <a:t> </a:t>
            </a:r>
            <a:r>
              <a:rPr lang="ru-RU" dirty="0" smtClean="0"/>
              <a:t>     Эта форма символизирует лидерство, и многие Треугольники ощущают в этом свое предназначение. Самая характерная особенность истинного Треугольника - способность концентрироваться на главной цели. Они - энергичные, сильные личности. </a:t>
            </a:r>
          </a:p>
          <a:p>
            <a:pPr algn="just"/>
            <a:r>
              <a:rPr lang="ru-RU" dirty="0"/>
              <a:t>  Треугольники, как и их родственники - Квадраты, относятся к линейным формам и в тенденции также являются "левополушарными" мыслителями, способными глубоко и быстро анализировать ситуации. Однако в противоположность Квадратам, ориентированным на детали, Треугольники сосредоточиваются на главном, на сути проблемы.</a:t>
            </a:r>
          </a:p>
          <a:p>
            <a:pPr algn="just"/>
            <a:r>
              <a:rPr lang="ru-RU" dirty="0"/>
              <a:t>     Их сильная прагматическая ориентация направляет мыслительный анализ и ограничивает его поиском эффективного в данных условиях решения проблемы.</a:t>
            </a:r>
          </a:p>
          <a:p>
            <a:pPr algn="just"/>
            <a:r>
              <a:rPr lang="ru-RU" dirty="0"/>
              <a:t>     Треугольник - это очень уверенный человек, который хочет быть правым во всем! Потребность быть правым и потребность управлять положением дел, решать не только за себя, но и, по возможности, за других - делает Треугольника личностью, постоянно соперничающей, конкурирующей с другими. Треугольники с большим трудом признают свои ошибки! Можно сказать, что они видят то, что хотят видеть, не любят менять свои решения, часто бывают категоричны, не признают возражений.</a:t>
            </a:r>
          </a:p>
          <a:p>
            <a:pPr algn="just"/>
            <a:r>
              <a:rPr lang="ru-RU" dirty="0"/>
              <a:t>     К счастью (для них и окружающих), Треугольники быстро и успешно учатся (впитывают полезную информацию как губка). Правда, только тому, что соответствует их прагматической ориентации, способствует (с их точки зрения) достижению главной цели. Треугольники честолюбивы.</a:t>
            </a:r>
          </a:p>
          <a:p>
            <a:pPr algn="just"/>
            <a:r>
              <a:rPr lang="ru-RU" dirty="0"/>
              <a:t>     Если делом чести для Квадрата является достижение высшего качества выполняемой работы, то Треугольник стремится достичь высокого положения, приобрести высокий статус, иначе говоря, - сделать карьеру.</a:t>
            </a:r>
          </a:p>
          <a:p>
            <a:pPr algn="just"/>
            <a:r>
              <a:rPr lang="ru-RU" dirty="0"/>
              <a:t>   </a:t>
            </a:r>
            <a:r>
              <a:rPr lang="ru-RU" dirty="0" smtClean="0"/>
              <a:t>Главное </a:t>
            </a:r>
            <a:r>
              <a:rPr lang="ru-RU" dirty="0"/>
              <a:t>отрицательное качество "треугольной" личности: сильный эгоцентризм, направленность на себя. На пути к вершинам власти они не проявляют особой щепетильности в отношении моральных норм. Треугольники заставляют все и всех вращаться вокруг себя... Может быть, без них жизнь потеряла бы свою остроту</a:t>
            </a:r>
            <a:r>
              <a:rPr lang="ru-RU" dirty="0" smtClean="0"/>
              <a:t>.</a:t>
            </a:r>
            <a:endParaRPr lang="ru-RU" dirty="0"/>
          </a:p>
        </p:txBody>
      </p:sp>
      <p:sp>
        <p:nvSpPr>
          <p:cNvPr id="4" name="Стрелка вправо с вырезом 3">
            <a:hlinkClick r:id="rId2" action="ppaction://hlinksldjump"/>
          </p:cNvPr>
          <p:cNvSpPr/>
          <p:nvPr/>
        </p:nvSpPr>
        <p:spPr>
          <a:xfrm>
            <a:off x="7199561" y="5876692"/>
            <a:ext cx="1918418" cy="98688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t>Вернуться к выбору </a:t>
            </a:r>
            <a:r>
              <a:rPr lang="ru-RU" sz="1400" b="1" dirty="0" smtClean="0"/>
              <a:t>фигуры</a:t>
            </a:r>
            <a:endParaRPr lang="ru-RU" sz="1400" b="1" dirty="0"/>
          </a:p>
        </p:txBody>
      </p:sp>
      <p:sp>
        <p:nvSpPr>
          <p:cNvPr id="5" name="Стрелка вправо с вырезом 4">
            <a:hlinkClick r:id="rId3" action="ppaction://hlinksldjump"/>
          </p:cNvPr>
          <p:cNvSpPr/>
          <p:nvPr/>
        </p:nvSpPr>
        <p:spPr>
          <a:xfrm>
            <a:off x="9586330" y="5876692"/>
            <a:ext cx="1609494" cy="98130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smtClean="0"/>
              <a:t>Завершить</a:t>
            </a:r>
            <a:r>
              <a:rPr lang="ru-RU" dirty="0" smtClean="0"/>
              <a:t> </a:t>
            </a:r>
            <a:endParaRPr lang="ru-RU" dirty="0"/>
          </a:p>
        </p:txBody>
      </p:sp>
    </p:spTree>
    <p:extLst>
      <p:ext uri="{BB962C8B-B14F-4D97-AF65-F5344CB8AC3E}">
        <p14:creationId xmlns:p14="http://schemas.microsoft.com/office/powerpoint/2010/main" val="36576046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42101"/>
            <a:ext cx="10515600" cy="526973"/>
          </a:xfrm>
        </p:spPr>
        <p:txBody>
          <a:bodyPr>
            <a:normAutofit fontScale="90000"/>
          </a:bodyPr>
          <a:lstStyle/>
          <a:p>
            <a:pPr algn="ctr"/>
            <a:r>
              <a:rPr lang="ru-RU" b="1" dirty="0" smtClean="0"/>
              <a:t/>
            </a:r>
            <a:br>
              <a:rPr lang="ru-RU" b="1" dirty="0" smtClean="0"/>
            </a:br>
            <a:r>
              <a:rPr lang="ru-RU" b="1" dirty="0" smtClean="0">
                <a:ln w="22225">
                  <a:solidFill>
                    <a:schemeClr val="accent6">
                      <a:lumMod val="75000"/>
                    </a:schemeClr>
                  </a:solidFill>
                  <a:prstDash val="solid"/>
                </a:ln>
                <a:solidFill>
                  <a:srgbClr val="92D050"/>
                </a:solidFill>
                <a:effectLst>
                  <a:glow rad="139700">
                    <a:schemeClr val="accent6">
                      <a:satMod val="175000"/>
                      <a:alpha val="40000"/>
                    </a:schemeClr>
                  </a:glow>
                </a:effectLst>
              </a:rPr>
              <a:t>ЗИГЗАГИ</a:t>
            </a:r>
            <a:r>
              <a:rPr lang="ru-RU" b="1" dirty="0">
                <a:ln w="22225">
                  <a:solidFill>
                    <a:schemeClr val="accent6">
                      <a:lumMod val="75000"/>
                    </a:schemeClr>
                  </a:solidFill>
                  <a:prstDash val="solid"/>
                </a:ln>
                <a:solidFill>
                  <a:srgbClr val="92D050"/>
                </a:solidFill>
                <a:effectLst>
                  <a:glow rad="139700">
                    <a:schemeClr val="accent6">
                      <a:satMod val="175000"/>
                      <a:alpha val="40000"/>
                    </a:schemeClr>
                  </a:glow>
                </a:effectLst>
              </a:rPr>
              <a:t>.</a:t>
            </a:r>
            <a:r>
              <a:rPr lang="ru-RU" dirty="0"/>
              <a:t/>
            </a:r>
            <a:br>
              <a:rPr lang="ru-RU" dirty="0"/>
            </a:br>
            <a:endParaRPr lang="ru-RU" dirty="0"/>
          </a:p>
        </p:txBody>
      </p:sp>
      <p:sp>
        <p:nvSpPr>
          <p:cNvPr id="3" name="Объект 2"/>
          <p:cNvSpPr>
            <a:spLocks noGrp="1"/>
          </p:cNvSpPr>
          <p:nvPr>
            <p:ph idx="1"/>
          </p:nvPr>
        </p:nvSpPr>
        <p:spPr>
          <a:xfrm>
            <a:off x="838200" y="669074"/>
            <a:ext cx="11049000" cy="5475249"/>
          </a:xfrm>
        </p:spPr>
        <p:txBody>
          <a:bodyPr>
            <a:normAutofit fontScale="62500" lnSpcReduction="20000"/>
          </a:bodyPr>
          <a:lstStyle/>
          <a:p>
            <a:pPr algn="just"/>
            <a:r>
              <a:rPr lang="ru-RU" dirty="0" smtClean="0"/>
              <a:t>     Эта </a:t>
            </a:r>
            <a:r>
              <a:rPr lang="ru-RU" dirty="0"/>
              <a:t>фигура символизирует креативность, творчество, хотя бы потому, что она самая уникальная из пяти фигур и единственная разомкнутая фигура. Если вы твердо выбрали Зигзаг в качестве основной формы, то вы скорее всего истинный "правополушарный" мыслитель, </a:t>
            </a:r>
            <a:r>
              <a:rPr lang="ru-RU" dirty="0" smtClean="0"/>
              <a:t>инакомыслящий. Вам</a:t>
            </a:r>
            <a:r>
              <a:rPr lang="ru-RU" dirty="0"/>
              <a:t>, как и вашему ближайшему родственнику - Кругу, только еще в большей степени, свойственна образность, интуитивность, </a:t>
            </a:r>
            <a:r>
              <a:rPr lang="ru-RU" dirty="0" err="1"/>
              <a:t>интегративность</a:t>
            </a:r>
            <a:r>
              <a:rPr lang="ru-RU" dirty="0"/>
              <a:t>, мозаичность.</a:t>
            </a:r>
          </a:p>
          <a:p>
            <a:pPr algn="just"/>
            <a:r>
              <a:rPr lang="ru-RU" dirty="0"/>
              <a:t>     Строгая, последовательная дедукция - это не ваш стиль. Мысль Зигзага делает отчаянные прыжки от "а" к "я", поэтому многим "</a:t>
            </a:r>
            <a:r>
              <a:rPr lang="ru-RU" dirty="0" smtClean="0"/>
              <a:t>левополушарным логикам" </a:t>
            </a:r>
            <a:r>
              <a:rPr lang="ru-RU" dirty="0"/>
              <a:t>трудно понять Зигзагов.</a:t>
            </a:r>
          </a:p>
          <a:p>
            <a:pPr algn="just"/>
            <a:r>
              <a:rPr lang="ru-RU" dirty="0"/>
              <a:t>     "Правополушарное" мышление не фиксируется на деталях, поэтому оно, упрощая в чем-то картину мира, позволяет строить целостные, гармоничные концепции и образы, видеть красоту. Зигзаги обычно имеют развитое эстетическое чувство.</a:t>
            </a:r>
          </a:p>
          <a:p>
            <a:pPr algn="just"/>
            <a:r>
              <a:rPr lang="ru-RU" dirty="0"/>
              <a:t>     Доминирующим стилем мышления Зигзага чаще всего является синтетический стиль. В отличие от Кругов, Зигзаги вовсе не заинтересованы в консенсусе и добиваются </a:t>
            </a:r>
            <a:r>
              <a:rPr lang="ru-RU" dirty="0" smtClean="0"/>
              <a:t>цели </a:t>
            </a:r>
            <a:r>
              <a:rPr lang="ru-RU" dirty="0"/>
              <a:t>не путем уступок, а, наоборот - заострением конфликта идей и построением новой концепции, в которой этот конфликт получает свое разрешение, "снимается". Причем, используя свое природное остроумие, они могут быть весьма язвительными, "открывая глаза" другим.</a:t>
            </a:r>
          </a:p>
          <a:p>
            <a:pPr algn="just"/>
            <a:r>
              <a:rPr lang="ru-RU" dirty="0"/>
              <a:t>     Зигзаги просто не могут трудиться в хорошо структурированных ситуациях. Их раздражают </a:t>
            </a:r>
            <a:r>
              <a:rPr lang="ru-RU" dirty="0" smtClean="0"/>
              <a:t>строго </a:t>
            </a:r>
            <a:r>
              <a:rPr lang="ru-RU" dirty="0"/>
              <a:t>фиксированные обязанности и постоянные способы работы. В работе им требуется независимость от других и высокий уровень стимуляции на рабочем месте. Тогда Зигзаг "оживает" и начинает выполнять свое основное назначение - генерировать новые идеи и методы работы.</a:t>
            </a:r>
          </a:p>
          <a:p>
            <a:pPr algn="just"/>
            <a:r>
              <a:rPr lang="ru-RU" dirty="0"/>
              <a:t>     Зигзаги - идеалисты, отсюда берут начало такие их черты, как непрактичность, наивность.</a:t>
            </a:r>
          </a:p>
          <a:p>
            <a:pPr algn="just"/>
            <a:r>
              <a:rPr lang="ru-RU" dirty="0"/>
              <a:t>     Зигзаг - самый возбудимый из пяти фигур. Они </a:t>
            </a:r>
            <a:r>
              <a:rPr lang="ru-RU" dirty="0" err="1"/>
              <a:t>несдержанны</a:t>
            </a:r>
            <a:r>
              <a:rPr lang="ru-RU" dirty="0"/>
              <a:t>, очень экспрессивны, что, наряду с их эксцентричностью, часто мешает им проводить свои идеи в жизнь. К тому же они несильны в проработке конкретных деталей и не слишком настойчивы в доведении дела до конца (так как с утратой новизны теряется и интерес к идее).</a:t>
            </a:r>
          </a:p>
        </p:txBody>
      </p:sp>
      <p:sp>
        <p:nvSpPr>
          <p:cNvPr id="4" name="Стрелка вправо с вырезом 3">
            <a:hlinkClick r:id="rId2" action="ppaction://hlinksldjump"/>
          </p:cNvPr>
          <p:cNvSpPr/>
          <p:nvPr/>
        </p:nvSpPr>
        <p:spPr>
          <a:xfrm>
            <a:off x="7199561" y="5876692"/>
            <a:ext cx="1918418" cy="98688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t>Вернуться к выбору </a:t>
            </a:r>
            <a:r>
              <a:rPr lang="ru-RU" sz="1400" b="1" dirty="0" smtClean="0"/>
              <a:t>фигуры</a:t>
            </a:r>
            <a:endParaRPr lang="ru-RU" sz="1400" b="1" dirty="0"/>
          </a:p>
        </p:txBody>
      </p:sp>
      <p:sp>
        <p:nvSpPr>
          <p:cNvPr id="5" name="Стрелка вправо с вырезом 4">
            <a:hlinkClick r:id="rId3" action="ppaction://hlinksldjump"/>
          </p:cNvPr>
          <p:cNvSpPr/>
          <p:nvPr/>
        </p:nvSpPr>
        <p:spPr>
          <a:xfrm>
            <a:off x="9586330" y="5876692"/>
            <a:ext cx="1609494" cy="98130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smtClean="0"/>
              <a:t>Завершить</a:t>
            </a:r>
            <a:r>
              <a:rPr lang="ru-RU" dirty="0" smtClean="0"/>
              <a:t> </a:t>
            </a:r>
            <a:endParaRPr lang="ru-RU" dirty="0"/>
          </a:p>
        </p:txBody>
      </p:sp>
    </p:spTree>
    <p:extLst>
      <p:ext uri="{BB962C8B-B14F-4D97-AF65-F5344CB8AC3E}">
        <p14:creationId xmlns:p14="http://schemas.microsoft.com/office/powerpoint/2010/main" val="30607615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71293" y="654747"/>
            <a:ext cx="10515600" cy="4351338"/>
          </a:xfrm>
        </p:spPr>
        <p:txBody>
          <a:bodyPr>
            <a:normAutofit/>
          </a:bodyPr>
          <a:lstStyle/>
          <a:p>
            <a:pPr marL="0" indent="0" algn="ctr">
              <a:lnSpc>
                <a:spcPct val="200000"/>
              </a:lnSpc>
              <a:buNone/>
            </a:pPr>
            <a:r>
              <a:rPr lang="ru-RU" sz="4000" b="1" dirty="0" smtClean="0">
                <a:ln w="22225">
                  <a:solidFill>
                    <a:schemeClr val="accent6">
                      <a:lumMod val="75000"/>
                    </a:schemeClr>
                  </a:solidFill>
                  <a:prstDash val="solid"/>
                </a:ln>
                <a:solidFill>
                  <a:srgbClr val="92D050"/>
                </a:solidFill>
                <a:effectLst>
                  <a:glow rad="228600">
                    <a:schemeClr val="accent4">
                      <a:satMod val="175000"/>
                      <a:alpha val="40000"/>
                    </a:schemeClr>
                  </a:glow>
                </a:effectLst>
              </a:rPr>
              <a:t>Надеемся вам было интересно и познавательно.</a:t>
            </a:r>
            <a:endParaRPr lang="ru-RU" sz="4000" b="1" dirty="0">
              <a:ln w="22225">
                <a:solidFill>
                  <a:schemeClr val="accent6">
                    <a:lumMod val="75000"/>
                  </a:schemeClr>
                </a:solidFill>
                <a:prstDash val="solid"/>
              </a:ln>
              <a:solidFill>
                <a:srgbClr val="92D050"/>
              </a:solidFill>
              <a:effectLst>
                <a:glow rad="228600">
                  <a:schemeClr val="accent4">
                    <a:satMod val="175000"/>
                    <a:alpha val="40000"/>
                  </a:schemeClr>
                </a:glow>
              </a:effectLst>
            </a:endParaRPr>
          </a:p>
        </p:txBody>
      </p:sp>
      <p:sp>
        <p:nvSpPr>
          <p:cNvPr id="4" name="Прямоугольник 3">
            <a:hlinkClick r:id="rId2" action="ppaction://hlinksldjump"/>
          </p:cNvPr>
          <p:cNvSpPr/>
          <p:nvPr/>
        </p:nvSpPr>
        <p:spPr>
          <a:xfrm>
            <a:off x="4861931" y="4460488"/>
            <a:ext cx="2798956" cy="1538869"/>
          </a:xfrm>
          <a:prstGeom prst="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ru-RU" sz="2800" b="1" dirty="0" smtClean="0">
                <a:ln w="22225">
                  <a:solidFill>
                    <a:schemeClr val="accent6">
                      <a:lumMod val="75000"/>
                    </a:schemeClr>
                  </a:solidFill>
                  <a:prstDash val="solid"/>
                </a:ln>
                <a:solidFill>
                  <a:srgbClr val="92D050"/>
                </a:solidFill>
                <a:effectLst>
                  <a:glow rad="228600">
                    <a:schemeClr val="accent4">
                      <a:satMod val="175000"/>
                      <a:alpha val="40000"/>
                    </a:schemeClr>
                  </a:glow>
                </a:effectLst>
              </a:rPr>
              <a:t>Перейти к тесту «Психология цвета»</a:t>
            </a:r>
            <a:endParaRPr lang="ru-RU" sz="2800" b="1" dirty="0">
              <a:ln w="22225">
                <a:solidFill>
                  <a:schemeClr val="accent6">
                    <a:lumMod val="75000"/>
                  </a:schemeClr>
                </a:solidFill>
                <a:prstDash val="solid"/>
              </a:ln>
              <a:solidFill>
                <a:srgbClr val="92D050"/>
              </a:solidFill>
              <a:effectLst>
                <a:glow rad="228600">
                  <a:schemeClr val="accent4">
                    <a:satMod val="175000"/>
                    <a:alpha val="40000"/>
                  </a:schemeClr>
                </a:glow>
              </a:effectLst>
            </a:endParaRPr>
          </a:p>
        </p:txBody>
      </p:sp>
    </p:spTree>
    <p:extLst>
      <p:ext uri="{BB962C8B-B14F-4D97-AF65-F5344CB8AC3E}">
        <p14:creationId xmlns:p14="http://schemas.microsoft.com/office/powerpoint/2010/main" val="41521113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90547" y="256478"/>
            <a:ext cx="9144000" cy="2725216"/>
          </a:xfrm>
        </p:spPr>
        <p:txBody>
          <a:bodyPr>
            <a:normAutofit fontScale="90000"/>
          </a:bodyPr>
          <a:lstStyle/>
          <a:p>
            <a:pPr>
              <a:lnSpc>
                <a:spcPct val="150000"/>
              </a:lnSpc>
              <a:spcAft>
                <a:spcPts val="1200"/>
              </a:spcAft>
            </a:pPr>
            <a:r>
              <a:rPr lang="ru-RU" sz="8000" b="1" dirty="0" smtClean="0">
                <a:ln w="22225">
                  <a:solidFill>
                    <a:schemeClr val="accent5">
                      <a:lumMod val="50000"/>
                    </a:schemeClr>
                  </a:solidFill>
                  <a:prstDash val="solid"/>
                </a:ln>
                <a:solidFill>
                  <a:srgbClr val="00B0F0"/>
                </a:solidFill>
                <a:effectLst>
                  <a:glow rad="228600">
                    <a:schemeClr val="accent1">
                      <a:satMod val="175000"/>
                      <a:alpha val="40000"/>
                    </a:schemeClr>
                  </a:glow>
                </a:effectLst>
              </a:rPr>
              <a:t>Познай себя.</a:t>
            </a:r>
            <a:r>
              <a:rPr lang="ru-RU" dirty="0" smtClean="0">
                <a:ln w="0">
                  <a:solidFill>
                    <a:schemeClr val="accent5">
                      <a:lumMod val="50000"/>
                    </a:schemeClr>
                  </a:solidFill>
                </a:ln>
                <a:solidFill>
                  <a:srgbClr val="00B0F0"/>
                </a:solidFill>
                <a:effectLst>
                  <a:outerShdw blurRad="38100" dist="25400" dir="5400000" algn="ctr" rotWithShape="0">
                    <a:srgbClr val="6E747A">
                      <a:alpha val="43000"/>
                    </a:srgbClr>
                  </a:outerShdw>
                </a:effectLst>
              </a:rPr>
              <a:t/>
            </a:r>
            <a:br>
              <a:rPr lang="ru-RU" dirty="0" smtClean="0">
                <a:ln w="0">
                  <a:solidFill>
                    <a:schemeClr val="accent5">
                      <a:lumMod val="50000"/>
                    </a:schemeClr>
                  </a:solidFill>
                </a:ln>
                <a:solidFill>
                  <a:srgbClr val="00B0F0"/>
                </a:solidFill>
                <a:effectLst>
                  <a:outerShdw blurRad="38100" dist="25400" dir="5400000" algn="ctr" rotWithShape="0">
                    <a:srgbClr val="6E747A">
                      <a:alpha val="43000"/>
                    </a:srgbClr>
                  </a:outerShdw>
                </a:effectLst>
              </a:rPr>
            </a:br>
            <a:r>
              <a:rPr lang="ru-RU" b="1" dirty="0" smtClean="0">
                <a:ln w="22225">
                  <a:solidFill>
                    <a:schemeClr val="accent6">
                      <a:lumMod val="75000"/>
                    </a:schemeClr>
                  </a:solidFill>
                  <a:prstDash val="solid"/>
                </a:ln>
                <a:solidFill>
                  <a:srgbClr val="92D050"/>
                </a:solidFill>
                <a:effectLst>
                  <a:glow rad="228600">
                    <a:schemeClr val="accent4">
                      <a:satMod val="175000"/>
                      <a:alpha val="40000"/>
                    </a:schemeClr>
                  </a:glow>
                </a:effectLst>
              </a:rPr>
              <a:t>Психология</a:t>
            </a:r>
            <a:r>
              <a:rPr lang="ru-RU" dirty="0" smtClean="0">
                <a:ln w="0">
                  <a:solidFill>
                    <a:schemeClr val="accent5">
                      <a:lumMod val="50000"/>
                    </a:schemeClr>
                  </a:solidFill>
                </a:ln>
                <a:solidFill>
                  <a:srgbClr val="00B0F0"/>
                </a:solidFill>
                <a:effectLst>
                  <a:glow rad="228600">
                    <a:schemeClr val="accent4">
                      <a:satMod val="175000"/>
                      <a:alpha val="40000"/>
                    </a:schemeClr>
                  </a:glow>
                  <a:outerShdw blurRad="38100" dist="25400" dir="5400000" algn="ctr" rotWithShape="0">
                    <a:srgbClr val="6E747A">
                      <a:alpha val="43000"/>
                    </a:srgbClr>
                  </a:outerShdw>
                </a:effectLst>
              </a:rPr>
              <a:t> </a:t>
            </a:r>
            <a:r>
              <a:rPr lang="ru-RU" b="1" dirty="0" smtClean="0">
                <a:ln w="22225">
                  <a:solidFill>
                    <a:srgbClr val="C00000"/>
                  </a:solidFill>
                  <a:prstDash val="solid"/>
                </a:ln>
                <a:solidFill>
                  <a:srgbClr val="FF0000"/>
                </a:solidFill>
                <a:effectLst>
                  <a:glow rad="228600">
                    <a:schemeClr val="accent4">
                      <a:satMod val="175000"/>
                      <a:alpha val="40000"/>
                    </a:schemeClr>
                  </a:glow>
                </a:effectLst>
              </a:rPr>
              <a:t>ц</a:t>
            </a:r>
            <a:r>
              <a:rPr lang="ru-RU" b="1" dirty="0" smtClean="0">
                <a:ln w="22225">
                  <a:solidFill>
                    <a:srgbClr val="0070C0"/>
                  </a:solidFill>
                  <a:prstDash val="solid"/>
                </a:ln>
                <a:solidFill>
                  <a:srgbClr val="7030A0"/>
                </a:solidFill>
                <a:effectLst>
                  <a:glow rad="228600">
                    <a:schemeClr val="accent4">
                      <a:satMod val="175000"/>
                      <a:alpha val="40000"/>
                    </a:schemeClr>
                  </a:glow>
                </a:effectLst>
              </a:rPr>
              <a:t>в</a:t>
            </a:r>
            <a:r>
              <a:rPr lang="ru-RU" b="1" dirty="0" smtClean="0">
                <a:ln w="22225">
                  <a:solidFill>
                    <a:schemeClr val="accent2"/>
                  </a:solidFill>
                  <a:prstDash val="solid"/>
                </a:ln>
                <a:solidFill>
                  <a:srgbClr val="FFFF00"/>
                </a:solidFill>
                <a:effectLst>
                  <a:glow rad="228600">
                    <a:schemeClr val="accent4">
                      <a:satMod val="175000"/>
                      <a:alpha val="40000"/>
                    </a:schemeClr>
                  </a:glow>
                </a:effectLst>
              </a:rPr>
              <a:t>е</a:t>
            </a:r>
            <a:r>
              <a:rPr lang="ru-RU" b="1" dirty="0" smtClean="0">
                <a:ln w="22225">
                  <a:solidFill>
                    <a:schemeClr val="accent6">
                      <a:lumMod val="75000"/>
                    </a:schemeClr>
                  </a:solidFill>
                  <a:prstDash val="solid"/>
                </a:ln>
                <a:solidFill>
                  <a:srgbClr val="92D050"/>
                </a:solidFill>
                <a:effectLst>
                  <a:glow rad="228600">
                    <a:schemeClr val="accent4">
                      <a:satMod val="175000"/>
                      <a:alpha val="40000"/>
                    </a:schemeClr>
                  </a:glow>
                </a:effectLst>
              </a:rPr>
              <a:t>т</a:t>
            </a:r>
            <a:r>
              <a:rPr lang="ru-RU" b="1" dirty="0" smtClean="0">
                <a:ln w="22225">
                  <a:solidFill>
                    <a:srgbClr val="0070C0"/>
                  </a:solidFill>
                  <a:prstDash val="solid"/>
                </a:ln>
                <a:solidFill>
                  <a:srgbClr val="00B0F0"/>
                </a:solidFill>
                <a:effectLst>
                  <a:glow rad="228600">
                    <a:schemeClr val="accent4">
                      <a:satMod val="175000"/>
                      <a:alpha val="40000"/>
                    </a:schemeClr>
                  </a:glow>
                </a:effectLst>
              </a:rPr>
              <a:t>а</a:t>
            </a:r>
            <a:r>
              <a:rPr lang="ru-RU" b="1" dirty="0" smtClean="0">
                <a:ln w="22225">
                  <a:solidFill>
                    <a:srgbClr val="00B050"/>
                  </a:solidFill>
                  <a:prstDash val="solid"/>
                </a:ln>
                <a:solidFill>
                  <a:srgbClr val="00B0F0"/>
                </a:solidFill>
                <a:effectLst>
                  <a:glow rad="228600">
                    <a:schemeClr val="accent4">
                      <a:satMod val="175000"/>
                      <a:alpha val="40000"/>
                    </a:schemeClr>
                  </a:glow>
                </a:effectLst>
              </a:rPr>
              <a:t>.</a:t>
            </a:r>
            <a:endParaRPr lang="ru-RU" b="1" dirty="0">
              <a:ln w="22225">
                <a:solidFill>
                  <a:srgbClr val="00B050"/>
                </a:solidFill>
                <a:prstDash val="solid"/>
              </a:ln>
              <a:solidFill>
                <a:srgbClr val="00B0F0"/>
              </a:solidFill>
              <a:effectLst>
                <a:glow rad="228600">
                  <a:schemeClr val="accent4">
                    <a:satMod val="175000"/>
                    <a:alpha val="40000"/>
                  </a:schemeClr>
                </a:glow>
              </a:effectLst>
            </a:endParaRPr>
          </a:p>
        </p:txBody>
      </p:sp>
      <p:sp>
        <p:nvSpPr>
          <p:cNvPr id="3" name="Подзаголовок 2"/>
          <p:cNvSpPr>
            <a:spLocks noGrp="1"/>
          </p:cNvSpPr>
          <p:nvPr>
            <p:ph type="subTitle" idx="1"/>
          </p:nvPr>
        </p:nvSpPr>
        <p:spPr>
          <a:xfrm>
            <a:off x="1360227" y="3182416"/>
            <a:ext cx="9144000" cy="3081906"/>
          </a:xfrm>
        </p:spPr>
        <p:txBody>
          <a:bodyPr/>
          <a:lstStyle/>
          <a:p>
            <a:pPr algn="l"/>
            <a:endParaRPr lang="ru-RU" dirty="0"/>
          </a:p>
          <a:p>
            <a:endParaRPr lang="ru-RU" dirty="0"/>
          </a:p>
        </p:txBody>
      </p:sp>
      <p:pic>
        <p:nvPicPr>
          <p:cNvPr id="4" name="Рисунок 3" descr="Psicología del colo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41380" y="2981694"/>
            <a:ext cx="5869166" cy="3282628"/>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5" name="Стрелка вправо 4">
            <a:hlinkClick r:id="rId3" action="ppaction://hlinksldjump"/>
          </p:cNvPr>
          <p:cNvSpPr/>
          <p:nvPr/>
        </p:nvSpPr>
        <p:spPr>
          <a:xfrm>
            <a:off x="9794079" y="5327619"/>
            <a:ext cx="1680935" cy="11374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Далее</a:t>
            </a:r>
            <a:endParaRPr lang="ru-RU" dirty="0"/>
          </a:p>
        </p:txBody>
      </p:sp>
    </p:spTree>
    <p:extLst>
      <p:ext uri="{BB962C8B-B14F-4D97-AF65-F5344CB8AC3E}">
        <p14:creationId xmlns:p14="http://schemas.microsoft.com/office/powerpoint/2010/main" val="38723993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468351"/>
            <a:ext cx="10515600" cy="6133171"/>
          </a:xfrm>
        </p:spPr>
        <p:txBody>
          <a:bodyPr>
            <a:normAutofit/>
          </a:bodyPr>
          <a:lstStyle/>
          <a:p>
            <a:pPr algn="just">
              <a:spcAft>
                <a:spcPts val="1800"/>
              </a:spcAft>
            </a:pPr>
            <a:r>
              <a:rPr lang="ru-RU" dirty="0"/>
              <a:t>Каждый цвет в психологии влияет на сознание человека по-разному и имеет свое значение. </a:t>
            </a:r>
            <a:endParaRPr lang="ru-RU" dirty="0" smtClean="0"/>
          </a:p>
          <a:p>
            <a:pPr algn="just">
              <a:spcAft>
                <a:spcPts val="1800"/>
              </a:spcAft>
            </a:pPr>
            <a:r>
              <a:rPr lang="ru-RU" dirty="0" smtClean="0"/>
              <a:t>Когда </a:t>
            </a:r>
            <a:r>
              <a:rPr lang="ru-RU" dirty="0"/>
              <a:t>мы видим какой-либо цвет, у нас возникает определенная эмоция, повышается или понижается настроение. Под влиянием того или иного цвета люди делают определенный выбор, даже не задумываясь над этим. </a:t>
            </a:r>
            <a:endParaRPr lang="ru-RU" dirty="0" smtClean="0"/>
          </a:p>
          <a:p>
            <a:pPr algn="just">
              <a:spcAft>
                <a:spcPts val="1800"/>
              </a:spcAft>
            </a:pPr>
            <a:r>
              <a:rPr lang="ru-RU" dirty="0" smtClean="0"/>
              <a:t>Почему </a:t>
            </a:r>
            <a:r>
              <a:rPr lang="ru-RU" dirty="0"/>
              <a:t>в политике часто используется синий, а в рекламе красный? Почему дорогие машины авторитетных личностей обычно черного цвета? Как использовать особенности цвета в своих целях?</a:t>
            </a:r>
          </a:p>
        </p:txBody>
      </p:sp>
      <p:sp>
        <p:nvSpPr>
          <p:cNvPr id="4" name="Стрелка вправо 3">
            <a:hlinkClick r:id="rId2" action="ppaction://hlinksldjump"/>
          </p:cNvPr>
          <p:cNvSpPr/>
          <p:nvPr/>
        </p:nvSpPr>
        <p:spPr>
          <a:xfrm>
            <a:off x="9794079" y="5327619"/>
            <a:ext cx="1680935" cy="11374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Далее</a:t>
            </a:r>
            <a:endParaRPr lang="ru-RU" dirty="0"/>
          </a:p>
        </p:txBody>
      </p:sp>
    </p:spTree>
    <p:extLst>
      <p:ext uri="{BB962C8B-B14F-4D97-AF65-F5344CB8AC3E}">
        <p14:creationId xmlns:p14="http://schemas.microsoft.com/office/powerpoint/2010/main" val="3173087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568712"/>
            <a:ext cx="10515600" cy="5965903"/>
          </a:xfrm>
        </p:spPr>
        <p:txBody>
          <a:bodyPr>
            <a:normAutofit/>
          </a:bodyPr>
          <a:lstStyle/>
          <a:p>
            <a:pPr algn="just">
              <a:spcAft>
                <a:spcPts val="1800"/>
              </a:spcAft>
            </a:pPr>
            <a:r>
              <a:rPr lang="ru-RU" dirty="0"/>
              <a:t>Каждый человек отдает предпочтение какому-то одному цвету, по крайней мере, не больше чем двум-трем (в зависимости от того, где эти цвета используются — в одежде, обстановке, цвете автомобиля и т.д.). </a:t>
            </a:r>
            <a:endParaRPr lang="ru-RU" dirty="0" smtClean="0"/>
          </a:p>
          <a:p>
            <a:pPr algn="just">
              <a:spcAft>
                <a:spcPts val="1800"/>
              </a:spcAft>
            </a:pPr>
            <a:r>
              <a:rPr lang="ru-RU" dirty="0" smtClean="0"/>
              <a:t>Приятное </a:t>
            </a:r>
            <a:r>
              <a:rPr lang="ru-RU" dirty="0"/>
              <a:t>или неприятное чувство, которое вызывает тот или иной цвет, может меняться с течением времени. Но в любом случае цвет, которому вы отдаете предпочтение, многое может рассказать о вашем характере и эмоциональном складе. </a:t>
            </a:r>
            <a:endParaRPr lang="ru-RU" dirty="0" smtClean="0"/>
          </a:p>
          <a:p>
            <a:pPr algn="just">
              <a:spcAft>
                <a:spcPts val="1800"/>
              </a:spcAft>
            </a:pPr>
            <a:r>
              <a:rPr lang="ru-RU" dirty="0"/>
              <a:t>А какому из цветов вы больше всего симпатизируете? Какой цвет Ваш самый любимый? </a:t>
            </a:r>
            <a:r>
              <a:rPr lang="ru-RU" dirty="0" smtClean="0"/>
              <a:t>На следующем слайде выберите наиболее нравящийся </a:t>
            </a:r>
            <a:r>
              <a:rPr lang="ru-RU" dirty="0"/>
              <a:t>вам </a:t>
            </a:r>
            <a:r>
              <a:rPr lang="ru-RU" dirty="0" smtClean="0"/>
              <a:t>цвет, </a:t>
            </a:r>
            <a:r>
              <a:rPr lang="ru-RU" dirty="0"/>
              <a:t>а </a:t>
            </a:r>
            <a:r>
              <a:rPr lang="ru-RU" dirty="0" smtClean="0"/>
              <a:t>затем прочтите, </a:t>
            </a:r>
            <a:r>
              <a:rPr lang="ru-RU" dirty="0"/>
              <a:t>что </a:t>
            </a:r>
            <a:r>
              <a:rPr lang="ru-RU" dirty="0" smtClean="0"/>
              <a:t>означает выбранный </a:t>
            </a:r>
            <a:r>
              <a:rPr lang="ru-RU" dirty="0"/>
              <a:t>вами </a:t>
            </a:r>
            <a:r>
              <a:rPr lang="ru-RU" dirty="0" smtClean="0"/>
              <a:t>цвет </a:t>
            </a:r>
            <a:r>
              <a:rPr lang="ru-RU" dirty="0"/>
              <a:t>в психологии личности. </a:t>
            </a:r>
          </a:p>
        </p:txBody>
      </p:sp>
      <p:sp>
        <p:nvSpPr>
          <p:cNvPr id="4" name="Стрелка вправо 3">
            <a:hlinkClick r:id="rId2" action="ppaction://hlinksldjump"/>
          </p:cNvPr>
          <p:cNvSpPr/>
          <p:nvPr/>
        </p:nvSpPr>
        <p:spPr>
          <a:xfrm>
            <a:off x="10072860" y="5519854"/>
            <a:ext cx="1680935" cy="11374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Далее</a:t>
            </a:r>
            <a:endParaRPr lang="ru-RU" dirty="0"/>
          </a:p>
        </p:txBody>
      </p:sp>
    </p:spTree>
    <p:extLst>
      <p:ext uri="{BB962C8B-B14F-4D97-AF65-F5344CB8AC3E}">
        <p14:creationId xmlns:p14="http://schemas.microsoft.com/office/powerpoint/2010/main" val="198552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07071" y="342265"/>
            <a:ext cx="10515600" cy="772298"/>
          </a:xfrm>
        </p:spPr>
        <p:txBody>
          <a:bodyPr>
            <a:normAutofit/>
          </a:bodyPr>
          <a:lstStyle/>
          <a:p>
            <a:pPr algn="ctr"/>
            <a:r>
              <a:rPr lang="ru-RU" dirty="0" smtClean="0">
                <a:ln w="0">
                  <a:solidFill>
                    <a:srgbClr val="0070C0"/>
                  </a:solidFill>
                </a:ln>
                <a:solidFill>
                  <a:schemeClr val="accent1"/>
                </a:solidFill>
                <a:effectLst>
                  <a:outerShdw blurRad="38100" dist="25400" dir="5400000" algn="ctr" rotWithShape="0">
                    <a:srgbClr val="6E747A">
                      <a:alpha val="43000"/>
                    </a:srgbClr>
                  </a:outerShdw>
                </a:effectLst>
              </a:rPr>
              <a:t>Выберите цвет и кликните по нему мышкой</a:t>
            </a:r>
            <a:endParaRPr lang="ru-RU" dirty="0">
              <a:ln w="0">
                <a:solidFill>
                  <a:srgbClr val="0070C0"/>
                </a:solidFill>
              </a:ln>
              <a:solidFill>
                <a:schemeClr val="accent1"/>
              </a:solidFill>
              <a:effectLst>
                <a:outerShdw blurRad="38100" dist="25400" dir="5400000" algn="ctr" rotWithShape="0">
                  <a:srgbClr val="6E747A">
                    <a:alpha val="43000"/>
                  </a:srgbClr>
                </a:outerShdw>
              </a:effectLst>
            </a:endParaRPr>
          </a:p>
        </p:txBody>
      </p:sp>
      <p:pic>
        <p:nvPicPr>
          <p:cNvPr id="4" name="Объект 3" descr="Белый круг - символ учения Лейбница: dostoverkin — LiveJournal">
            <a:hlinkClick r:id="rId2" action="ppaction://hlinksldjump"/>
          </p:cNvPr>
          <p:cNvPicPr>
            <a:picLocks noGrp="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613308" y="1314662"/>
            <a:ext cx="1504676" cy="1504676"/>
          </a:xfrm>
          <a:prstGeom prst="rect">
            <a:avLst/>
          </a:prstGeom>
          <a:noFill/>
          <a:ln>
            <a:noFill/>
          </a:ln>
        </p:spPr>
      </p:pic>
      <p:pic>
        <p:nvPicPr>
          <p:cNvPr id="5" name="Рисунок 4" descr="Желтый круг на стеклянной двери — чтобы не расшибить нос: drunkdick —  LiveJournal">
            <a:hlinkClick r:id="rId4" action="ppaction://hlinksldjump"/>
          </p:cNvPr>
          <p:cNvPicPr/>
          <p:nvPr/>
        </p:nvPicPr>
        <p:blipFill>
          <a:blip r:embed="rId5">
            <a:extLst>
              <a:ext uri="{28A0092B-C50C-407E-A947-70E740481C1C}">
                <a14:useLocalDpi xmlns:a14="http://schemas.microsoft.com/office/drawing/2010/main" val="0"/>
              </a:ext>
            </a:extLst>
          </a:blip>
          <a:srcRect/>
          <a:stretch>
            <a:fillRect/>
          </a:stretch>
        </p:blipFill>
        <p:spPr bwMode="auto">
          <a:xfrm>
            <a:off x="2628250" y="1275001"/>
            <a:ext cx="1496238" cy="1504676"/>
          </a:xfrm>
          <a:prstGeom prst="rect">
            <a:avLst/>
          </a:prstGeom>
          <a:noFill/>
          <a:ln>
            <a:noFill/>
          </a:ln>
        </p:spPr>
      </p:pic>
      <p:pic>
        <p:nvPicPr>
          <p:cNvPr id="6" name="Рисунок 5" descr="Круг PNG">
            <a:hlinkClick r:id="rId6" action="ppaction://hlinksldjump"/>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63221" y="1324687"/>
            <a:ext cx="1531182" cy="1494651"/>
          </a:xfrm>
          <a:prstGeom prst="rect">
            <a:avLst/>
          </a:prstGeom>
          <a:noFill/>
          <a:ln>
            <a:noFill/>
          </a:ln>
        </p:spPr>
      </p:pic>
      <p:pic>
        <p:nvPicPr>
          <p:cNvPr id="7" name="Рисунок 6" descr="Красный круг Бесплатная фотография - Public Domain Pictures">
            <a:hlinkClick r:id="rId8" action="ppaction://hlinksldjump"/>
          </p:cNvPr>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332283" y="1429292"/>
            <a:ext cx="1319308" cy="1339357"/>
          </a:xfrm>
          <a:prstGeom prst="rect">
            <a:avLst/>
          </a:prstGeom>
          <a:noFill/>
          <a:ln>
            <a:noFill/>
          </a:ln>
        </p:spPr>
      </p:pic>
      <p:pic>
        <p:nvPicPr>
          <p:cNvPr id="8" name="Рисунок 7" descr="Наклейка PNG - AVATAN PLUS">
            <a:hlinkClick r:id="rId10" action="ppaction://hlinksldjump"/>
          </p:cNvPr>
          <p:cNvPicPr/>
          <p:nvPr/>
        </p:nvPicPr>
        <p:blipFill rotWithShape="1">
          <a:blip r:embed="rId11" cstate="print">
            <a:extLst>
              <a:ext uri="{28A0092B-C50C-407E-A947-70E740481C1C}">
                <a14:useLocalDpi xmlns:a14="http://schemas.microsoft.com/office/drawing/2010/main" val="0"/>
              </a:ext>
            </a:extLst>
          </a:blip>
          <a:srcRect l="21343" t="13571" r="18626" b="12213"/>
          <a:stretch/>
        </p:blipFill>
        <p:spPr bwMode="auto">
          <a:xfrm>
            <a:off x="613308" y="3932237"/>
            <a:ext cx="1504676" cy="1371599"/>
          </a:xfrm>
          <a:prstGeom prst="rect">
            <a:avLst/>
          </a:prstGeom>
          <a:noFill/>
          <a:ln>
            <a:noFill/>
          </a:ln>
        </p:spPr>
      </p:pic>
      <p:pic>
        <p:nvPicPr>
          <p:cNvPr id="9" name="Рисунок 8" descr="Фиолетовая сфера DodgeBall: Истинная история Underdog, пурпурные ветви,  фиолетовый, пурпурный, круг png | PNGWing">
            <a:hlinkClick r:id="rId12" action="ppaction://hlinksldjump"/>
          </p:cNvPr>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0380416" y="1444006"/>
            <a:ext cx="1431599" cy="1309927"/>
          </a:xfrm>
          <a:prstGeom prst="rect">
            <a:avLst/>
          </a:prstGeom>
          <a:noFill/>
          <a:ln>
            <a:noFill/>
          </a:ln>
        </p:spPr>
      </p:pic>
      <p:pic>
        <p:nvPicPr>
          <p:cNvPr id="10" name="Рисунок 9" descr="круг, точка, сфера">
            <a:hlinkClick r:id="rId14" action="ppaction://hlinksldjump"/>
          </p:cNvPr>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617723" y="3932236"/>
            <a:ext cx="1455760" cy="1461777"/>
          </a:xfrm>
          <a:prstGeom prst="rect">
            <a:avLst/>
          </a:prstGeom>
          <a:noFill/>
          <a:ln>
            <a:noFill/>
          </a:ln>
        </p:spPr>
      </p:pic>
      <p:pic>
        <p:nvPicPr>
          <p:cNvPr id="11" name="Рисунок 10" descr="круг, зеленый, цвет">
            <a:hlinkClick r:id="rId16" action="ppaction://hlinksldjump"/>
          </p:cNvPr>
          <p:cNvPicPr/>
          <p:nvPr/>
        </p:nvPicPr>
        <p:blipFill rotWithShape="1">
          <a:blip r:embed="rId17" cstate="print">
            <a:extLst>
              <a:ext uri="{28A0092B-C50C-407E-A947-70E740481C1C}">
                <a14:useLocalDpi xmlns:a14="http://schemas.microsoft.com/office/drawing/2010/main" val="0"/>
              </a:ext>
            </a:extLst>
          </a:blip>
          <a:srcRect l="16280" r="16941"/>
          <a:stretch/>
        </p:blipFill>
        <p:spPr bwMode="auto">
          <a:xfrm>
            <a:off x="4362546" y="3879984"/>
            <a:ext cx="1568479" cy="1584290"/>
          </a:xfrm>
          <a:prstGeom prst="rect">
            <a:avLst/>
          </a:prstGeom>
          <a:noFill/>
          <a:ln>
            <a:noFill/>
          </a:ln>
        </p:spPr>
      </p:pic>
      <p:pic>
        <p:nvPicPr>
          <p:cNvPr id="12" name="Рисунок 11" descr="Новые китайские ярлыки для одежды. Новые ярлыки для одежды китай купить в  интернет-магазине АлиЭкспресс">
            <a:hlinkClick r:id="rId18" action="ppaction://hlinksldjump"/>
          </p:cNvPr>
          <p:cNvPicPr/>
          <p:nvPr/>
        </p:nvPicPr>
        <p:blipFill rotWithShape="1">
          <a:blip r:embed="rId19" cstate="print">
            <a:extLst>
              <a:ext uri="{28A0092B-C50C-407E-A947-70E740481C1C}">
                <a14:useLocalDpi xmlns:a14="http://schemas.microsoft.com/office/drawing/2010/main" val="0"/>
              </a:ext>
            </a:extLst>
          </a:blip>
          <a:srcRect t="9265" b="10748"/>
          <a:stretch/>
        </p:blipFill>
        <p:spPr bwMode="auto">
          <a:xfrm>
            <a:off x="8247039" y="1373999"/>
            <a:ext cx="1533525" cy="1425355"/>
          </a:xfrm>
          <a:prstGeom prst="rect">
            <a:avLst/>
          </a:prstGeom>
          <a:noFill/>
          <a:ln>
            <a:noFill/>
          </a:ln>
        </p:spPr>
      </p:pic>
      <p:pic>
        <p:nvPicPr>
          <p:cNvPr id="14" name="Рисунок 13" descr="Круг PNG картинки скачать бесплатно">
            <a:hlinkClick r:id="rId20" action="ppaction://hlinksldjump"/>
          </p:cNvPr>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10284685" y="3841437"/>
            <a:ext cx="1623059" cy="1643373"/>
          </a:xfrm>
          <a:prstGeom prst="rect">
            <a:avLst/>
          </a:prstGeom>
          <a:noFill/>
          <a:ln>
            <a:noFill/>
          </a:ln>
        </p:spPr>
      </p:pic>
      <p:pic>
        <p:nvPicPr>
          <p:cNvPr id="13" name="Рисунок 12" descr="Фон круг - AVATAN PLUS">
            <a:hlinkClick r:id="rId22" action="ppaction://hlinksldjump"/>
          </p:cNvPr>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8460072" y="3879480"/>
            <a:ext cx="1660361" cy="1729078"/>
          </a:xfrm>
          <a:prstGeom prst="rect">
            <a:avLst/>
          </a:prstGeom>
          <a:noFill/>
          <a:ln>
            <a:noFill/>
          </a:ln>
        </p:spPr>
      </p:pic>
      <p:pic>
        <p:nvPicPr>
          <p:cNvPr id="15" name="Рисунок 14" descr="https://i.pinimg.com/originals/dd/65/61/dd656195a78587253da55f2addce2750.png">
            <a:hlinkClick r:id="rId24" action="ppaction://hlinksldjump"/>
          </p:cNvPr>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2488071" y="3968431"/>
            <a:ext cx="1335405" cy="1335405"/>
          </a:xfrm>
          <a:prstGeom prst="rect">
            <a:avLst/>
          </a:prstGeom>
          <a:noFill/>
          <a:ln>
            <a:noFill/>
          </a:ln>
        </p:spPr>
      </p:pic>
      <p:sp>
        <p:nvSpPr>
          <p:cNvPr id="3" name="Прямоугольник 2"/>
          <p:cNvSpPr/>
          <p:nvPr/>
        </p:nvSpPr>
        <p:spPr>
          <a:xfrm>
            <a:off x="765712" y="2852567"/>
            <a:ext cx="1025922" cy="461665"/>
          </a:xfrm>
          <a:prstGeom prst="rect">
            <a:avLst/>
          </a:prstGeom>
          <a:noFill/>
        </p:spPr>
        <p:txBody>
          <a:bodyPr wrap="none" lIns="91440" tIns="45720" rIns="91440" bIns="45720">
            <a:spAutoFit/>
          </a:bodyPr>
          <a:lstStyle/>
          <a:p>
            <a:pPr algn="ctr"/>
            <a:r>
              <a:rPr lang="ru-RU" sz="2400" b="0" cap="none" spc="0" dirty="0" smtClean="0">
                <a:ln w="0"/>
                <a:solidFill>
                  <a:schemeClr val="tx1"/>
                </a:solidFill>
                <a:effectLst>
                  <a:outerShdw blurRad="38100" dist="19050" dir="2700000" algn="tl" rotWithShape="0">
                    <a:schemeClr val="dk1">
                      <a:alpha val="40000"/>
                    </a:schemeClr>
                  </a:outerShdw>
                </a:effectLst>
              </a:rPr>
              <a:t>белый</a:t>
            </a:r>
            <a:endParaRPr lang="ru-RU" sz="2400" b="0" cap="none" spc="0" dirty="0">
              <a:ln w="0"/>
              <a:solidFill>
                <a:schemeClr val="tx1"/>
              </a:solidFill>
              <a:effectLst>
                <a:outerShdw blurRad="38100" dist="19050" dir="2700000" algn="tl" rotWithShape="0">
                  <a:schemeClr val="dk1">
                    <a:alpha val="40000"/>
                  </a:schemeClr>
                </a:outerShdw>
              </a:effectLst>
            </a:endParaRPr>
          </a:p>
        </p:txBody>
      </p:sp>
      <p:sp>
        <p:nvSpPr>
          <p:cNvPr id="16" name="Прямоугольник 15"/>
          <p:cNvSpPr/>
          <p:nvPr/>
        </p:nvSpPr>
        <p:spPr>
          <a:xfrm>
            <a:off x="2781848" y="2852567"/>
            <a:ext cx="1189043" cy="461665"/>
          </a:xfrm>
          <a:prstGeom prst="rect">
            <a:avLst/>
          </a:prstGeom>
          <a:noFill/>
        </p:spPr>
        <p:txBody>
          <a:bodyPr wrap="none" lIns="91440" tIns="45720" rIns="91440" bIns="45720">
            <a:spAutoFit/>
          </a:bodyPr>
          <a:lstStyle/>
          <a:p>
            <a:pPr algn="ctr"/>
            <a:r>
              <a:rPr lang="ru-RU" sz="2400" b="0" cap="none" spc="0" dirty="0" smtClean="0">
                <a:ln w="0"/>
                <a:solidFill>
                  <a:schemeClr val="tx1"/>
                </a:solidFill>
                <a:effectLst>
                  <a:outerShdw blurRad="38100" dist="19050" dir="2700000" algn="tl" rotWithShape="0">
                    <a:schemeClr val="dk1">
                      <a:alpha val="40000"/>
                    </a:schemeClr>
                  </a:outerShdw>
                </a:effectLst>
              </a:rPr>
              <a:t>желтый</a:t>
            </a:r>
            <a:endParaRPr lang="ru-RU" sz="2400" b="0" cap="none" spc="0" dirty="0">
              <a:ln w="0"/>
              <a:solidFill>
                <a:schemeClr val="tx1"/>
              </a:solidFill>
              <a:effectLst>
                <a:outerShdw blurRad="38100" dist="19050" dir="2700000" algn="tl" rotWithShape="0">
                  <a:schemeClr val="dk1">
                    <a:alpha val="40000"/>
                  </a:schemeClr>
                </a:outerShdw>
              </a:effectLst>
            </a:endParaRPr>
          </a:p>
        </p:txBody>
      </p:sp>
      <p:sp>
        <p:nvSpPr>
          <p:cNvPr id="17" name="Прямоугольник 16"/>
          <p:cNvSpPr/>
          <p:nvPr/>
        </p:nvSpPr>
        <p:spPr>
          <a:xfrm>
            <a:off x="8266461" y="2852565"/>
            <a:ext cx="1796133" cy="461665"/>
          </a:xfrm>
          <a:prstGeom prst="rect">
            <a:avLst/>
          </a:prstGeom>
          <a:noFill/>
        </p:spPr>
        <p:txBody>
          <a:bodyPr wrap="none" lIns="91440" tIns="45720" rIns="91440" bIns="45720">
            <a:spAutoFit/>
          </a:bodyPr>
          <a:lstStyle/>
          <a:p>
            <a:pPr algn="ctr"/>
            <a:r>
              <a:rPr lang="ru-RU" sz="2400" b="0" cap="none" spc="0" dirty="0" smtClean="0">
                <a:ln w="0"/>
                <a:solidFill>
                  <a:schemeClr val="tx1"/>
                </a:solidFill>
                <a:effectLst>
                  <a:outerShdw blurRad="38100" dist="19050" dir="2700000" algn="tl" rotWithShape="0">
                    <a:schemeClr val="dk1">
                      <a:alpha val="40000"/>
                    </a:schemeClr>
                  </a:outerShdw>
                </a:effectLst>
              </a:rPr>
              <a:t>коричневый</a:t>
            </a:r>
            <a:endParaRPr lang="ru-RU" sz="2400" b="0" cap="none" spc="0" dirty="0">
              <a:ln w="0"/>
              <a:solidFill>
                <a:schemeClr val="tx1"/>
              </a:solidFill>
              <a:effectLst>
                <a:outerShdw blurRad="38100" dist="19050" dir="2700000" algn="tl" rotWithShape="0">
                  <a:schemeClr val="dk1">
                    <a:alpha val="40000"/>
                  </a:schemeClr>
                </a:outerShdw>
              </a:effectLst>
            </a:endParaRPr>
          </a:p>
        </p:txBody>
      </p:sp>
      <p:sp>
        <p:nvSpPr>
          <p:cNvPr id="18" name="Прямоугольник 17"/>
          <p:cNvSpPr/>
          <p:nvPr/>
        </p:nvSpPr>
        <p:spPr>
          <a:xfrm>
            <a:off x="6440518" y="2855109"/>
            <a:ext cx="1303563" cy="461665"/>
          </a:xfrm>
          <a:prstGeom prst="rect">
            <a:avLst/>
          </a:prstGeom>
          <a:noFill/>
        </p:spPr>
        <p:txBody>
          <a:bodyPr wrap="none" lIns="91440" tIns="45720" rIns="91440" bIns="45720">
            <a:spAutoFit/>
          </a:bodyPr>
          <a:lstStyle/>
          <a:p>
            <a:pPr algn="ctr"/>
            <a:r>
              <a:rPr lang="ru-RU" sz="2400" b="0" cap="none" spc="0" dirty="0" smtClean="0">
                <a:ln w="0"/>
                <a:solidFill>
                  <a:schemeClr val="tx1"/>
                </a:solidFill>
                <a:effectLst>
                  <a:outerShdw blurRad="38100" dist="19050" dir="2700000" algn="tl" rotWithShape="0">
                    <a:schemeClr val="dk1">
                      <a:alpha val="40000"/>
                    </a:schemeClr>
                  </a:outerShdw>
                </a:effectLst>
              </a:rPr>
              <a:t>красный</a:t>
            </a:r>
            <a:endParaRPr lang="ru-RU" sz="2400" b="0" cap="none" spc="0" dirty="0">
              <a:ln w="0"/>
              <a:solidFill>
                <a:schemeClr val="tx1"/>
              </a:solidFill>
              <a:effectLst>
                <a:outerShdw blurRad="38100" dist="19050" dir="2700000" algn="tl" rotWithShape="0">
                  <a:schemeClr val="dk1">
                    <a:alpha val="40000"/>
                  </a:schemeClr>
                </a:outerShdw>
              </a:effectLst>
            </a:endParaRPr>
          </a:p>
        </p:txBody>
      </p:sp>
      <p:sp>
        <p:nvSpPr>
          <p:cNvPr id="19" name="Прямоугольник 18"/>
          <p:cNvSpPr/>
          <p:nvPr/>
        </p:nvSpPr>
        <p:spPr>
          <a:xfrm>
            <a:off x="4362546" y="2852565"/>
            <a:ext cx="1702325" cy="461665"/>
          </a:xfrm>
          <a:prstGeom prst="rect">
            <a:avLst/>
          </a:prstGeom>
          <a:noFill/>
        </p:spPr>
        <p:txBody>
          <a:bodyPr wrap="none" lIns="91440" tIns="45720" rIns="91440" bIns="45720">
            <a:spAutoFit/>
          </a:bodyPr>
          <a:lstStyle/>
          <a:p>
            <a:pPr algn="ctr"/>
            <a:r>
              <a:rPr lang="ru-RU" sz="2400" b="0" cap="none" spc="0" dirty="0" smtClean="0">
                <a:ln w="0"/>
                <a:solidFill>
                  <a:schemeClr val="tx1"/>
                </a:solidFill>
                <a:effectLst>
                  <a:outerShdw blurRad="38100" dist="19050" dir="2700000" algn="tl" rotWithShape="0">
                    <a:schemeClr val="dk1">
                      <a:alpha val="40000"/>
                    </a:schemeClr>
                  </a:outerShdw>
                </a:effectLst>
              </a:rPr>
              <a:t>оранжевый</a:t>
            </a:r>
            <a:endParaRPr lang="ru-RU" sz="2400" b="0" cap="none" spc="0" dirty="0">
              <a:ln w="0"/>
              <a:solidFill>
                <a:schemeClr val="tx1"/>
              </a:solidFill>
              <a:effectLst>
                <a:outerShdw blurRad="38100" dist="19050" dir="2700000" algn="tl" rotWithShape="0">
                  <a:schemeClr val="dk1">
                    <a:alpha val="40000"/>
                  </a:schemeClr>
                </a:outerShdw>
              </a:effectLst>
            </a:endParaRPr>
          </a:p>
        </p:txBody>
      </p:sp>
      <p:sp>
        <p:nvSpPr>
          <p:cNvPr id="20" name="Прямоугольник 19"/>
          <p:cNvSpPr/>
          <p:nvPr/>
        </p:nvSpPr>
        <p:spPr>
          <a:xfrm>
            <a:off x="10314427" y="2852565"/>
            <a:ext cx="1806136" cy="461665"/>
          </a:xfrm>
          <a:prstGeom prst="rect">
            <a:avLst/>
          </a:prstGeom>
          <a:noFill/>
        </p:spPr>
        <p:txBody>
          <a:bodyPr wrap="none" lIns="91440" tIns="45720" rIns="91440" bIns="45720">
            <a:spAutoFit/>
          </a:bodyPr>
          <a:lstStyle/>
          <a:p>
            <a:pPr algn="ctr"/>
            <a:r>
              <a:rPr lang="ru-RU" sz="2400" b="0" cap="none" spc="0" dirty="0" smtClean="0">
                <a:ln w="0"/>
                <a:solidFill>
                  <a:schemeClr val="tx1"/>
                </a:solidFill>
                <a:effectLst>
                  <a:outerShdw blurRad="38100" dist="19050" dir="2700000" algn="tl" rotWithShape="0">
                    <a:schemeClr val="dk1">
                      <a:alpha val="40000"/>
                    </a:schemeClr>
                  </a:outerShdw>
                </a:effectLst>
              </a:rPr>
              <a:t>фиолетовый</a:t>
            </a:r>
            <a:endParaRPr lang="ru-RU" sz="2400" b="0" cap="none" spc="0" dirty="0">
              <a:ln w="0"/>
              <a:solidFill>
                <a:schemeClr val="tx1"/>
              </a:solidFill>
              <a:effectLst>
                <a:outerShdw blurRad="38100" dist="19050" dir="2700000" algn="tl" rotWithShape="0">
                  <a:schemeClr val="dk1">
                    <a:alpha val="40000"/>
                  </a:schemeClr>
                </a:outerShdw>
              </a:effectLst>
            </a:endParaRPr>
          </a:p>
        </p:txBody>
      </p:sp>
      <p:sp>
        <p:nvSpPr>
          <p:cNvPr id="21" name="Прямоугольник 20"/>
          <p:cNvSpPr/>
          <p:nvPr/>
        </p:nvSpPr>
        <p:spPr>
          <a:xfrm>
            <a:off x="639454" y="5460176"/>
            <a:ext cx="1319592" cy="461665"/>
          </a:xfrm>
          <a:prstGeom prst="rect">
            <a:avLst/>
          </a:prstGeom>
          <a:noFill/>
        </p:spPr>
        <p:txBody>
          <a:bodyPr wrap="none" lIns="91440" tIns="45720" rIns="91440" bIns="45720">
            <a:spAutoFit/>
          </a:bodyPr>
          <a:lstStyle/>
          <a:p>
            <a:pPr algn="ctr"/>
            <a:r>
              <a:rPr lang="ru-RU" sz="2400" b="0" cap="none" spc="0" dirty="0" smtClean="0">
                <a:ln w="0"/>
                <a:solidFill>
                  <a:schemeClr val="tx1"/>
                </a:solidFill>
                <a:effectLst>
                  <a:outerShdw blurRad="38100" dist="19050" dir="2700000" algn="tl" rotWithShape="0">
                    <a:schemeClr val="dk1">
                      <a:alpha val="40000"/>
                    </a:schemeClr>
                  </a:outerShdw>
                </a:effectLst>
              </a:rPr>
              <a:t>розовый</a:t>
            </a:r>
            <a:endParaRPr lang="ru-RU" sz="2400" b="0" cap="none" spc="0" dirty="0">
              <a:ln w="0"/>
              <a:solidFill>
                <a:schemeClr val="tx1"/>
              </a:solidFill>
              <a:effectLst>
                <a:outerShdw blurRad="38100" dist="19050" dir="2700000" algn="tl" rotWithShape="0">
                  <a:schemeClr val="dk1">
                    <a:alpha val="40000"/>
                  </a:schemeClr>
                </a:outerShdw>
              </a:effectLst>
            </a:endParaRPr>
          </a:p>
        </p:txBody>
      </p:sp>
      <p:sp>
        <p:nvSpPr>
          <p:cNvPr id="22" name="Прямоугольник 21"/>
          <p:cNvSpPr/>
          <p:nvPr/>
        </p:nvSpPr>
        <p:spPr>
          <a:xfrm>
            <a:off x="4487346" y="5464274"/>
            <a:ext cx="1311256" cy="461665"/>
          </a:xfrm>
          <a:prstGeom prst="rect">
            <a:avLst/>
          </a:prstGeom>
          <a:noFill/>
        </p:spPr>
        <p:txBody>
          <a:bodyPr wrap="none" lIns="91440" tIns="45720" rIns="91440" bIns="45720">
            <a:spAutoFit/>
          </a:bodyPr>
          <a:lstStyle/>
          <a:p>
            <a:pPr algn="ctr"/>
            <a:r>
              <a:rPr lang="ru-RU" sz="2400" b="0" cap="none" spc="0" dirty="0" smtClean="0">
                <a:ln w="0"/>
                <a:solidFill>
                  <a:schemeClr val="tx1"/>
                </a:solidFill>
                <a:effectLst>
                  <a:outerShdw blurRad="38100" dist="19050" dir="2700000" algn="tl" rotWithShape="0">
                    <a:schemeClr val="dk1">
                      <a:alpha val="40000"/>
                    </a:schemeClr>
                  </a:outerShdw>
                </a:effectLst>
              </a:rPr>
              <a:t>зеленый</a:t>
            </a:r>
            <a:endParaRPr lang="ru-RU" sz="2400" b="0" cap="none" spc="0" dirty="0">
              <a:ln w="0"/>
              <a:solidFill>
                <a:schemeClr val="tx1"/>
              </a:solidFill>
              <a:effectLst>
                <a:outerShdw blurRad="38100" dist="19050" dir="2700000" algn="tl" rotWithShape="0">
                  <a:schemeClr val="dk1">
                    <a:alpha val="40000"/>
                  </a:schemeClr>
                </a:outerShdw>
              </a:effectLst>
            </a:endParaRPr>
          </a:p>
        </p:txBody>
      </p:sp>
      <p:sp>
        <p:nvSpPr>
          <p:cNvPr id="23" name="Прямоугольник 22"/>
          <p:cNvSpPr/>
          <p:nvPr/>
        </p:nvSpPr>
        <p:spPr>
          <a:xfrm>
            <a:off x="2422574" y="5464274"/>
            <a:ext cx="1635384" cy="461665"/>
          </a:xfrm>
          <a:prstGeom prst="rect">
            <a:avLst/>
          </a:prstGeom>
          <a:noFill/>
        </p:spPr>
        <p:txBody>
          <a:bodyPr wrap="none" lIns="91440" tIns="45720" rIns="91440" bIns="45720">
            <a:spAutoFit/>
          </a:bodyPr>
          <a:lstStyle/>
          <a:p>
            <a:pPr algn="ctr"/>
            <a:r>
              <a:rPr lang="ru-RU" sz="2400" b="0" cap="none" spc="0" dirty="0" smtClean="0">
                <a:ln w="0"/>
                <a:solidFill>
                  <a:schemeClr val="tx1"/>
                </a:solidFill>
                <a:effectLst>
                  <a:outerShdw blurRad="38100" dist="19050" dir="2700000" algn="tl" rotWithShape="0">
                    <a:schemeClr val="dk1">
                      <a:alpha val="40000"/>
                    </a:schemeClr>
                  </a:outerShdw>
                </a:effectLst>
              </a:rPr>
              <a:t>сиреневый</a:t>
            </a:r>
            <a:endParaRPr lang="ru-RU" sz="2400" b="0" cap="none" spc="0" dirty="0">
              <a:ln w="0"/>
              <a:solidFill>
                <a:schemeClr val="tx1"/>
              </a:solidFill>
              <a:effectLst>
                <a:outerShdw blurRad="38100" dist="19050" dir="2700000" algn="tl" rotWithShape="0">
                  <a:schemeClr val="dk1">
                    <a:alpha val="40000"/>
                  </a:schemeClr>
                </a:outerShdw>
              </a:effectLst>
            </a:endParaRPr>
          </a:p>
        </p:txBody>
      </p:sp>
      <p:sp>
        <p:nvSpPr>
          <p:cNvPr id="24" name="Прямоугольник 23"/>
          <p:cNvSpPr/>
          <p:nvPr/>
        </p:nvSpPr>
        <p:spPr>
          <a:xfrm>
            <a:off x="8835642" y="5470285"/>
            <a:ext cx="1002198" cy="461665"/>
          </a:xfrm>
          <a:prstGeom prst="rect">
            <a:avLst/>
          </a:prstGeom>
          <a:noFill/>
        </p:spPr>
        <p:txBody>
          <a:bodyPr wrap="none" lIns="91440" tIns="45720" rIns="91440" bIns="45720">
            <a:spAutoFit/>
          </a:bodyPr>
          <a:lstStyle/>
          <a:p>
            <a:pPr algn="ctr"/>
            <a:r>
              <a:rPr lang="ru-RU" sz="2400" b="0" cap="none" spc="0" dirty="0" smtClean="0">
                <a:ln w="0"/>
                <a:solidFill>
                  <a:schemeClr val="tx1"/>
                </a:solidFill>
                <a:effectLst>
                  <a:outerShdw blurRad="38100" dist="19050" dir="2700000" algn="tl" rotWithShape="0">
                    <a:schemeClr val="dk1">
                      <a:alpha val="40000"/>
                    </a:schemeClr>
                  </a:outerShdw>
                </a:effectLst>
              </a:rPr>
              <a:t>серый</a:t>
            </a:r>
            <a:endParaRPr lang="ru-RU" sz="2400" b="0" cap="none" spc="0" dirty="0">
              <a:ln w="0"/>
              <a:solidFill>
                <a:schemeClr val="tx1"/>
              </a:solidFill>
              <a:effectLst>
                <a:outerShdw blurRad="38100" dist="19050" dir="2700000" algn="tl" rotWithShape="0">
                  <a:schemeClr val="dk1">
                    <a:alpha val="40000"/>
                  </a:schemeClr>
                </a:outerShdw>
              </a:effectLst>
            </a:endParaRPr>
          </a:p>
        </p:txBody>
      </p:sp>
      <p:sp>
        <p:nvSpPr>
          <p:cNvPr id="25" name="Прямоугольник 24"/>
          <p:cNvSpPr/>
          <p:nvPr/>
        </p:nvSpPr>
        <p:spPr>
          <a:xfrm>
            <a:off x="10496003" y="5459383"/>
            <a:ext cx="1181735" cy="461665"/>
          </a:xfrm>
          <a:prstGeom prst="rect">
            <a:avLst/>
          </a:prstGeom>
          <a:noFill/>
        </p:spPr>
        <p:txBody>
          <a:bodyPr wrap="none" lIns="91440" tIns="45720" rIns="91440" bIns="45720">
            <a:spAutoFit/>
          </a:bodyPr>
          <a:lstStyle/>
          <a:p>
            <a:pPr algn="ctr"/>
            <a:r>
              <a:rPr lang="ru-RU" sz="2400" b="0" cap="none" spc="0" dirty="0" smtClean="0">
                <a:ln w="0"/>
                <a:solidFill>
                  <a:schemeClr val="tx1"/>
                </a:solidFill>
                <a:effectLst>
                  <a:outerShdw blurRad="38100" dist="19050" dir="2700000" algn="tl" rotWithShape="0">
                    <a:schemeClr val="dk1">
                      <a:alpha val="40000"/>
                    </a:schemeClr>
                  </a:outerShdw>
                </a:effectLst>
              </a:rPr>
              <a:t>черный</a:t>
            </a:r>
            <a:endParaRPr lang="ru-RU" sz="2400" b="0" cap="none" spc="0" dirty="0">
              <a:ln w="0"/>
              <a:solidFill>
                <a:schemeClr val="tx1"/>
              </a:solidFill>
              <a:effectLst>
                <a:outerShdw blurRad="38100" dist="19050" dir="2700000" algn="tl" rotWithShape="0">
                  <a:schemeClr val="dk1">
                    <a:alpha val="40000"/>
                  </a:schemeClr>
                </a:outerShdw>
              </a:effectLst>
            </a:endParaRPr>
          </a:p>
        </p:txBody>
      </p:sp>
      <p:sp>
        <p:nvSpPr>
          <p:cNvPr id="26" name="Прямоугольник 25"/>
          <p:cNvSpPr/>
          <p:nvPr/>
        </p:nvSpPr>
        <p:spPr>
          <a:xfrm>
            <a:off x="6140520" y="5459383"/>
            <a:ext cx="2331537" cy="461665"/>
          </a:xfrm>
          <a:prstGeom prst="rect">
            <a:avLst/>
          </a:prstGeom>
          <a:noFill/>
        </p:spPr>
        <p:txBody>
          <a:bodyPr wrap="none" lIns="91440" tIns="45720" rIns="91440" bIns="45720">
            <a:spAutoFit/>
          </a:bodyPr>
          <a:lstStyle/>
          <a:p>
            <a:pPr algn="ctr"/>
            <a:r>
              <a:rPr lang="ru-RU" sz="2400" dirty="0">
                <a:ln w="0"/>
                <a:effectLst>
                  <a:outerShdw blurRad="38100" dist="19050" dir="2700000" algn="tl" rotWithShape="0">
                    <a:schemeClr val="dk1">
                      <a:alpha val="40000"/>
                    </a:schemeClr>
                  </a:outerShdw>
                </a:effectLst>
              </a:rPr>
              <a:t>с</a:t>
            </a:r>
            <a:r>
              <a:rPr lang="ru-RU" sz="2400" b="0" cap="none" spc="0" dirty="0" smtClean="0">
                <a:ln w="0"/>
                <a:solidFill>
                  <a:schemeClr val="tx1"/>
                </a:solidFill>
                <a:effectLst>
                  <a:outerShdw blurRad="38100" dist="19050" dir="2700000" algn="tl" rotWithShape="0">
                    <a:schemeClr val="dk1">
                      <a:alpha val="40000"/>
                    </a:schemeClr>
                  </a:outerShdw>
                </a:effectLst>
              </a:rPr>
              <a:t>иний и голубой</a:t>
            </a:r>
            <a:endParaRPr lang="ru-RU" sz="2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6635126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трелка вправо с вырезом 4">
            <a:hlinkClick r:id="rId2" action="ppaction://hlinksldjump"/>
          </p:cNvPr>
          <p:cNvSpPr/>
          <p:nvPr/>
        </p:nvSpPr>
        <p:spPr>
          <a:xfrm>
            <a:off x="9251793" y="5882267"/>
            <a:ext cx="1609494" cy="98130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smtClean="0"/>
              <a:t>Завершить</a:t>
            </a:r>
            <a:r>
              <a:rPr lang="ru-RU" dirty="0" smtClean="0"/>
              <a:t> </a:t>
            </a:r>
            <a:endParaRPr lang="ru-RU" dirty="0"/>
          </a:p>
        </p:txBody>
      </p:sp>
      <p:sp>
        <p:nvSpPr>
          <p:cNvPr id="6" name="Стрелка вправо с вырезом 5">
            <a:hlinkClick r:id="rId3" action="ppaction://hlinksldjump"/>
          </p:cNvPr>
          <p:cNvSpPr/>
          <p:nvPr/>
        </p:nvSpPr>
        <p:spPr>
          <a:xfrm>
            <a:off x="7199561" y="5876692"/>
            <a:ext cx="1918418" cy="98688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t>Вернуться к выбору </a:t>
            </a:r>
            <a:r>
              <a:rPr lang="ru-RU" sz="1400" b="1" dirty="0" smtClean="0"/>
              <a:t>цвета</a:t>
            </a:r>
            <a:endParaRPr lang="ru-RU" sz="1400" b="1" dirty="0"/>
          </a:p>
        </p:txBody>
      </p:sp>
      <p:sp>
        <p:nvSpPr>
          <p:cNvPr id="2" name="Заголовок 1"/>
          <p:cNvSpPr>
            <a:spLocks noGrp="1"/>
          </p:cNvSpPr>
          <p:nvPr>
            <p:ph type="title"/>
          </p:nvPr>
        </p:nvSpPr>
        <p:spPr>
          <a:xfrm>
            <a:off x="537117" y="275916"/>
            <a:ext cx="10515600" cy="426611"/>
          </a:xfrm>
        </p:spPr>
        <p:txBody>
          <a:bodyPr>
            <a:normAutofit fontScale="90000"/>
          </a:bodyPr>
          <a:lstStyle/>
          <a:p>
            <a:pPr algn="ctr"/>
            <a:r>
              <a:rPr lang="ru-RU" b="1" dirty="0" smtClean="0">
                <a:ln w="9525">
                  <a:solidFill>
                    <a:srgbClr val="0070C0"/>
                  </a:solidFill>
                  <a:prstDash val="solid"/>
                </a:ln>
                <a:solidFill>
                  <a:schemeClr val="bg1">
                    <a:lumMod val="95000"/>
                  </a:schemeClr>
                </a:solidFill>
              </a:rPr>
              <a:t>Белый цвет</a:t>
            </a:r>
            <a:endParaRPr lang="ru-RU" b="1" dirty="0">
              <a:ln w="9525">
                <a:solidFill>
                  <a:srgbClr val="0070C0"/>
                </a:solidFill>
                <a:prstDash val="solid"/>
              </a:ln>
              <a:solidFill>
                <a:schemeClr val="bg1">
                  <a:lumMod val="95000"/>
                </a:schemeClr>
              </a:solidFill>
            </a:endParaRPr>
          </a:p>
        </p:txBody>
      </p:sp>
      <p:sp>
        <p:nvSpPr>
          <p:cNvPr id="3" name="Объект 2"/>
          <p:cNvSpPr>
            <a:spLocks noGrp="1"/>
          </p:cNvSpPr>
          <p:nvPr>
            <p:ph idx="1"/>
          </p:nvPr>
        </p:nvSpPr>
        <p:spPr>
          <a:xfrm>
            <a:off x="347546" y="802887"/>
            <a:ext cx="11372386" cy="5765181"/>
          </a:xfrm>
        </p:spPr>
        <p:txBody>
          <a:bodyPr>
            <a:normAutofit fontScale="62500" lnSpcReduction="20000"/>
          </a:bodyPr>
          <a:lstStyle/>
          <a:p>
            <a:pPr algn="just">
              <a:spcAft>
                <a:spcPts val="600"/>
              </a:spcAft>
            </a:pPr>
            <a:r>
              <a:rPr lang="ru-RU" b="1" dirty="0" smtClean="0"/>
              <a:t>Белый</a:t>
            </a:r>
            <a:r>
              <a:rPr lang="ru-RU" dirty="0" smtClean="0"/>
              <a:t> </a:t>
            </a:r>
            <a:r>
              <a:rPr lang="ru-RU" dirty="0"/>
              <a:t>цвет в психологии </a:t>
            </a:r>
            <a:r>
              <a:rPr lang="ru-RU" dirty="0" smtClean="0"/>
              <a:t>символизирует </a:t>
            </a:r>
            <a:r>
              <a:rPr lang="ru-RU" dirty="0"/>
              <a:t>чистоту, незапятнанность, невинность, верность, добродетель, радость. </a:t>
            </a:r>
            <a:endParaRPr lang="ru-RU" dirty="0" smtClean="0"/>
          </a:p>
          <a:p>
            <a:pPr lvl="0" algn="just">
              <a:spcAft>
                <a:spcPts val="600"/>
              </a:spcAft>
            </a:pPr>
            <a:r>
              <a:rPr lang="ru-RU" dirty="0" smtClean="0"/>
              <a:t>Белый</a:t>
            </a:r>
            <a:r>
              <a:rPr lang="ru-RU" dirty="0"/>
              <a:t> — синтез всех цветов, поэтому в нем заложен многозначительный смысл, поскольку он одновременно передает и блеск света, и холод льда. </a:t>
            </a:r>
            <a:endParaRPr lang="ru-RU" dirty="0" smtClean="0"/>
          </a:p>
          <a:p>
            <a:pPr lvl="0" algn="just">
              <a:spcAft>
                <a:spcPts val="600"/>
              </a:spcAft>
            </a:pPr>
            <a:r>
              <a:rPr lang="ru-RU" dirty="0" smtClean="0"/>
              <a:t>С </a:t>
            </a:r>
            <a:r>
              <a:rPr lang="ru-RU" dirty="0"/>
              <a:t>белизной связано представление о явном, общепринятом, </a:t>
            </a:r>
            <a:r>
              <a:rPr lang="ru-RU" dirty="0" smtClean="0"/>
              <a:t>законном</a:t>
            </a:r>
            <a:r>
              <a:rPr lang="ru-RU" dirty="0"/>
              <a:t>, истинном. Белые рубашки носят, чтобы произвести хорошее </a:t>
            </a:r>
            <a:r>
              <a:rPr lang="ru-RU" dirty="0" smtClean="0"/>
              <a:t>впечатление. Все </a:t>
            </a:r>
            <a:r>
              <a:rPr lang="ru-RU" dirty="0"/>
              <a:t>работники больницы одеты в белые </a:t>
            </a:r>
            <a:r>
              <a:rPr lang="ru-RU" dirty="0" smtClean="0"/>
              <a:t>халаты </a:t>
            </a:r>
            <a:r>
              <a:rPr lang="ru-RU" dirty="0"/>
              <a:t>потому, что белый цвет имеет ассоциацию с чистотой. </a:t>
            </a:r>
            <a:endParaRPr lang="ru-RU" dirty="0" smtClean="0"/>
          </a:p>
          <a:p>
            <a:pPr algn="just">
              <a:spcAft>
                <a:spcPts val="600"/>
              </a:spcAft>
            </a:pPr>
            <a:r>
              <a:rPr lang="ru-RU" dirty="0" smtClean="0"/>
              <a:t>Белый </a:t>
            </a:r>
            <a:r>
              <a:rPr lang="ru-RU" dirty="0"/>
              <a:t>цвет в психологии символизирует завершенность и совершенство, свободу возможностей и снятие любых барьеров. Этот цвет также символизирует чистоту в религии. Помимо всего этого белый символ равенства, ведь именно в нем соединяются все цвета. </a:t>
            </a:r>
            <a:endParaRPr lang="ru-RU" dirty="0" smtClean="0"/>
          </a:p>
          <a:p>
            <a:pPr algn="just">
              <a:spcAft>
                <a:spcPts val="600"/>
              </a:spcAft>
            </a:pPr>
            <a:r>
              <a:rPr lang="ru-RU" dirty="0" smtClean="0"/>
              <a:t>Однако </a:t>
            </a:r>
            <a:r>
              <a:rPr lang="ru-RU" dirty="0"/>
              <a:t>белый цвет может получать и противоположное значение. По своей природе он как бы поглощает, нейтрализует все остальные цвета и соотносится с пустотой, бестелесностью. Например, славяне одевали умерших в белую одежду и покрывали белым саваном. В Китае и в некоторых других странах Азии и Африки белый является цветом траура. </a:t>
            </a:r>
            <a:endParaRPr lang="ru-RU" dirty="0" smtClean="0"/>
          </a:p>
          <a:p>
            <a:pPr algn="just">
              <a:spcAft>
                <a:spcPts val="600"/>
              </a:spcAft>
            </a:pPr>
            <a:r>
              <a:rPr lang="ru-RU" dirty="0" smtClean="0"/>
              <a:t>Люди</a:t>
            </a:r>
            <a:r>
              <a:rPr lang="ru-RU" dirty="0"/>
              <a:t>, которые предпочитают белый цвет, готовы отдаться своему делу </a:t>
            </a:r>
            <a:r>
              <a:rPr lang="ru-RU" dirty="0" smtClean="0"/>
              <a:t>полностью. </a:t>
            </a:r>
            <a:r>
              <a:rPr lang="ru-RU" dirty="0"/>
              <a:t>Иногда открыты всему миру, могут легко почуять вранье, и так же легко вскрыть истину сложной проблемы. </a:t>
            </a:r>
          </a:p>
          <a:p>
            <a:pPr algn="just">
              <a:spcAft>
                <a:spcPts val="600"/>
              </a:spcAft>
            </a:pPr>
            <a:r>
              <a:rPr lang="ru-RU" dirty="0" smtClean="0"/>
              <a:t>Иногда </a:t>
            </a:r>
            <a:r>
              <a:rPr lang="ru-RU" dirty="0"/>
              <a:t>они могут изолироваться от всех вокруг и окружающих дел, разочароваться во всем, и, отрешенно, скучать целыми днями. Чистый лист бумаги открывает нам дверь в мир новых возможностей, отсюда выражение — «начать с чистого (белого) листа». Однако этот же цвет может вызвать </a:t>
            </a:r>
            <a:r>
              <a:rPr lang="ru-RU" dirty="0" smtClean="0"/>
              <a:t>тоску, </a:t>
            </a:r>
            <a:r>
              <a:rPr lang="ru-RU" dirty="0"/>
              <a:t>если мы не знаем, как воспользоваться этими возможностями. Поэтому так распространены выражения вроде «белая пелена перед глазами».</a:t>
            </a:r>
          </a:p>
          <a:p>
            <a:endParaRPr lang="ru-RU" dirty="0" smtClean="0"/>
          </a:p>
          <a:p>
            <a:endParaRPr lang="ru-RU" dirty="0"/>
          </a:p>
        </p:txBody>
      </p:sp>
    </p:spTree>
    <p:extLst>
      <p:ext uri="{BB962C8B-B14F-4D97-AF65-F5344CB8AC3E}">
        <p14:creationId xmlns:p14="http://schemas.microsoft.com/office/powerpoint/2010/main" val="4101967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93355"/>
            <a:ext cx="10515600" cy="627334"/>
          </a:xfrm>
        </p:spPr>
        <p:txBody>
          <a:bodyPr>
            <a:normAutofit fontScale="90000"/>
          </a:bodyPr>
          <a:lstStyle/>
          <a:p>
            <a:pPr algn="ctr"/>
            <a:r>
              <a:rPr lang="ru-RU" b="1" dirty="0" smtClean="0">
                <a:ln w="22225">
                  <a:solidFill>
                    <a:schemeClr val="accent2"/>
                  </a:solidFill>
                  <a:prstDash val="solid"/>
                </a:ln>
                <a:solidFill>
                  <a:srgbClr val="FFFF00"/>
                </a:solidFill>
              </a:rPr>
              <a:t>Желтый цвет</a:t>
            </a:r>
            <a:endParaRPr lang="ru-RU" b="1" dirty="0">
              <a:ln w="22225">
                <a:solidFill>
                  <a:schemeClr val="accent2"/>
                </a:solidFill>
                <a:prstDash val="solid"/>
              </a:ln>
              <a:solidFill>
                <a:srgbClr val="FFFF00"/>
              </a:solidFill>
            </a:endParaRPr>
          </a:p>
        </p:txBody>
      </p:sp>
      <p:sp>
        <p:nvSpPr>
          <p:cNvPr id="3" name="Объект 2"/>
          <p:cNvSpPr>
            <a:spLocks noGrp="1"/>
          </p:cNvSpPr>
          <p:nvPr>
            <p:ph idx="1"/>
          </p:nvPr>
        </p:nvSpPr>
        <p:spPr>
          <a:xfrm>
            <a:off x="838200" y="720690"/>
            <a:ext cx="10515600" cy="5691262"/>
          </a:xfrm>
        </p:spPr>
        <p:txBody>
          <a:bodyPr>
            <a:normAutofit fontScale="62500" lnSpcReduction="20000"/>
          </a:bodyPr>
          <a:lstStyle/>
          <a:p>
            <a:pPr algn="just" fontAlgn="base">
              <a:spcAft>
                <a:spcPts val="600"/>
              </a:spcAft>
            </a:pPr>
            <a:r>
              <a:rPr lang="ru-RU" b="1" dirty="0"/>
              <a:t>Жёлтый</a:t>
            </a:r>
            <a:r>
              <a:rPr lang="ru-RU" dirty="0"/>
              <a:t> цвет — это цвет позитива, оптимизма, молодости, надёжности и креативности. Мы используем в сообщениях жёлтые смайлики, и вряд ли вы оденете что-то жёлтое, если вы грустите или у вас плохое настроение. Это цвет солнца, золота или симпатичных животных вроде жирафов или цыплят.</a:t>
            </a:r>
          </a:p>
          <a:p>
            <a:pPr algn="just" fontAlgn="base">
              <a:spcAft>
                <a:spcPts val="600"/>
              </a:spcAft>
            </a:pPr>
            <a:r>
              <a:rPr lang="ru-RU" dirty="0"/>
              <a:t>При всём при этом жёлтый цвет весьма противоречив. Он также связан с предательством, ложью, </a:t>
            </a:r>
            <a:r>
              <a:rPr lang="ru-RU" dirty="0" smtClean="0"/>
              <a:t>жадностью. </a:t>
            </a:r>
            <a:r>
              <a:rPr lang="ru-RU" dirty="0"/>
              <a:t>В некоторых культурах цветы жёлтого цвета символизируют разлуку, расставание</a:t>
            </a:r>
            <a:r>
              <a:rPr lang="ru-RU" dirty="0" smtClean="0"/>
              <a:t>.</a:t>
            </a:r>
            <a:r>
              <a:rPr lang="ru-RU" dirty="0"/>
              <a:t> В Европе желтый или желто-черный флаг обозначал карантин, а желтый крест - чуму. У славянских народов желтый цвет считается цветом ревности, измены, а на Тибете ревность называют буквально «желтый глаз». </a:t>
            </a:r>
            <a:r>
              <a:rPr lang="ru-RU" dirty="0" smtClean="0"/>
              <a:t>И </a:t>
            </a:r>
            <a:r>
              <a:rPr lang="ru-RU" dirty="0"/>
              <a:t>наоборот, в Китае — это самый почитаемый цвет, связанный только с положительными ассоциациями.</a:t>
            </a:r>
          </a:p>
          <a:p>
            <a:pPr algn="just">
              <a:spcAft>
                <a:spcPts val="600"/>
              </a:spcAft>
            </a:pPr>
            <a:r>
              <a:rPr lang="ru-RU" dirty="0" smtClean="0"/>
              <a:t>Желтый </a:t>
            </a:r>
            <a:r>
              <a:rPr lang="ru-RU" dirty="0"/>
              <a:t>стимулирует работу мозга и нервной системы. Желтый это радость, теплота и вера в самое хорошее. Сочетание черных букв на желтом фоне самое выигрышное для самой эффективной рекламы, так как оно способствует лучшему запоминанию текста. Но не стоит перебарщивать с желтым, так как он может </a:t>
            </a:r>
            <a:r>
              <a:rPr lang="ru-RU" dirty="0" err="1"/>
              <a:t>перевозбудить</a:t>
            </a:r>
            <a:r>
              <a:rPr lang="ru-RU" dirty="0"/>
              <a:t> мозг </a:t>
            </a:r>
            <a:r>
              <a:rPr lang="ru-RU" dirty="0" smtClean="0"/>
              <a:t>и возникнет </a:t>
            </a:r>
            <a:r>
              <a:rPr lang="ru-RU" dirty="0"/>
              <a:t>беспокойство</a:t>
            </a:r>
            <a:r>
              <a:rPr lang="ru-RU" dirty="0" smtClean="0"/>
              <a:t>.</a:t>
            </a:r>
          </a:p>
          <a:p>
            <a:pPr algn="just">
              <a:spcAft>
                <a:spcPts val="600"/>
              </a:spcAft>
            </a:pPr>
            <a:r>
              <a:rPr lang="ru-RU" dirty="0" smtClean="0"/>
              <a:t> </a:t>
            </a:r>
            <a:r>
              <a:rPr lang="ru-RU" dirty="0"/>
              <a:t>Люди, которые любят желтый цвет, хотят раскрыть себя, добиться цели, которую поставили перед собой. Они самоуверенны, радостны и веселы. Часто у таких людей наблюдается высокий уровень креативности. Желтый помогает им в трудную минуту, концентрирует внимание. Иногда любят посплетничать, или просто поболтать, а также зачастую рассеяны и критичны к себе и окружающим, но при этом их самооценка совсем не низкая, а наоборот. </a:t>
            </a:r>
          </a:p>
          <a:p>
            <a:pPr algn="just">
              <a:spcAft>
                <a:spcPts val="600"/>
              </a:spcAft>
            </a:pPr>
            <a:r>
              <a:rPr lang="ru-RU" dirty="0"/>
              <a:t>Когда он любим, это означает общительность, любопытство, смелость, легкую приспособляемость и получение удовольствия от возможности нравиться и привлекать к себе людей. Когда же он неприятен, то речь идет о человеке сосредоточенном, пессимистически настроенным, с которым трудно завязать знакомство.</a:t>
            </a:r>
          </a:p>
        </p:txBody>
      </p:sp>
      <p:sp>
        <p:nvSpPr>
          <p:cNvPr id="4" name="Стрелка вправо с вырезом 3">
            <a:hlinkClick r:id="rId2" action="ppaction://hlinksldjump"/>
          </p:cNvPr>
          <p:cNvSpPr/>
          <p:nvPr/>
        </p:nvSpPr>
        <p:spPr>
          <a:xfrm>
            <a:off x="7237142" y="5865542"/>
            <a:ext cx="1918418" cy="98688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t>Вернуться к выбору </a:t>
            </a:r>
            <a:r>
              <a:rPr lang="ru-RU" sz="1400" b="1" dirty="0" smtClean="0"/>
              <a:t>цвета</a:t>
            </a:r>
            <a:endParaRPr lang="ru-RU" sz="1400" b="1" dirty="0"/>
          </a:p>
        </p:txBody>
      </p:sp>
      <p:sp>
        <p:nvSpPr>
          <p:cNvPr id="5" name="Стрелка вправо с вырезом 4">
            <a:hlinkClick r:id="rId3" action="ppaction://hlinksldjump"/>
          </p:cNvPr>
          <p:cNvSpPr/>
          <p:nvPr/>
        </p:nvSpPr>
        <p:spPr>
          <a:xfrm>
            <a:off x="9251793" y="5882267"/>
            <a:ext cx="1609494" cy="98130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smtClean="0"/>
              <a:t>Завершить</a:t>
            </a:r>
            <a:r>
              <a:rPr lang="ru-RU" dirty="0" smtClean="0"/>
              <a:t> </a:t>
            </a:r>
            <a:endParaRPr lang="ru-RU" dirty="0"/>
          </a:p>
        </p:txBody>
      </p:sp>
    </p:spTree>
    <p:extLst>
      <p:ext uri="{BB962C8B-B14F-4D97-AF65-F5344CB8AC3E}">
        <p14:creationId xmlns:p14="http://schemas.microsoft.com/office/powerpoint/2010/main" val="35332907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97856"/>
            <a:ext cx="10515600" cy="694241"/>
          </a:xfrm>
        </p:spPr>
        <p:txBody>
          <a:bodyPr>
            <a:normAutofit fontScale="90000"/>
          </a:bodyPr>
          <a:lstStyle/>
          <a:p>
            <a:pPr algn="ctr"/>
            <a:r>
              <a:rPr lang="ru-RU" b="1" dirty="0" smtClean="0">
                <a:ln w="22225">
                  <a:solidFill>
                    <a:schemeClr val="accent2"/>
                  </a:solidFill>
                  <a:prstDash val="solid"/>
                </a:ln>
                <a:solidFill>
                  <a:schemeClr val="accent2">
                    <a:lumMod val="40000"/>
                    <a:lumOff val="60000"/>
                  </a:schemeClr>
                </a:solidFill>
              </a:rPr>
              <a:t>Оранжевый цвет</a:t>
            </a:r>
            <a:endParaRPr lang="ru-RU" b="1" dirty="0">
              <a:ln w="22225">
                <a:solidFill>
                  <a:schemeClr val="accent2"/>
                </a:solidFill>
                <a:prstDash val="solid"/>
              </a:ln>
              <a:solidFill>
                <a:schemeClr val="accent2">
                  <a:lumMod val="40000"/>
                  <a:lumOff val="60000"/>
                </a:schemeClr>
              </a:solidFill>
            </a:endParaRPr>
          </a:p>
        </p:txBody>
      </p:sp>
      <p:sp>
        <p:nvSpPr>
          <p:cNvPr id="3" name="Объект 2"/>
          <p:cNvSpPr>
            <a:spLocks noGrp="1"/>
          </p:cNvSpPr>
          <p:nvPr>
            <p:ph idx="1"/>
          </p:nvPr>
        </p:nvSpPr>
        <p:spPr>
          <a:xfrm>
            <a:off x="838200" y="1014761"/>
            <a:ext cx="10515600" cy="4984596"/>
          </a:xfrm>
        </p:spPr>
        <p:txBody>
          <a:bodyPr>
            <a:normAutofit fontScale="85000" lnSpcReduction="20000"/>
          </a:bodyPr>
          <a:lstStyle/>
          <a:p>
            <a:pPr algn="just">
              <a:spcAft>
                <a:spcPts val="600"/>
              </a:spcAft>
            </a:pPr>
            <a:r>
              <a:rPr lang="ru-RU" b="1" dirty="0"/>
              <a:t>Оранжевый</a:t>
            </a:r>
            <a:r>
              <a:rPr lang="ru-RU" dirty="0"/>
              <a:t> цвет мгновенно привлекает внимание. Это цвет различных фруктов, цвет заката. Рыжеволосые люди также всегда являются объектом повышенного внимания. Многое из того, что мы называем красным (красный огонь, красные крыши домов) на самом деле является оранжевым. Согласно психологии цвета, оранжевый — цвет энергии, </a:t>
            </a:r>
            <a:r>
              <a:rPr lang="ru-RU" dirty="0" smtClean="0"/>
              <a:t>экстравагантности и </a:t>
            </a:r>
            <a:r>
              <a:rPr lang="ru-RU" dirty="0"/>
              <a:t>уникальности.</a:t>
            </a:r>
          </a:p>
          <a:p>
            <a:pPr algn="just">
              <a:spcAft>
                <a:spcPts val="600"/>
              </a:spcAft>
            </a:pPr>
            <a:r>
              <a:rPr lang="ru-RU" dirty="0" smtClean="0"/>
              <a:t>Оранжевый </a:t>
            </a:r>
            <a:r>
              <a:rPr lang="ru-RU" dirty="0"/>
              <a:t>непременно поднимет ваше настроение, особенно если за окном зима. Зимой все радуются оранжевому еще больше чем летом, из-за отсутствия солнца. </a:t>
            </a:r>
            <a:endParaRPr lang="ru-RU" dirty="0" smtClean="0"/>
          </a:p>
          <a:p>
            <a:pPr algn="just">
              <a:spcAft>
                <a:spcPts val="600"/>
              </a:spcAft>
            </a:pPr>
            <a:r>
              <a:rPr lang="ru-RU" dirty="0" smtClean="0"/>
              <a:t>Люди</a:t>
            </a:r>
            <a:r>
              <a:rPr lang="ru-RU" dirty="0"/>
              <a:t>, предпочитающие оранжевый творческие личности. Они сильны, свободолюбивы, прощают всех. Они имеют неиссякаемую энергию, которую необходимо выплескивать, например, при помощи создания очередного шедевра. </a:t>
            </a:r>
            <a:endParaRPr lang="ru-RU" dirty="0" smtClean="0"/>
          </a:p>
          <a:p>
            <a:pPr algn="just">
              <a:spcAft>
                <a:spcPts val="600"/>
              </a:spcAft>
            </a:pPr>
            <a:r>
              <a:rPr lang="ru-RU" dirty="0" smtClean="0"/>
              <a:t>Любители </a:t>
            </a:r>
            <a:r>
              <a:rPr lang="ru-RU" dirty="0"/>
              <a:t>оранжевого, могут быть о себе высокого мнения. Оранжевый — любимый цвет людей, обладающих интуицией, и страстных мечтателей. В геральдике этот цвет означает также лицемерие и притворство. </a:t>
            </a:r>
          </a:p>
        </p:txBody>
      </p:sp>
      <p:sp>
        <p:nvSpPr>
          <p:cNvPr id="4" name="Стрелка вправо с вырезом 3">
            <a:hlinkClick r:id="rId3" action="ppaction://hlinksldjump"/>
          </p:cNvPr>
          <p:cNvSpPr/>
          <p:nvPr/>
        </p:nvSpPr>
        <p:spPr>
          <a:xfrm>
            <a:off x="7669771" y="5865542"/>
            <a:ext cx="1918418" cy="98688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t>Вернуться к </a:t>
            </a:r>
            <a:r>
              <a:rPr lang="ru-RU" sz="1400" b="1" dirty="0" smtClean="0">
                <a:solidFill>
                  <a:schemeClr val="bg1">
                    <a:lumMod val="95000"/>
                  </a:schemeClr>
                </a:solidFill>
              </a:rPr>
              <a:t>выбору</a:t>
            </a:r>
            <a:r>
              <a:rPr lang="ru-RU" sz="1400" b="1" dirty="0" smtClean="0"/>
              <a:t> цвета</a:t>
            </a:r>
            <a:endParaRPr lang="ru-RU" sz="1400" b="1" dirty="0"/>
          </a:p>
        </p:txBody>
      </p:sp>
      <p:sp>
        <p:nvSpPr>
          <p:cNvPr id="5" name="Стрелка вправо с вырезом 4">
            <a:hlinkClick r:id="rId4" action="ppaction://hlinksldjump"/>
          </p:cNvPr>
          <p:cNvSpPr/>
          <p:nvPr/>
        </p:nvSpPr>
        <p:spPr>
          <a:xfrm>
            <a:off x="9744306" y="5871117"/>
            <a:ext cx="1609494" cy="98130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smtClean="0"/>
              <a:t>Завершить</a:t>
            </a:r>
            <a:r>
              <a:rPr lang="ru-RU" dirty="0" smtClean="0"/>
              <a:t> </a:t>
            </a:r>
            <a:endParaRPr lang="ru-RU" dirty="0"/>
          </a:p>
        </p:txBody>
      </p:sp>
    </p:spTree>
    <p:extLst>
      <p:ext uri="{BB962C8B-B14F-4D97-AF65-F5344CB8AC3E}">
        <p14:creationId xmlns:p14="http://schemas.microsoft.com/office/powerpoint/2010/main" val="389768361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64765"/>
            <a:ext cx="10515600" cy="638484"/>
          </a:xfrm>
        </p:spPr>
        <p:txBody>
          <a:bodyPr>
            <a:normAutofit fontScale="90000"/>
          </a:bodyPr>
          <a:lstStyle/>
          <a:p>
            <a:pPr algn="ctr"/>
            <a:r>
              <a:rPr lang="ru-RU" b="1" dirty="0" smtClean="0">
                <a:ln w="22225">
                  <a:solidFill>
                    <a:srgbClr val="C00000"/>
                  </a:solidFill>
                  <a:prstDash val="solid"/>
                </a:ln>
                <a:solidFill>
                  <a:srgbClr val="FF0000"/>
                </a:solidFill>
              </a:rPr>
              <a:t>Красный цвет</a:t>
            </a:r>
            <a:endParaRPr lang="ru-RU" b="1" dirty="0">
              <a:ln w="22225">
                <a:solidFill>
                  <a:srgbClr val="C00000"/>
                </a:solidFill>
                <a:prstDash val="solid"/>
              </a:ln>
              <a:solidFill>
                <a:srgbClr val="FF0000"/>
              </a:solidFill>
            </a:endParaRPr>
          </a:p>
        </p:txBody>
      </p:sp>
      <p:sp>
        <p:nvSpPr>
          <p:cNvPr id="3" name="Объект 2"/>
          <p:cNvSpPr>
            <a:spLocks noGrp="1"/>
          </p:cNvSpPr>
          <p:nvPr>
            <p:ph idx="1"/>
          </p:nvPr>
        </p:nvSpPr>
        <p:spPr>
          <a:xfrm>
            <a:off x="838200" y="1081668"/>
            <a:ext cx="10515600" cy="5419493"/>
          </a:xfrm>
        </p:spPr>
        <p:txBody>
          <a:bodyPr>
            <a:normAutofit fontScale="62500" lnSpcReduction="20000"/>
          </a:bodyPr>
          <a:lstStyle/>
          <a:p>
            <a:pPr algn="just" fontAlgn="base"/>
            <a:r>
              <a:rPr lang="ru-RU" b="1" dirty="0"/>
              <a:t>Красный</a:t>
            </a:r>
            <a:r>
              <a:rPr lang="ru-RU" dirty="0"/>
              <a:t> цвет — цвет страсти, он захватывает внимание и одновременно тревожит нас. Психология цвета ассоциирует его с любовью и близостью, радостью, а также — с кровью, войной, подозрениями, запретами… Красный цвет мы видим на светофоре, на ценниках на </a:t>
            </a:r>
            <a:r>
              <a:rPr lang="ru-RU" dirty="0" smtClean="0"/>
              <a:t>распродаже. </a:t>
            </a:r>
            <a:r>
              <a:rPr lang="ru-RU" dirty="0"/>
              <a:t>Это цвет срочности, экстренности.</a:t>
            </a:r>
          </a:p>
          <a:p>
            <a:pPr algn="just" fontAlgn="base"/>
            <a:r>
              <a:rPr lang="ru-RU" dirty="0"/>
              <a:t>Его невозможно не заметить, мы не можем не обратить внимание на красную губную помаду или исправления красной ручкой в тетради. Если вы хотите отправить важное сообщение, отметьте его красным. </a:t>
            </a:r>
            <a:r>
              <a:rPr lang="ru-RU" dirty="0" smtClean="0"/>
              <a:t>Красный </a:t>
            </a:r>
            <a:r>
              <a:rPr lang="ru-RU" dirty="0"/>
              <a:t>цвет в одежде привлекает </a:t>
            </a:r>
            <a:r>
              <a:rPr lang="ru-RU" dirty="0" smtClean="0"/>
              <a:t>взгляды. </a:t>
            </a:r>
            <a:r>
              <a:rPr lang="ru-RU" dirty="0"/>
              <a:t>У животных красный цвет также имеет подобный эффект.</a:t>
            </a:r>
          </a:p>
          <a:p>
            <a:pPr algn="just"/>
            <a:r>
              <a:rPr lang="ru-RU" dirty="0" smtClean="0"/>
              <a:t>Люди </a:t>
            </a:r>
            <a:r>
              <a:rPr lang="ru-RU" dirty="0"/>
              <a:t>с древности проявляли особый интерес к красному цвету. Во многих языках одно и то же слово обозначает красный цвет и вообще всё красивое, прекрасное. </a:t>
            </a:r>
            <a:r>
              <a:rPr lang="ru-RU" dirty="0" smtClean="0"/>
              <a:t>У </a:t>
            </a:r>
            <a:r>
              <a:rPr lang="ru-RU" dirty="0"/>
              <a:t>полинезийцев слово «красный» является синонимом слова «возлюбленный». В Китае об искреннем, откровенном человеке говорят, что у него «красное сердце», тогда как сердце дурного, коварного человека черно. Красный цвет обозначает также власть, величие. В Византии только императрица имела право носить красные сапожки. Император подписывался пурпурными чернилами, восседал на пурпурном троне. У многих народов красный цвет символизирует юг, пламя и жару. </a:t>
            </a:r>
            <a:endParaRPr lang="ru-RU" dirty="0" smtClean="0"/>
          </a:p>
          <a:p>
            <a:pPr algn="just"/>
            <a:r>
              <a:rPr lang="ru-RU" dirty="0" smtClean="0"/>
              <a:t>Красный </a:t>
            </a:r>
            <a:r>
              <a:rPr lang="ru-RU" dirty="0"/>
              <a:t>— возбуждающий, горячий, активизирующий, ассоциация с опасностью и агрессией. </a:t>
            </a:r>
            <a:r>
              <a:rPr lang="ru-RU" dirty="0" smtClean="0"/>
              <a:t>Пульс </a:t>
            </a:r>
            <a:r>
              <a:rPr lang="ru-RU" dirty="0"/>
              <a:t>и давление крови может повыситься, если долго смотреть на красный. Красный быстро утомляет. </a:t>
            </a:r>
            <a:endParaRPr lang="ru-RU" dirty="0" smtClean="0"/>
          </a:p>
          <a:p>
            <a:pPr algn="just"/>
            <a:r>
              <a:rPr lang="ru-RU" dirty="0" smtClean="0"/>
              <a:t>Люди</a:t>
            </a:r>
            <a:r>
              <a:rPr lang="ru-RU" dirty="0"/>
              <a:t>, предпочитающие красный, любят быть лидерами. Почти все чувства у них на максимуме. Они настойчивы, не любят откладывать дело. Не редко бывает такое, что те, кто предпочитает красный демонстративны и эгоистичны, нетерпимы, упрямы и жестоки. Женщина в красном, чаще всего, склонна </a:t>
            </a:r>
            <a:r>
              <a:rPr lang="ru-RU" dirty="0" smtClean="0"/>
              <a:t>флиртовать. </a:t>
            </a:r>
            <a:endParaRPr lang="ru-RU" dirty="0"/>
          </a:p>
        </p:txBody>
      </p:sp>
      <p:sp>
        <p:nvSpPr>
          <p:cNvPr id="4" name="Стрелка вправо с вырезом 3">
            <a:hlinkClick r:id="rId2" action="ppaction://hlinksldjump"/>
          </p:cNvPr>
          <p:cNvSpPr/>
          <p:nvPr/>
        </p:nvSpPr>
        <p:spPr>
          <a:xfrm>
            <a:off x="7502502" y="5865542"/>
            <a:ext cx="1918418" cy="98688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t>Вернуться к выбору </a:t>
            </a:r>
            <a:r>
              <a:rPr lang="ru-RU" sz="1400" b="1" dirty="0" smtClean="0"/>
              <a:t>цвета</a:t>
            </a:r>
            <a:endParaRPr lang="ru-RU" sz="1400" b="1" dirty="0"/>
          </a:p>
        </p:txBody>
      </p:sp>
      <p:sp>
        <p:nvSpPr>
          <p:cNvPr id="5" name="Стрелка вправо с вырезом 4">
            <a:hlinkClick r:id="rId3" action="ppaction://hlinksldjump"/>
          </p:cNvPr>
          <p:cNvSpPr/>
          <p:nvPr/>
        </p:nvSpPr>
        <p:spPr>
          <a:xfrm>
            <a:off x="9744306" y="5865542"/>
            <a:ext cx="1609494" cy="98130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smtClean="0"/>
              <a:t>Завершить</a:t>
            </a:r>
            <a:r>
              <a:rPr lang="ru-RU" dirty="0" smtClean="0"/>
              <a:t> </a:t>
            </a:r>
            <a:endParaRPr lang="ru-RU" dirty="0"/>
          </a:p>
        </p:txBody>
      </p:sp>
    </p:spTree>
    <p:extLst>
      <p:ext uri="{BB962C8B-B14F-4D97-AF65-F5344CB8AC3E}">
        <p14:creationId xmlns:p14="http://schemas.microsoft.com/office/powerpoint/2010/main" val="9753907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31312"/>
            <a:ext cx="10515600" cy="683090"/>
          </a:xfrm>
        </p:spPr>
        <p:txBody>
          <a:bodyPr>
            <a:normAutofit fontScale="90000"/>
          </a:bodyPr>
          <a:lstStyle/>
          <a:p>
            <a:pPr algn="ctr"/>
            <a:r>
              <a:rPr lang="ru-RU" b="1" dirty="0" smtClean="0">
                <a:ln w="22225">
                  <a:solidFill>
                    <a:schemeClr val="accent2">
                      <a:lumMod val="50000"/>
                    </a:schemeClr>
                  </a:solidFill>
                  <a:prstDash val="solid"/>
                </a:ln>
                <a:solidFill>
                  <a:schemeClr val="accent2">
                    <a:lumMod val="75000"/>
                  </a:schemeClr>
                </a:solidFill>
              </a:rPr>
              <a:t>Коричневый цвет</a:t>
            </a:r>
            <a:endParaRPr lang="ru-RU" b="1" dirty="0">
              <a:ln w="22225">
                <a:solidFill>
                  <a:schemeClr val="accent2">
                    <a:lumMod val="50000"/>
                  </a:schemeClr>
                </a:solidFill>
                <a:prstDash val="solid"/>
              </a:ln>
              <a:solidFill>
                <a:schemeClr val="accent2">
                  <a:lumMod val="75000"/>
                </a:schemeClr>
              </a:solidFill>
            </a:endParaRPr>
          </a:p>
        </p:txBody>
      </p:sp>
      <p:sp>
        <p:nvSpPr>
          <p:cNvPr id="3" name="Объект 2"/>
          <p:cNvSpPr>
            <a:spLocks noGrp="1"/>
          </p:cNvSpPr>
          <p:nvPr>
            <p:ph idx="1"/>
          </p:nvPr>
        </p:nvSpPr>
        <p:spPr>
          <a:xfrm>
            <a:off x="838200" y="914402"/>
            <a:ext cx="10848278" cy="5262561"/>
          </a:xfrm>
        </p:spPr>
        <p:txBody>
          <a:bodyPr>
            <a:normAutofit fontScale="77500" lnSpcReduction="20000"/>
          </a:bodyPr>
          <a:lstStyle/>
          <a:p>
            <a:pPr algn="just" fontAlgn="base">
              <a:spcAft>
                <a:spcPts val="600"/>
              </a:spcAft>
            </a:pPr>
            <a:r>
              <a:rPr lang="ru-RU" b="1" dirty="0"/>
              <a:t>Коричневый</a:t>
            </a:r>
            <a:r>
              <a:rPr lang="ru-RU" dirty="0"/>
              <a:t> цвет ассоциируется с ленью, грязью, </a:t>
            </a:r>
            <a:r>
              <a:rPr lang="ru-RU" dirty="0" smtClean="0"/>
              <a:t>он </a:t>
            </a:r>
            <a:r>
              <a:rPr lang="ru-RU" dirty="0"/>
              <a:t>может казаться устаревшим, скучным. Это один из самых недооценённых цветов.</a:t>
            </a:r>
          </a:p>
          <a:p>
            <a:pPr algn="just" fontAlgn="base">
              <a:spcAft>
                <a:spcPts val="600"/>
              </a:spcAft>
            </a:pPr>
            <a:r>
              <a:rPr lang="ru-RU" dirty="0"/>
              <a:t>Однако, коричневый цвет — это также цвет дерева и осени, тепла и уюта. Это цвет шоколада и загара. </a:t>
            </a:r>
            <a:r>
              <a:rPr lang="ru-RU" dirty="0" smtClean="0"/>
              <a:t>Он окружает </a:t>
            </a:r>
            <a:r>
              <a:rPr lang="ru-RU" dirty="0"/>
              <a:t>нас повсюду и вызывает огромное количество самых разнообразных ассоциаций</a:t>
            </a:r>
            <a:r>
              <a:rPr lang="ru-RU" dirty="0" smtClean="0"/>
              <a:t>.</a:t>
            </a:r>
          </a:p>
          <a:p>
            <a:pPr algn="just" fontAlgn="base">
              <a:spcAft>
                <a:spcPts val="600"/>
              </a:spcAft>
            </a:pPr>
            <a:r>
              <a:rPr lang="ru-RU" dirty="0" smtClean="0"/>
              <a:t>Коричневый </a:t>
            </a:r>
            <a:r>
              <a:rPr lang="ru-RU" dirty="0"/>
              <a:t>выбирают уверенные </a:t>
            </a:r>
            <a:r>
              <a:rPr lang="ru-RU" dirty="0" smtClean="0"/>
              <a:t>люди - те</a:t>
            </a:r>
            <a:r>
              <a:rPr lang="ru-RU" dirty="0"/>
              <a:t>, кто твердо и уверенно </a:t>
            </a:r>
            <a:r>
              <a:rPr lang="ru-RU" dirty="0" smtClean="0"/>
              <a:t>встал </a:t>
            </a:r>
            <a:r>
              <a:rPr lang="ru-RU" dirty="0"/>
              <a:t>на </a:t>
            </a:r>
            <a:r>
              <a:rPr lang="ru-RU" dirty="0" smtClean="0"/>
              <a:t>ноги. Еще </a:t>
            </a:r>
            <a:r>
              <a:rPr lang="ru-RU" dirty="0"/>
              <a:t>коричневый предпочитают тогда, когда вокруг всё плохо складывается. Он является своеобразной надеждой в то, что все будет хорошо. </a:t>
            </a:r>
            <a:endParaRPr lang="ru-RU" dirty="0" smtClean="0"/>
          </a:p>
          <a:p>
            <a:pPr algn="just" fontAlgn="base">
              <a:spcAft>
                <a:spcPts val="600"/>
              </a:spcAft>
            </a:pPr>
            <a:r>
              <a:rPr lang="ru-RU" dirty="0" smtClean="0"/>
              <a:t>Люди</a:t>
            </a:r>
            <a:r>
              <a:rPr lang="ru-RU" dirty="0"/>
              <a:t>, выбирающие коричневый цвет, любят работать и всегда говорят правду. Если вы собрались устраиваться на работу, оденьте что-нибудь коричневое. </a:t>
            </a:r>
            <a:endParaRPr lang="ru-RU" dirty="0" smtClean="0"/>
          </a:p>
          <a:p>
            <a:pPr lvl="0" algn="just" fontAlgn="base">
              <a:spcAft>
                <a:spcPts val="600"/>
              </a:spcAft>
            </a:pPr>
            <a:r>
              <a:rPr lang="ru-RU" dirty="0" smtClean="0"/>
              <a:t>Люди</a:t>
            </a:r>
            <a:r>
              <a:rPr lang="ru-RU" dirty="0"/>
              <a:t>, которые имеют слабость к нему, ценят традиции, семью. Предпочтение коричневого отражает, прежде всего, стремление к простым инстинктивным переживаниям, примитивным чувственным радостям. </a:t>
            </a:r>
            <a:endParaRPr lang="ru-RU" dirty="0" smtClean="0"/>
          </a:p>
          <a:p>
            <a:pPr lvl="0" algn="just" fontAlgn="base">
              <a:spcAft>
                <a:spcPts val="600"/>
              </a:spcAft>
            </a:pPr>
            <a:r>
              <a:rPr lang="ru-RU" dirty="0" smtClean="0"/>
              <a:t>Вместе </a:t>
            </a:r>
            <a:r>
              <a:rPr lang="ru-RU" dirty="0"/>
              <a:t>с тем, выбор этого цвета в качестве наиболее предпочитаемого указывает также на определенное физическое истощение. </a:t>
            </a:r>
            <a:r>
              <a:rPr lang="ru-RU" dirty="0" smtClean="0"/>
              <a:t>Если это так – вам необходим отдых, восстановление сил, поиск ресурсов.</a:t>
            </a:r>
            <a:endParaRPr lang="ru-RU" dirty="0"/>
          </a:p>
          <a:p>
            <a:pPr algn="just" fontAlgn="base">
              <a:spcAft>
                <a:spcPts val="600"/>
              </a:spcAft>
            </a:pPr>
            <a:endParaRPr lang="ru-RU" dirty="0"/>
          </a:p>
        </p:txBody>
      </p:sp>
      <p:sp>
        <p:nvSpPr>
          <p:cNvPr id="4" name="Стрелка вправо с вырезом 3">
            <a:hlinkClick r:id="rId2" action="ppaction://hlinksldjump"/>
          </p:cNvPr>
          <p:cNvSpPr/>
          <p:nvPr/>
        </p:nvSpPr>
        <p:spPr>
          <a:xfrm>
            <a:off x="7614015" y="5683521"/>
            <a:ext cx="1918418" cy="98688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t>Вернуться к выбору </a:t>
            </a:r>
            <a:r>
              <a:rPr lang="ru-RU" sz="1400" b="1" dirty="0" smtClean="0"/>
              <a:t>цвета</a:t>
            </a:r>
            <a:endParaRPr lang="ru-RU" sz="1400" b="1" dirty="0"/>
          </a:p>
        </p:txBody>
      </p:sp>
      <p:sp>
        <p:nvSpPr>
          <p:cNvPr id="5" name="Стрелка вправо с вырезом 4">
            <a:hlinkClick r:id="rId3" action="ppaction://hlinksldjump"/>
          </p:cNvPr>
          <p:cNvSpPr/>
          <p:nvPr/>
        </p:nvSpPr>
        <p:spPr>
          <a:xfrm>
            <a:off x="9887413" y="5744852"/>
            <a:ext cx="1609494" cy="98130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smtClean="0"/>
              <a:t>Завершить</a:t>
            </a:r>
            <a:r>
              <a:rPr lang="ru-RU" dirty="0" smtClean="0"/>
              <a:t> </a:t>
            </a:r>
            <a:endParaRPr lang="ru-RU" dirty="0"/>
          </a:p>
        </p:txBody>
      </p:sp>
    </p:spTree>
    <p:extLst>
      <p:ext uri="{BB962C8B-B14F-4D97-AF65-F5344CB8AC3E}">
        <p14:creationId xmlns:p14="http://schemas.microsoft.com/office/powerpoint/2010/main" val="273659639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31310"/>
            <a:ext cx="10515600" cy="660787"/>
          </a:xfrm>
        </p:spPr>
        <p:txBody>
          <a:bodyPr>
            <a:normAutofit fontScale="90000"/>
          </a:bodyPr>
          <a:lstStyle/>
          <a:p>
            <a:pPr algn="ctr"/>
            <a:r>
              <a:rPr lang="ru-RU" b="1" dirty="0" smtClean="0">
                <a:ln w="22225">
                  <a:solidFill>
                    <a:srgbClr val="7030A0"/>
                  </a:solidFill>
                  <a:prstDash val="solid"/>
                </a:ln>
                <a:solidFill>
                  <a:srgbClr val="7030A0"/>
                </a:solidFill>
              </a:rPr>
              <a:t>Фиолетовый цвет</a:t>
            </a:r>
            <a:endParaRPr lang="ru-RU" b="1" dirty="0">
              <a:ln w="22225">
                <a:solidFill>
                  <a:srgbClr val="7030A0"/>
                </a:solidFill>
                <a:prstDash val="solid"/>
              </a:ln>
              <a:solidFill>
                <a:srgbClr val="7030A0"/>
              </a:solidFill>
            </a:endParaRPr>
          </a:p>
        </p:txBody>
      </p:sp>
      <p:sp>
        <p:nvSpPr>
          <p:cNvPr id="3" name="Объект 2"/>
          <p:cNvSpPr>
            <a:spLocks noGrp="1"/>
          </p:cNvSpPr>
          <p:nvPr>
            <p:ph idx="1"/>
          </p:nvPr>
        </p:nvSpPr>
        <p:spPr>
          <a:xfrm>
            <a:off x="838200" y="892098"/>
            <a:ext cx="10515600" cy="5319132"/>
          </a:xfrm>
        </p:spPr>
        <p:txBody>
          <a:bodyPr>
            <a:normAutofit fontScale="85000" lnSpcReduction="20000"/>
          </a:bodyPr>
          <a:lstStyle/>
          <a:p>
            <a:pPr algn="just" fontAlgn="base">
              <a:spcAft>
                <a:spcPts val="600"/>
              </a:spcAft>
            </a:pPr>
            <a:r>
              <a:rPr lang="ru-RU" dirty="0"/>
              <a:t>Фиолетовый цвет таинственен и необычен. </a:t>
            </a:r>
            <a:r>
              <a:rPr lang="ru-RU" dirty="0" smtClean="0"/>
              <a:t>Фиолетовые </a:t>
            </a:r>
            <a:r>
              <a:rPr lang="ru-RU" dirty="0"/>
              <a:t>предметы и вещи нас интригуют и привлекают. Это не очень распространённый в природе </a:t>
            </a:r>
            <a:r>
              <a:rPr lang="ru-RU" dirty="0" smtClean="0"/>
              <a:t>цвет. </a:t>
            </a:r>
          </a:p>
          <a:p>
            <a:pPr algn="just" fontAlgn="base">
              <a:spcAft>
                <a:spcPts val="600"/>
              </a:spcAft>
            </a:pPr>
            <a:r>
              <a:rPr lang="ru-RU" dirty="0" smtClean="0"/>
              <a:t>Он </a:t>
            </a:r>
            <a:r>
              <a:rPr lang="ru-RU" dirty="0"/>
              <a:t>ассоциируется с ностальгией, фантазией, амбициями, тщеславием и непостоянством. Этот цвет настолько неоднозначен, что при правильном творческом использовании может нести огромный потенциал.</a:t>
            </a:r>
          </a:p>
          <a:p>
            <a:pPr algn="just">
              <a:spcAft>
                <a:spcPts val="600"/>
              </a:spcAft>
            </a:pPr>
            <a:r>
              <a:rPr lang="ru-RU" b="1" dirty="0" smtClean="0"/>
              <a:t>Фиолетовый</a:t>
            </a:r>
            <a:r>
              <a:rPr lang="ru-RU" dirty="0" smtClean="0"/>
              <a:t> </a:t>
            </a:r>
            <a:r>
              <a:rPr lang="ru-RU" dirty="0"/>
              <a:t>цвет в психологии </a:t>
            </a:r>
            <a:r>
              <a:rPr lang="ru-RU" dirty="0" smtClean="0"/>
              <a:t>считается как </a:t>
            </a:r>
            <a:r>
              <a:rPr lang="ru-RU" dirty="0"/>
              <a:t>опасный цвет. Он давит на психику, вызывает апатию. При этом, фиолетовый цвет повышает низкую самооценку. </a:t>
            </a:r>
            <a:endParaRPr lang="ru-RU" dirty="0" smtClean="0"/>
          </a:p>
          <a:p>
            <a:pPr algn="just">
              <a:spcAft>
                <a:spcPts val="600"/>
              </a:spcAft>
            </a:pPr>
            <a:r>
              <a:rPr lang="ru-RU" dirty="0" smtClean="0"/>
              <a:t>Люди </a:t>
            </a:r>
            <a:r>
              <a:rPr lang="ru-RU" dirty="0"/>
              <a:t>которые любят фиолетовый цвет необычны - не такие как все. Им сложно реализоваться в жизни, они </a:t>
            </a:r>
            <a:r>
              <a:rPr lang="ru-RU" dirty="0" smtClean="0"/>
              <a:t>очень </a:t>
            </a:r>
            <a:r>
              <a:rPr lang="ru-RU" dirty="0"/>
              <a:t>самокритичны, всегда очень рационально контролируют себя. </a:t>
            </a:r>
            <a:endParaRPr lang="ru-RU" dirty="0" smtClean="0"/>
          </a:p>
          <a:p>
            <a:pPr algn="just">
              <a:spcAft>
                <a:spcPts val="600"/>
              </a:spcAft>
            </a:pPr>
            <a:r>
              <a:rPr lang="ru-RU" dirty="0" smtClean="0"/>
              <a:t>Фиолетовый </a:t>
            </a:r>
            <a:r>
              <a:rPr lang="ru-RU" dirty="0"/>
              <a:t>цвет также символизирует присущую человеку инфантильность и внушаемость, потребность в поддержке, опоре. В этом смысле выбор или отрицание фиолетового цвета выступает своеобразным индикатором психической </a:t>
            </a:r>
            <a:r>
              <a:rPr lang="ru-RU" dirty="0" smtClean="0"/>
              <a:t>зрелости</a:t>
            </a:r>
            <a:r>
              <a:rPr lang="ru-RU" dirty="0"/>
              <a:t>. </a:t>
            </a:r>
          </a:p>
        </p:txBody>
      </p:sp>
      <p:sp>
        <p:nvSpPr>
          <p:cNvPr id="4" name="Стрелка вправо с вырезом 3">
            <a:hlinkClick r:id="rId2" action="ppaction://hlinksldjump"/>
          </p:cNvPr>
          <p:cNvSpPr/>
          <p:nvPr/>
        </p:nvSpPr>
        <p:spPr>
          <a:xfrm>
            <a:off x="7614015" y="5683521"/>
            <a:ext cx="1918418" cy="98688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t>Вернуться к выбору </a:t>
            </a:r>
            <a:r>
              <a:rPr lang="ru-RU" sz="1400" b="1" dirty="0" smtClean="0"/>
              <a:t>цвета</a:t>
            </a:r>
            <a:endParaRPr lang="ru-RU" sz="1400" b="1" dirty="0"/>
          </a:p>
        </p:txBody>
      </p:sp>
      <p:sp>
        <p:nvSpPr>
          <p:cNvPr id="5" name="Стрелка вправо с вырезом 4">
            <a:hlinkClick r:id="rId3" action="ppaction://hlinksldjump"/>
          </p:cNvPr>
          <p:cNvSpPr/>
          <p:nvPr/>
        </p:nvSpPr>
        <p:spPr>
          <a:xfrm>
            <a:off x="9850242" y="5720576"/>
            <a:ext cx="1609494" cy="98130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smtClean="0"/>
              <a:t>Завершить</a:t>
            </a:r>
            <a:r>
              <a:rPr lang="ru-RU" dirty="0" smtClean="0"/>
              <a:t> </a:t>
            </a:r>
            <a:endParaRPr lang="ru-RU" dirty="0"/>
          </a:p>
        </p:txBody>
      </p:sp>
    </p:spTree>
    <p:extLst>
      <p:ext uri="{BB962C8B-B14F-4D97-AF65-F5344CB8AC3E}">
        <p14:creationId xmlns:p14="http://schemas.microsoft.com/office/powerpoint/2010/main" val="199118645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38485"/>
          </a:xfrm>
        </p:spPr>
        <p:txBody>
          <a:bodyPr>
            <a:normAutofit fontScale="90000"/>
          </a:bodyPr>
          <a:lstStyle/>
          <a:p>
            <a:pPr algn="ctr"/>
            <a:r>
              <a:rPr lang="ru-RU" b="1" dirty="0" smtClean="0">
                <a:ln w="22225">
                  <a:solidFill>
                    <a:srgbClr val="CF5B4F"/>
                  </a:solidFill>
                  <a:prstDash val="solid"/>
                </a:ln>
                <a:solidFill>
                  <a:srgbClr val="F6B2B0"/>
                </a:solidFill>
              </a:rPr>
              <a:t>Розовый цвет</a:t>
            </a:r>
            <a:endParaRPr lang="ru-RU" b="1" dirty="0">
              <a:ln w="22225">
                <a:solidFill>
                  <a:srgbClr val="CF5B4F"/>
                </a:solidFill>
                <a:prstDash val="solid"/>
              </a:ln>
              <a:solidFill>
                <a:srgbClr val="F6B2B0"/>
              </a:solidFill>
            </a:endParaRPr>
          </a:p>
        </p:txBody>
      </p:sp>
      <p:sp>
        <p:nvSpPr>
          <p:cNvPr id="3" name="Объект 2"/>
          <p:cNvSpPr>
            <a:spLocks noGrp="1"/>
          </p:cNvSpPr>
          <p:nvPr>
            <p:ph idx="1"/>
          </p:nvPr>
        </p:nvSpPr>
        <p:spPr>
          <a:xfrm>
            <a:off x="838200" y="1003609"/>
            <a:ext cx="10770220" cy="5073805"/>
          </a:xfrm>
        </p:spPr>
        <p:txBody>
          <a:bodyPr>
            <a:normAutofit fontScale="70000" lnSpcReduction="20000"/>
          </a:bodyPr>
          <a:lstStyle/>
          <a:p>
            <a:pPr fontAlgn="base">
              <a:spcAft>
                <a:spcPts val="600"/>
              </a:spcAft>
            </a:pPr>
            <a:r>
              <a:rPr lang="ru-RU" dirty="0"/>
              <a:t>Согласно психологии цвета, розовый </a:t>
            </a:r>
            <a:r>
              <a:rPr lang="ru-RU" dirty="0" smtClean="0"/>
              <a:t>представляет </a:t>
            </a:r>
            <a:r>
              <a:rPr lang="ru-RU" dirty="0"/>
              <a:t>женственность, очарование, чувственность, </a:t>
            </a:r>
            <a:r>
              <a:rPr lang="ru-RU" dirty="0" smtClean="0"/>
              <a:t>вежливость, его </a:t>
            </a:r>
            <a:r>
              <a:rPr lang="ru-RU" dirty="0"/>
              <a:t>также связывают с </a:t>
            </a:r>
            <a:r>
              <a:rPr lang="ru-RU" dirty="0" smtClean="0"/>
              <a:t>юностью.</a:t>
            </a:r>
            <a:r>
              <a:rPr lang="ru-RU" dirty="0"/>
              <a:t> Розовый может означать добро, страсть, романтику, любовь. </a:t>
            </a:r>
          </a:p>
          <a:p>
            <a:pPr fontAlgn="base">
              <a:spcAft>
                <a:spcPts val="600"/>
              </a:spcAft>
            </a:pPr>
            <a:r>
              <a:rPr lang="ru-RU" dirty="0"/>
              <a:t>Розовый цвет обожает множество людей, есть даже те, кто покупает всё только розового цвета. Есть и ярые противники розового, которые считают данный цвет </a:t>
            </a:r>
            <a:r>
              <a:rPr lang="ru-RU" dirty="0" smtClean="0"/>
              <a:t>раздражающим и безвкусным. </a:t>
            </a:r>
            <a:r>
              <a:rPr lang="ru-RU" dirty="0"/>
              <a:t>Наибольшую критику вызывает цвет фуксии, у многих он ассоциируется с дешёвыми и некачественными вещами</a:t>
            </a:r>
            <a:r>
              <a:rPr lang="ru-RU" dirty="0" smtClean="0"/>
              <a:t>.</a:t>
            </a:r>
          </a:p>
          <a:p>
            <a:pPr fontAlgn="base">
              <a:spcAft>
                <a:spcPts val="600"/>
              </a:spcAft>
            </a:pPr>
            <a:r>
              <a:rPr lang="ru-RU" b="1" dirty="0"/>
              <a:t>Розовый</a:t>
            </a:r>
            <a:r>
              <a:rPr lang="ru-RU" dirty="0"/>
              <a:t> цвет в психологии </a:t>
            </a:r>
            <a:r>
              <a:rPr lang="ru-RU" dirty="0" smtClean="0"/>
              <a:t>— </a:t>
            </a:r>
            <a:r>
              <a:rPr lang="ru-RU" dirty="0"/>
              <a:t>мягкий цвет, который притупляет эмоции гнева и агрессии. </a:t>
            </a:r>
            <a:r>
              <a:rPr lang="ru-RU" dirty="0" smtClean="0"/>
              <a:t>Например, в </a:t>
            </a:r>
            <a:r>
              <a:rPr lang="ru-RU" dirty="0"/>
              <a:t>местах, где исправляют детей с асоциальным поведением, часто используется розовый цвет стен или мебели. </a:t>
            </a:r>
            <a:endParaRPr lang="ru-RU" dirty="0" smtClean="0"/>
          </a:p>
          <a:p>
            <a:pPr fontAlgn="base">
              <a:spcAft>
                <a:spcPts val="600"/>
              </a:spcAft>
            </a:pPr>
            <a:r>
              <a:rPr lang="ru-RU" dirty="0" smtClean="0"/>
              <a:t>Если </a:t>
            </a:r>
            <a:r>
              <a:rPr lang="ru-RU" dirty="0"/>
              <a:t>после тяжелого дня вы приходите домой злым и агрессивным посмотрите на что-нибудь розовое и ваша агрессия </a:t>
            </a:r>
            <a:r>
              <a:rPr lang="ru-RU" dirty="0" smtClean="0"/>
              <a:t>улетучится.</a:t>
            </a:r>
          </a:p>
          <a:p>
            <a:pPr fontAlgn="base">
              <a:spcAft>
                <a:spcPts val="600"/>
              </a:spcAft>
            </a:pPr>
            <a:r>
              <a:rPr lang="ru-RU" dirty="0" smtClean="0"/>
              <a:t>Те</a:t>
            </a:r>
            <a:r>
              <a:rPr lang="ru-RU" dirty="0"/>
              <a:t>, кто предпочитает розовый хотят жить полной жизнью, желают новых впечатлений, трудолюбивы и не любят отдыхать. Но иногда люди предпочитающий розовый цвет могут быть легкомысленными, инфантильными, любящими покрасоваться перед всеми. </a:t>
            </a:r>
            <a:endParaRPr lang="ru-RU" dirty="0" smtClean="0"/>
          </a:p>
          <a:p>
            <a:pPr fontAlgn="base">
              <a:spcAft>
                <a:spcPts val="600"/>
              </a:spcAft>
            </a:pPr>
            <a:r>
              <a:rPr lang="ru-RU" dirty="0" smtClean="0"/>
              <a:t>Розовый </a:t>
            </a:r>
            <a:r>
              <a:rPr lang="ru-RU" dirty="0"/>
              <a:t>— это цвет жизни, всего живого. Он говорит о необходимости любить и быть добрее. Те, кому он нравится, могут разволноваться по самому незначительному поводу. У людей же излишне прагматичных этот цвет вызывает раздражение. </a:t>
            </a:r>
          </a:p>
          <a:p>
            <a:pPr fontAlgn="base"/>
            <a:endParaRPr lang="ru-RU" dirty="0"/>
          </a:p>
          <a:p>
            <a:endParaRPr lang="ru-RU" dirty="0"/>
          </a:p>
        </p:txBody>
      </p:sp>
      <p:sp>
        <p:nvSpPr>
          <p:cNvPr id="4" name="Стрелка вправо с вырезом 3">
            <a:hlinkClick r:id="rId2" action="ppaction://hlinksldjump"/>
          </p:cNvPr>
          <p:cNvSpPr/>
          <p:nvPr/>
        </p:nvSpPr>
        <p:spPr>
          <a:xfrm>
            <a:off x="7625166" y="5871117"/>
            <a:ext cx="1918418" cy="98688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t>Вернуться к выбору </a:t>
            </a:r>
            <a:r>
              <a:rPr lang="ru-RU" sz="1400" b="1" dirty="0" smtClean="0"/>
              <a:t>цвета</a:t>
            </a:r>
            <a:endParaRPr lang="ru-RU" sz="1400" b="1" dirty="0"/>
          </a:p>
        </p:txBody>
      </p:sp>
      <p:sp>
        <p:nvSpPr>
          <p:cNvPr id="5" name="Стрелка вправо с вырезом 4">
            <a:hlinkClick r:id="rId3" action="ppaction://hlinksldjump"/>
          </p:cNvPr>
          <p:cNvSpPr/>
          <p:nvPr/>
        </p:nvSpPr>
        <p:spPr>
          <a:xfrm>
            <a:off x="9898564" y="5876692"/>
            <a:ext cx="1609494" cy="98130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smtClean="0"/>
              <a:t>Завершить</a:t>
            </a:r>
            <a:r>
              <a:rPr lang="ru-RU" dirty="0" smtClean="0"/>
              <a:t> </a:t>
            </a:r>
            <a:endParaRPr lang="ru-RU" dirty="0"/>
          </a:p>
        </p:txBody>
      </p:sp>
    </p:spTree>
    <p:extLst>
      <p:ext uri="{BB962C8B-B14F-4D97-AF65-F5344CB8AC3E}">
        <p14:creationId xmlns:p14="http://schemas.microsoft.com/office/powerpoint/2010/main" val="33878893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64764"/>
            <a:ext cx="10515600" cy="805753"/>
          </a:xfrm>
        </p:spPr>
        <p:txBody>
          <a:bodyPr/>
          <a:lstStyle/>
          <a:p>
            <a:pPr algn="ctr"/>
            <a:r>
              <a:rPr lang="ru-RU" b="1" dirty="0" smtClean="0">
                <a:ln w="22225">
                  <a:solidFill>
                    <a:srgbClr val="7030A0"/>
                  </a:solidFill>
                  <a:prstDash val="solid"/>
                </a:ln>
                <a:solidFill>
                  <a:srgbClr val="BDACFA"/>
                </a:solidFill>
              </a:rPr>
              <a:t>Сиреневый </a:t>
            </a:r>
            <a:r>
              <a:rPr lang="ru-RU" b="1" dirty="0">
                <a:ln w="22225">
                  <a:solidFill>
                    <a:srgbClr val="7030A0"/>
                  </a:solidFill>
                  <a:prstDash val="solid"/>
                </a:ln>
                <a:solidFill>
                  <a:srgbClr val="BDACFA"/>
                </a:solidFill>
              </a:rPr>
              <a:t>цвет</a:t>
            </a:r>
            <a:endParaRPr lang="ru-RU" dirty="0"/>
          </a:p>
        </p:txBody>
      </p:sp>
      <p:sp>
        <p:nvSpPr>
          <p:cNvPr id="3" name="Объект 2"/>
          <p:cNvSpPr>
            <a:spLocks noGrp="1"/>
          </p:cNvSpPr>
          <p:nvPr>
            <p:ph idx="1"/>
          </p:nvPr>
        </p:nvSpPr>
        <p:spPr>
          <a:xfrm>
            <a:off x="838200" y="914400"/>
            <a:ext cx="10515600" cy="5262563"/>
          </a:xfrm>
        </p:spPr>
        <p:txBody>
          <a:bodyPr>
            <a:normAutofit fontScale="70000" lnSpcReduction="20000"/>
          </a:bodyPr>
          <a:lstStyle/>
          <a:p>
            <a:pPr algn="just">
              <a:spcAft>
                <a:spcPts val="600"/>
              </a:spcAft>
            </a:pPr>
            <a:r>
              <a:rPr lang="ru-RU" b="1" dirty="0" smtClean="0"/>
              <a:t>Сиреневый</a:t>
            </a:r>
            <a:r>
              <a:rPr lang="ru-RU" dirty="0" smtClean="0"/>
              <a:t> </a:t>
            </a:r>
            <a:r>
              <a:rPr lang="ru-RU" dirty="0"/>
              <a:t>цвет — это один из оттенков фиолетового цвета, а также смесь синего и красного цветов (смесь женского и мужского начала), означает светлое будущее. Синий в данном оттенке придает некий холодок, что также придает значение ностальгии, а красный – креативности. </a:t>
            </a:r>
            <a:r>
              <a:rPr lang="ru-RU" dirty="0" smtClean="0"/>
              <a:t>Поэтому </a:t>
            </a:r>
            <a:r>
              <a:rPr lang="ru-RU" dirty="0"/>
              <a:t>если лаконично говорить о сиреневом цвете, то – это ясное будущее, ностальгия и креатив. </a:t>
            </a:r>
            <a:endParaRPr lang="ru-RU" dirty="0" smtClean="0"/>
          </a:p>
          <a:p>
            <a:pPr algn="just">
              <a:spcAft>
                <a:spcPts val="600"/>
              </a:spcAft>
            </a:pPr>
            <a:r>
              <a:rPr lang="ru-RU" dirty="0" smtClean="0"/>
              <a:t>Подобное </a:t>
            </a:r>
            <a:r>
              <a:rPr lang="ru-RU" dirty="0"/>
              <a:t>описание часто встречается у подростков, которые полны сил, но временами случаются депрессии, а также у них все еще впереди. </a:t>
            </a:r>
            <a:endParaRPr lang="ru-RU" dirty="0" smtClean="0"/>
          </a:p>
          <a:p>
            <a:pPr algn="just">
              <a:spcAft>
                <a:spcPts val="600"/>
              </a:spcAft>
            </a:pPr>
            <a:r>
              <a:rPr lang="ru-RU" dirty="0" smtClean="0"/>
              <a:t>Значение </a:t>
            </a:r>
            <a:r>
              <a:rPr lang="ru-RU" dirty="0"/>
              <a:t>сиреневого цвета </a:t>
            </a:r>
            <a:r>
              <a:rPr lang="ru-RU"/>
              <a:t>в </a:t>
            </a:r>
            <a:r>
              <a:rPr lang="ru-RU" smtClean="0"/>
              <a:t>психологии: </a:t>
            </a:r>
            <a:r>
              <a:rPr lang="ru-RU" dirty="0"/>
              <a:t>как показали результаты различных исследований, сиреневый цвет хорошо поднимает самооценку человека. Поэтому людям с заниженным показателем рекомендуется одевать сиреневые тона или украшения. </a:t>
            </a:r>
            <a:endParaRPr lang="ru-RU" dirty="0" smtClean="0"/>
          </a:p>
          <a:p>
            <a:pPr algn="just">
              <a:spcAft>
                <a:spcPts val="600"/>
              </a:spcAft>
            </a:pPr>
            <a:r>
              <a:rPr lang="ru-RU" dirty="0" smtClean="0"/>
              <a:t>Сиреневый </a:t>
            </a:r>
            <a:r>
              <a:rPr lang="ru-RU" dirty="0"/>
              <a:t>цвет в психологии человека – это тщеславие, незрелость. Часто этот цвет выбирается в подростковом возрасте. </a:t>
            </a:r>
            <a:endParaRPr lang="ru-RU" dirty="0" smtClean="0"/>
          </a:p>
          <a:p>
            <a:pPr algn="just">
              <a:spcAft>
                <a:spcPts val="600"/>
              </a:spcAft>
            </a:pPr>
            <a:r>
              <a:rPr lang="ru-RU" dirty="0" smtClean="0"/>
              <a:t>Если </a:t>
            </a:r>
            <a:r>
              <a:rPr lang="ru-RU" dirty="0"/>
              <a:t>сиреневый цвет полюбился женским полом, это означает, что у нее есть творческая склонность или умение хорошо фантазировать и представлять. Также принято считать, что такие девушки любят накручивать себя, испытывая при этом сильный стресс и депрессию. С другой стороны, такие представительницы прекрасного пола осторожны, имеют стремление к гармонии и эстетике. Обычно любовь к цвету приводит к соответствующему цвету гардероба. Но стоит помнить, что все хорошо в меру, не стоит перебарщивать, так как переизбыток этого оттенка может вызывать отвращение со стороны окружающих людей. </a:t>
            </a:r>
          </a:p>
          <a:p>
            <a:endParaRPr lang="ru-RU" dirty="0"/>
          </a:p>
        </p:txBody>
      </p:sp>
      <p:sp>
        <p:nvSpPr>
          <p:cNvPr id="4" name="Стрелка вправо с вырезом 3">
            <a:hlinkClick r:id="rId2" action="ppaction://hlinksldjump"/>
          </p:cNvPr>
          <p:cNvSpPr/>
          <p:nvPr/>
        </p:nvSpPr>
        <p:spPr>
          <a:xfrm>
            <a:off x="7625166" y="5839716"/>
            <a:ext cx="1918418" cy="98688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t>Вернуться к выбору </a:t>
            </a:r>
            <a:r>
              <a:rPr lang="ru-RU" sz="1400" b="1" dirty="0" smtClean="0"/>
              <a:t>цвета</a:t>
            </a:r>
            <a:endParaRPr lang="ru-RU" sz="1400" b="1" dirty="0"/>
          </a:p>
        </p:txBody>
      </p:sp>
      <p:sp>
        <p:nvSpPr>
          <p:cNvPr id="5" name="Стрелка вправо с вырезом 4">
            <a:hlinkClick r:id="rId3" action="ppaction://hlinksldjump"/>
          </p:cNvPr>
          <p:cNvSpPr/>
          <p:nvPr/>
        </p:nvSpPr>
        <p:spPr>
          <a:xfrm>
            <a:off x="9844667" y="5845291"/>
            <a:ext cx="1609494" cy="98130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smtClean="0"/>
              <a:t>Завершить</a:t>
            </a:r>
            <a:r>
              <a:rPr lang="ru-RU" dirty="0" smtClean="0"/>
              <a:t> </a:t>
            </a:r>
            <a:endParaRPr lang="ru-RU" dirty="0"/>
          </a:p>
        </p:txBody>
      </p:sp>
    </p:spTree>
    <p:extLst>
      <p:ext uri="{BB962C8B-B14F-4D97-AF65-F5344CB8AC3E}">
        <p14:creationId xmlns:p14="http://schemas.microsoft.com/office/powerpoint/2010/main" val="25736899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7839" y="242463"/>
            <a:ext cx="10515600" cy="738844"/>
          </a:xfrm>
        </p:spPr>
        <p:txBody>
          <a:bodyPr>
            <a:normAutofit/>
          </a:bodyPr>
          <a:lstStyle/>
          <a:p>
            <a:pPr algn="ctr"/>
            <a:r>
              <a:rPr lang="ru-RU" b="1" dirty="0" smtClean="0">
                <a:ln w="22225">
                  <a:solidFill>
                    <a:schemeClr val="accent6">
                      <a:lumMod val="75000"/>
                    </a:schemeClr>
                  </a:solidFill>
                  <a:prstDash val="solid"/>
                </a:ln>
                <a:solidFill>
                  <a:srgbClr val="92D050"/>
                </a:solidFill>
              </a:rPr>
              <a:t>Зеленый цвет</a:t>
            </a:r>
            <a:endParaRPr lang="ru-RU" b="1" dirty="0">
              <a:ln w="22225">
                <a:solidFill>
                  <a:schemeClr val="accent6">
                    <a:lumMod val="75000"/>
                  </a:schemeClr>
                </a:solidFill>
                <a:prstDash val="solid"/>
              </a:ln>
              <a:solidFill>
                <a:srgbClr val="92D050"/>
              </a:solidFill>
            </a:endParaRPr>
          </a:p>
        </p:txBody>
      </p:sp>
      <p:sp>
        <p:nvSpPr>
          <p:cNvPr id="3" name="Объект 2"/>
          <p:cNvSpPr>
            <a:spLocks noGrp="1"/>
          </p:cNvSpPr>
          <p:nvPr>
            <p:ph idx="1"/>
          </p:nvPr>
        </p:nvSpPr>
        <p:spPr>
          <a:xfrm>
            <a:off x="737839" y="981307"/>
            <a:ext cx="10892883" cy="5195656"/>
          </a:xfrm>
        </p:spPr>
        <p:txBody>
          <a:bodyPr>
            <a:normAutofit fontScale="62500" lnSpcReduction="20000"/>
          </a:bodyPr>
          <a:lstStyle/>
          <a:p>
            <a:pPr algn="just" fontAlgn="base"/>
            <a:r>
              <a:rPr lang="ru-RU" dirty="0"/>
              <a:t>Зелёный — это самый естественный цвет, цвет природы, травы, </a:t>
            </a:r>
            <a:r>
              <a:rPr lang="ru-RU" dirty="0" smtClean="0"/>
              <a:t>надежды</a:t>
            </a:r>
            <a:r>
              <a:rPr lang="ru-RU" dirty="0"/>
              <a:t>, здоровья, плодородия, денег. </a:t>
            </a:r>
            <a:r>
              <a:rPr lang="ru-RU" dirty="0" smtClean="0"/>
              <a:t>Это </a:t>
            </a:r>
            <a:r>
              <a:rPr lang="ru-RU" dirty="0"/>
              <a:t>также цвет свежести и гармонии, мира, спокойствия. Людей, оберегающих природу, также называют «зелёными</a:t>
            </a:r>
            <a:r>
              <a:rPr lang="ru-RU" dirty="0" smtClean="0"/>
              <a:t>».</a:t>
            </a:r>
            <a:r>
              <a:rPr lang="ru-RU" dirty="0"/>
              <a:t> </a:t>
            </a:r>
            <a:endParaRPr lang="ru-RU" dirty="0" smtClean="0"/>
          </a:p>
          <a:p>
            <a:pPr algn="just" fontAlgn="base"/>
            <a:r>
              <a:rPr lang="ru-RU" dirty="0" smtClean="0"/>
              <a:t>У </a:t>
            </a:r>
            <a:r>
              <a:rPr lang="ru-RU" dirty="0"/>
              <a:t>многих народов он символизирует юность, надежду, веселье, хотя порой — и незрелость, недостаточное совершенство. Зеленый цвет предельно материален и действует успокаивающе, но может производить и угнетающее впечатление (не случайно тоску называют «зеленой», а сам человек «зеленеет» от злости). У жителей Ирана зеленый цвет ассоциируется как с бурным ростом и свежестью, так и с несчастьем, печалью, скорбью, поэтому о злополучном человеке говорят «зеленая нога», а о кладбище — «зеленый дом». В средневековой Европе шуты носили зеленую с желтым одежду, а банкроты в Германии должны были надевать зеленые шапки. </a:t>
            </a:r>
          </a:p>
          <a:p>
            <a:pPr algn="just" fontAlgn="base"/>
            <a:r>
              <a:rPr lang="ru-RU" dirty="0" smtClean="0"/>
              <a:t>Зеленый </a:t>
            </a:r>
            <a:r>
              <a:rPr lang="ru-RU" dirty="0"/>
              <a:t>это природный, успокаивающий и расслабляющий цвет. </a:t>
            </a:r>
            <a:r>
              <a:rPr lang="ru-RU" dirty="0" smtClean="0"/>
              <a:t>Он </a:t>
            </a:r>
            <a:r>
              <a:rPr lang="ru-RU" dirty="0"/>
              <a:t>обладает свойством исцеления, нормализует высокое давление. </a:t>
            </a:r>
            <a:endParaRPr lang="ru-RU" dirty="0" smtClean="0"/>
          </a:p>
          <a:p>
            <a:pPr algn="just" fontAlgn="base"/>
            <a:r>
              <a:rPr lang="ru-RU" dirty="0" smtClean="0"/>
              <a:t>Люди</a:t>
            </a:r>
            <a:r>
              <a:rPr lang="ru-RU" dirty="0"/>
              <a:t>, которые выбирают зеленый, четко и рационально выбирают свой жизненный путь. К любой жизненной задаче подходят со всей серьезностью. Любят оказывать помощь другим. Их внутренний мир богат, но открывать его они не спешат, хоть сами по себе и не скрытны. </a:t>
            </a:r>
            <a:endParaRPr lang="ru-RU" dirty="0" smtClean="0"/>
          </a:p>
          <a:p>
            <a:pPr algn="just" fontAlgn="base"/>
            <a:r>
              <a:rPr lang="ru-RU" dirty="0" smtClean="0"/>
              <a:t>Тот</a:t>
            </a:r>
            <a:r>
              <a:rPr lang="ru-RU" dirty="0"/>
              <a:t>, </a:t>
            </a:r>
            <a:r>
              <a:rPr lang="ru-RU" dirty="0" smtClean="0"/>
              <a:t>кто предпочитает зеленый цвет, </a:t>
            </a:r>
            <a:r>
              <a:rPr lang="ru-RU" dirty="0"/>
              <a:t>боится чужого влияния, ищет способ самоутверждения, так как для него это жизненно важно. Тот, кто его не любит, страшится житейских проблем, превратностей судьбы, вообще, всех трудностей. Зеленый цвет содержит в себе скрытую потенциальную энергию, отражает степень волевого напряжения, поэтому люди, предпочитающие зеленый цвет, стремятся к самоуверенности и уверенности вообще. Люди же эксцентричные, добивающиеся поставленных задач не целенаправленной волевой активностью, а посредством эмоций, отвергают зеленый цвет как несимпатичный. Наряду с ними, зеленый цвет отвергают люди, находящиеся на грани психического и физического истощения.</a:t>
            </a:r>
          </a:p>
          <a:p>
            <a:endParaRPr lang="ru-RU" dirty="0"/>
          </a:p>
        </p:txBody>
      </p:sp>
      <p:sp>
        <p:nvSpPr>
          <p:cNvPr id="4" name="Стрелка вправо с вырезом 3">
            <a:hlinkClick r:id="rId2" action="ppaction://hlinksldjump"/>
          </p:cNvPr>
          <p:cNvSpPr/>
          <p:nvPr/>
        </p:nvSpPr>
        <p:spPr>
          <a:xfrm>
            <a:off x="7480200" y="5871117"/>
            <a:ext cx="1918418" cy="98688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t>Вернуться к выбору </a:t>
            </a:r>
            <a:r>
              <a:rPr lang="ru-RU" sz="1400" b="1" dirty="0" smtClean="0"/>
              <a:t>цвета</a:t>
            </a:r>
            <a:endParaRPr lang="ru-RU" sz="1400" b="1" dirty="0"/>
          </a:p>
        </p:txBody>
      </p:sp>
      <p:sp>
        <p:nvSpPr>
          <p:cNvPr id="5" name="Стрелка вправо с вырезом 4">
            <a:hlinkClick r:id="rId3" action="ppaction://hlinksldjump"/>
          </p:cNvPr>
          <p:cNvSpPr/>
          <p:nvPr/>
        </p:nvSpPr>
        <p:spPr>
          <a:xfrm>
            <a:off x="9909715" y="5876692"/>
            <a:ext cx="1609494" cy="98130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smtClean="0"/>
              <a:t>Завершить</a:t>
            </a:r>
            <a:r>
              <a:rPr lang="ru-RU" dirty="0" smtClean="0"/>
              <a:t> </a:t>
            </a:r>
            <a:endParaRPr lang="ru-RU" dirty="0"/>
          </a:p>
        </p:txBody>
      </p:sp>
    </p:spTree>
    <p:extLst>
      <p:ext uri="{BB962C8B-B14F-4D97-AF65-F5344CB8AC3E}">
        <p14:creationId xmlns:p14="http://schemas.microsoft.com/office/powerpoint/2010/main" val="34901351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75555"/>
            <a:ext cx="10515600" cy="671938"/>
          </a:xfrm>
        </p:spPr>
        <p:txBody>
          <a:bodyPr>
            <a:normAutofit fontScale="90000"/>
          </a:bodyPr>
          <a:lstStyle/>
          <a:p>
            <a:pPr algn="ctr"/>
            <a:r>
              <a:rPr lang="ru-RU" b="1" dirty="0" smtClean="0">
                <a:ln w="22225">
                  <a:solidFill>
                    <a:srgbClr val="0070C0"/>
                  </a:solidFill>
                  <a:prstDash val="solid"/>
                </a:ln>
                <a:solidFill>
                  <a:srgbClr val="00B0F0"/>
                </a:solidFill>
              </a:rPr>
              <a:t>Синий цвет</a:t>
            </a:r>
            <a:endParaRPr lang="ru-RU" b="1" dirty="0">
              <a:ln w="22225">
                <a:solidFill>
                  <a:srgbClr val="0070C0"/>
                </a:solidFill>
                <a:prstDash val="solid"/>
              </a:ln>
              <a:solidFill>
                <a:srgbClr val="00B0F0"/>
              </a:solidFill>
            </a:endParaRPr>
          </a:p>
        </p:txBody>
      </p:sp>
      <p:sp>
        <p:nvSpPr>
          <p:cNvPr id="3" name="Объект 2"/>
          <p:cNvSpPr>
            <a:spLocks noGrp="1"/>
          </p:cNvSpPr>
          <p:nvPr>
            <p:ph idx="1"/>
          </p:nvPr>
        </p:nvSpPr>
        <p:spPr>
          <a:xfrm>
            <a:off x="838200" y="847493"/>
            <a:ext cx="10515600" cy="5174166"/>
          </a:xfrm>
        </p:spPr>
        <p:txBody>
          <a:bodyPr>
            <a:normAutofit fontScale="70000" lnSpcReduction="20000"/>
          </a:bodyPr>
          <a:lstStyle/>
          <a:p>
            <a:pPr lvl="0" algn="just">
              <a:spcAft>
                <a:spcPts val="600"/>
              </a:spcAft>
            </a:pPr>
            <a:r>
              <a:rPr lang="ru-RU" b="1" dirty="0"/>
              <a:t>Синий</a:t>
            </a:r>
            <a:r>
              <a:rPr lang="ru-RU" dirty="0"/>
              <a:t> </a:t>
            </a:r>
            <a:r>
              <a:rPr lang="ru-RU" dirty="0" smtClean="0"/>
              <a:t>цвет </a:t>
            </a:r>
            <a:r>
              <a:rPr lang="ru-RU" dirty="0"/>
              <a:t>у многих народов символизирует небо и вечность. Он также может символизировать доброту, верность, постоянство, </a:t>
            </a:r>
            <a:r>
              <a:rPr lang="ru-RU" dirty="0" smtClean="0"/>
              <a:t>а </a:t>
            </a:r>
            <a:r>
              <a:rPr lang="ru-RU" dirty="0"/>
              <a:t>в геральдике обозначает целомудрие, честность, добрую славу и верность. «Голубая кровь» говорит о благородном </a:t>
            </a:r>
            <a:r>
              <a:rPr lang="ru-RU" dirty="0" smtClean="0"/>
              <a:t>происхождении. Кроме </a:t>
            </a:r>
            <a:r>
              <a:rPr lang="ru-RU" dirty="0"/>
              <a:t>того, синий цвет близок к черному и получает сходные с ним символические значения. Он считался траурным в Древнем Египте и у некоторых народов Южной Африки. Французы называют ужас «синим страхом» (вспомним сказку о «синей бороде</a:t>
            </a:r>
            <a:r>
              <a:rPr lang="ru-RU" dirty="0" smtClean="0"/>
              <a:t>»). </a:t>
            </a:r>
            <a:r>
              <a:rPr lang="ru-RU" dirty="0"/>
              <a:t>У славянских народов синий служил цветом печали, горя, ассоциировался с бесовским миром. Старинные предания описывают черных и синих бесов. </a:t>
            </a:r>
            <a:endParaRPr lang="ru-RU" dirty="0" smtClean="0"/>
          </a:p>
          <a:p>
            <a:pPr lvl="0" algn="just">
              <a:spcAft>
                <a:spcPts val="600"/>
              </a:spcAft>
            </a:pPr>
            <a:r>
              <a:rPr lang="ru-RU" b="1" dirty="0" smtClean="0"/>
              <a:t>Синий</a:t>
            </a:r>
            <a:r>
              <a:rPr lang="ru-RU" dirty="0"/>
              <a:t> — цвет неба, покоя, расслабления. Если он нравится, то это говорит о скромности и меланхолии; такому человеку часто нужно отдыхать, он быстро устает, ему крайне важно чувство уверенности, благожелательность окружающих. В неприятии этого цвета раскрывается человек, который хочет произвести впечатление, что может все на свете. </a:t>
            </a:r>
            <a:r>
              <a:rPr lang="ru-RU" dirty="0" smtClean="0"/>
              <a:t>Короче </a:t>
            </a:r>
            <a:r>
              <a:rPr lang="ru-RU" dirty="0"/>
              <a:t>говоря, выбор синего цвета в качестве наиболее предпочитаемого отражает физиологическую и психологическую потребность человека в покое, а отрицание его означает, что человек избегает расслабления. При заболевании или переутомлении потребность в синем цвете </a:t>
            </a:r>
            <a:r>
              <a:rPr lang="ru-RU" dirty="0" smtClean="0"/>
              <a:t>увеличивается</a:t>
            </a:r>
            <a:r>
              <a:rPr lang="ru-RU" dirty="0"/>
              <a:t>.</a:t>
            </a:r>
            <a:endParaRPr lang="ru-RU" dirty="0" smtClean="0"/>
          </a:p>
          <a:p>
            <a:pPr algn="just">
              <a:spcAft>
                <a:spcPts val="600"/>
              </a:spcAft>
            </a:pPr>
            <a:r>
              <a:rPr lang="ru-RU" b="1" dirty="0"/>
              <a:t>Голубой</a:t>
            </a:r>
            <a:r>
              <a:rPr lang="ru-RU" dirty="0"/>
              <a:t> цвет в </a:t>
            </a:r>
            <a:r>
              <a:rPr lang="ru-RU" dirty="0" smtClean="0"/>
              <a:t>психологии. </a:t>
            </a:r>
            <a:r>
              <a:rPr lang="ru-RU" dirty="0"/>
              <a:t>Если вы желаете внушить кому-либо доверие, наденьте одежду голубого цвета. Голубой не только внушит доверие, но и уважение к вашей персоне, а также подчеркнет ваш высокий социальный статус, и покажет другим, что вы склонны к стабильности. Водяной и ледяной голубой успокаивает охлаждая. Частота пульса становиться ниже. </a:t>
            </a:r>
          </a:p>
          <a:p>
            <a:pPr lvl="0"/>
            <a:endParaRPr lang="ru-RU" dirty="0"/>
          </a:p>
          <a:p>
            <a:endParaRPr lang="ru-RU" dirty="0"/>
          </a:p>
        </p:txBody>
      </p:sp>
      <p:sp>
        <p:nvSpPr>
          <p:cNvPr id="4" name="Стрелка вправо с вырезом 3">
            <a:hlinkClick r:id="rId2" action="ppaction://hlinksldjump"/>
          </p:cNvPr>
          <p:cNvSpPr/>
          <p:nvPr/>
        </p:nvSpPr>
        <p:spPr>
          <a:xfrm>
            <a:off x="7614015" y="5683521"/>
            <a:ext cx="1918418" cy="98688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t>Вернуться к выбору </a:t>
            </a:r>
            <a:r>
              <a:rPr lang="ru-RU" sz="1400" b="1" dirty="0" smtClean="0"/>
              <a:t>цвета</a:t>
            </a:r>
            <a:endParaRPr lang="ru-RU" sz="1400" b="1" dirty="0"/>
          </a:p>
        </p:txBody>
      </p:sp>
      <p:sp>
        <p:nvSpPr>
          <p:cNvPr id="5" name="Стрелка вправо с вырезом 4">
            <a:hlinkClick r:id="rId3" action="ppaction://hlinksldjump"/>
          </p:cNvPr>
          <p:cNvSpPr/>
          <p:nvPr/>
        </p:nvSpPr>
        <p:spPr>
          <a:xfrm>
            <a:off x="9744306" y="5712289"/>
            <a:ext cx="1609494" cy="98130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smtClean="0"/>
              <a:t>Завершить</a:t>
            </a:r>
            <a:r>
              <a:rPr lang="ru-RU" dirty="0" smtClean="0"/>
              <a:t> </a:t>
            </a:r>
            <a:endParaRPr lang="ru-RU" dirty="0"/>
          </a:p>
        </p:txBody>
      </p:sp>
    </p:spTree>
    <p:extLst>
      <p:ext uri="{BB962C8B-B14F-4D97-AF65-F5344CB8AC3E}">
        <p14:creationId xmlns:p14="http://schemas.microsoft.com/office/powerpoint/2010/main" val="112807687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538124"/>
          </a:xfrm>
        </p:spPr>
        <p:txBody>
          <a:bodyPr>
            <a:normAutofit fontScale="90000"/>
          </a:bodyPr>
          <a:lstStyle/>
          <a:p>
            <a:pPr algn="ctr"/>
            <a:r>
              <a:rPr lang="ru-RU" b="1" dirty="0" smtClean="0">
                <a:ln w="22225">
                  <a:solidFill>
                    <a:schemeClr val="tx1">
                      <a:lumMod val="85000"/>
                      <a:lumOff val="15000"/>
                    </a:schemeClr>
                  </a:solidFill>
                  <a:prstDash val="solid"/>
                </a:ln>
                <a:solidFill>
                  <a:schemeClr val="tx1">
                    <a:lumMod val="50000"/>
                    <a:lumOff val="50000"/>
                  </a:schemeClr>
                </a:solidFill>
              </a:rPr>
              <a:t>Серый цвет</a:t>
            </a:r>
            <a:endParaRPr lang="ru-RU" b="1" dirty="0">
              <a:ln w="22225">
                <a:solidFill>
                  <a:schemeClr val="tx1">
                    <a:lumMod val="85000"/>
                    <a:lumOff val="15000"/>
                  </a:schemeClr>
                </a:solidFill>
                <a:prstDash val="solid"/>
              </a:ln>
              <a:solidFill>
                <a:schemeClr val="tx1">
                  <a:lumMod val="50000"/>
                  <a:lumOff val="50000"/>
                </a:schemeClr>
              </a:solidFill>
            </a:endParaRPr>
          </a:p>
        </p:txBody>
      </p:sp>
      <p:sp>
        <p:nvSpPr>
          <p:cNvPr id="3" name="Объект 2"/>
          <p:cNvSpPr>
            <a:spLocks noGrp="1"/>
          </p:cNvSpPr>
          <p:nvPr>
            <p:ph idx="1"/>
          </p:nvPr>
        </p:nvSpPr>
        <p:spPr>
          <a:xfrm>
            <a:off x="838200" y="1115121"/>
            <a:ext cx="10515600" cy="4906537"/>
          </a:xfrm>
        </p:spPr>
        <p:txBody>
          <a:bodyPr>
            <a:normAutofit fontScale="70000" lnSpcReduction="20000"/>
          </a:bodyPr>
          <a:lstStyle/>
          <a:p>
            <a:pPr algn="just"/>
            <a:r>
              <a:rPr lang="ru-RU" dirty="0"/>
              <a:t>В психологии цвета серый символизирует, главным образом, </a:t>
            </a:r>
            <a:r>
              <a:rPr lang="ru-RU" dirty="0" smtClean="0"/>
              <a:t>скромность </a:t>
            </a:r>
            <a:r>
              <a:rPr lang="ru-RU" dirty="0"/>
              <a:t>и простоту. Он может быть тёмным, скучным или мягким, и даже таить секреты и тайны. Отсюда выражения — «серая схема» или «серая зарплата». С другой стороны, этот цвет напоминает нам об элегантности в моде или «сером веществе</a:t>
            </a:r>
            <a:r>
              <a:rPr lang="ru-RU" dirty="0" smtClean="0"/>
              <a:t>» головного мозга.</a:t>
            </a:r>
            <a:endParaRPr lang="ru-RU" dirty="0"/>
          </a:p>
          <a:p>
            <a:pPr algn="just"/>
            <a:r>
              <a:rPr lang="ru-RU" dirty="0" smtClean="0"/>
              <a:t>Серый </a:t>
            </a:r>
            <a:r>
              <a:rPr lang="ru-RU" dirty="0"/>
              <a:t>цвет в психологии – это нейтральный цвет. Редко встретишь того, кто любил бы серый, и так же редко встретишь того кто не переносит серый. Серый не отвлекает от важного дела, поэтому деловые люди предпочитают его. При этом серый достаточно дружелюбен и надежен. </a:t>
            </a:r>
            <a:endParaRPr lang="ru-RU" dirty="0" smtClean="0"/>
          </a:p>
          <a:p>
            <a:pPr lvl="0" algn="just"/>
            <a:r>
              <a:rPr lang="ru-RU" dirty="0" smtClean="0"/>
              <a:t>Серый</a:t>
            </a:r>
            <a:r>
              <a:rPr lang="ru-RU" dirty="0"/>
              <a:t> — любимый цвет рассудительных и недоверчивых натур, которые долго думают, прежде чем принять какое-либо </a:t>
            </a:r>
            <a:r>
              <a:rPr lang="ru-RU" dirty="0" smtClean="0"/>
              <a:t>решение и на </a:t>
            </a:r>
            <a:r>
              <a:rPr lang="ru-RU" dirty="0"/>
              <a:t>первое место ставят разум, а не эмоции</a:t>
            </a:r>
            <a:r>
              <a:rPr lang="ru-RU" dirty="0" smtClean="0"/>
              <a:t>. </a:t>
            </a:r>
            <a:r>
              <a:rPr lang="ru-RU" dirty="0"/>
              <a:t>Это также нейтральный цвет, который предпочитают те, кто боится слишком громко заявить о себе. </a:t>
            </a:r>
            <a:endParaRPr lang="ru-RU" dirty="0" smtClean="0"/>
          </a:p>
          <a:p>
            <a:pPr lvl="0" algn="just"/>
            <a:r>
              <a:rPr lang="ru-RU" dirty="0" smtClean="0"/>
              <a:t>Если </a:t>
            </a:r>
            <a:r>
              <a:rPr lang="ru-RU" dirty="0"/>
              <a:t>же этот цвет не нравится, то это показатель импульсивного, легкомысленного характера. </a:t>
            </a:r>
            <a:endParaRPr lang="ru-RU" dirty="0" smtClean="0"/>
          </a:p>
          <a:p>
            <a:pPr lvl="0" algn="just"/>
            <a:r>
              <a:rPr lang="ru-RU" dirty="0" smtClean="0"/>
              <a:t>Часто </a:t>
            </a:r>
            <a:r>
              <a:rPr lang="ru-RU" dirty="0"/>
              <a:t>серый цвет оказывается также предпочтительным при сильных </a:t>
            </a:r>
            <a:r>
              <a:rPr lang="ru-RU" dirty="0" smtClean="0"/>
              <a:t>переутомлениях </a:t>
            </a:r>
            <a:r>
              <a:rPr lang="ru-RU" dirty="0"/>
              <a:t>как барьер, отгораживающий от раздражителей внешнего мира. В ситуациях психологического тестирования этот цвет используется как средство защиты от проникновения другого во внутренний мир испытуемого. </a:t>
            </a:r>
          </a:p>
        </p:txBody>
      </p:sp>
      <p:sp>
        <p:nvSpPr>
          <p:cNvPr id="4" name="Стрелка вправо с вырезом 3">
            <a:hlinkClick r:id="rId2" action="ppaction://hlinksldjump"/>
          </p:cNvPr>
          <p:cNvSpPr/>
          <p:nvPr/>
        </p:nvSpPr>
        <p:spPr>
          <a:xfrm>
            <a:off x="7402142" y="5865542"/>
            <a:ext cx="1918418" cy="98688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t>Вернуться к выбору </a:t>
            </a:r>
            <a:r>
              <a:rPr lang="ru-RU" sz="1400" b="1" dirty="0" smtClean="0"/>
              <a:t>цвета</a:t>
            </a:r>
            <a:endParaRPr lang="ru-RU" sz="1400" b="1" dirty="0"/>
          </a:p>
        </p:txBody>
      </p:sp>
      <p:sp>
        <p:nvSpPr>
          <p:cNvPr id="5" name="Стрелка вправо с вырезом 4">
            <a:hlinkClick r:id="rId3" action="ppaction://hlinksldjump"/>
          </p:cNvPr>
          <p:cNvSpPr/>
          <p:nvPr/>
        </p:nvSpPr>
        <p:spPr>
          <a:xfrm>
            <a:off x="9638369" y="5871117"/>
            <a:ext cx="1609494" cy="98130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smtClean="0"/>
              <a:t>Завершить</a:t>
            </a:r>
            <a:r>
              <a:rPr lang="ru-RU" dirty="0" smtClean="0"/>
              <a:t> </a:t>
            </a:r>
            <a:endParaRPr lang="ru-RU" dirty="0"/>
          </a:p>
        </p:txBody>
      </p:sp>
    </p:spTree>
    <p:extLst>
      <p:ext uri="{BB962C8B-B14F-4D97-AF65-F5344CB8AC3E}">
        <p14:creationId xmlns:p14="http://schemas.microsoft.com/office/powerpoint/2010/main" val="1921389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09008"/>
            <a:ext cx="10515600" cy="627334"/>
          </a:xfrm>
        </p:spPr>
        <p:txBody>
          <a:bodyPr>
            <a:normAutofit fontScale="90000"/>
          </a:bodyPr>
          <a:lstStyle/>
          <a:p>
            <a:pPr algn="ctr"/>
            <a:r>
              <a:rPr lang="ru-RU" b="1" dirty="0" smtClean="0">
                <a:ln w="22225">
                  <a:solidFill>
                    <a:schemeClr val="tx1">
                      <a:lumMod val="95000"/>
                      <a:lumOff val="5000"/>
                    </a:schemeClr>
                  </a:solidFill>
                  <a:prstDash val="solid"/>
                </a:ln>
                <a:solidFill>
                  <a:schemeClr val="tx1">
                    <a:lumMod val="85000"/>
                    <a:lumOff val="15000"/>
                  </a:schemeClr>
                </a:solidFill>
              </a:rPr>
              <a:t>Черный цвет</a:t>
            </a:r>
            <a:endParaRPr lang="ru-RU" b="1" dirty="0">
              <a:ln w="22225">
                <a:solidFill>
                  <a:schemeClr val="tx1">
                    <a:lumMod val="95000"/>
                    <a:lumOff val="5000"/>
                  </a:schemeClr>
                </a:solidFill>
                <a:prstDash val="solid"/>
              </a:ln>
              <a:solidFill>
                <a:schemeClr val="tx1">
                  <a:lumMod val="85000"/>
                  <a:lumOff val="15000"/>
                </a:schemeClr>
              </a:solidFill>
            </a:endParaRPr>
          </a:p>
        </p:txBody>
      </p:sp>
      <p:sp>
        <p:nvSpPr>
          <p:cNvPr id="3" name="Объект 2"/>
          <p:cNvSpPr>
            <a:spLocks noGrp="1"/>
          </p:cNvSpPr>
          <p:nvPr>
            <p:ph idx="1"/>
          </p:nvPr>
        </p:nvSpPr>
        <p:spPr>
          <a:xfrm>
            <a:off x="542693" y="836341"/>
            <a:ext cx="11106614" cy="5776332"/>
          </a:xfrm>
        </p:spPr>
        <p:txBody>
          <a:bodyPr>
            <a:normAutofit fontScale="62500" lnSpcReduction="20000"/>
          </a:bodyPr>
          <a:lstStyle/>
          <a:p>
            <a:pPr fontAlgn="base"/>
            <a:r>
              <a:rPr lang="ru-RU" dirty="0" smtClean="0"/>
              <a:t>Согласно </a:t>
            </a:r>
            <a:r>
              <a:rPr lang="ru-RU" dirty="0"/>
              <a:t>психологии цвета чёрный ассоциируется с ночью, властью и смертью. Он представляет тайну, траур, отрицание, ненависть, жестокость и т.п. Чёрных кошек связывают с неудачей и никому не хочется пережить «чёрный день</a:t>
            </a:r>
            <a:r>
              <a:rPr lang="ru-RU" dirty="0" smtClean="0"/>
              <a:t>».</a:t>
            </a:r>
            <a:r>
              <a:rPr lang="ru-RU" dirty="0"/>
              <a:t> Черные глаза и поныне считаются опасными, завистливыми. В черное всегда одеты зловещие персонажи, появление которых предвещает смерть</a:t>
            </a:r>
          </a:p>
          <a:p>
            <a:pPr fontAlgn="base"/>
            <a:r>
              <a:rPr lang="ru-RU" dirty="0"/>
              <a:t>Однако… у кого в гардеробе нет чёрных вещей? Этот цвет окружает нас повсюду, он полезный и функциональный. Красивое чёрное платье или костюм — всегда элегантный вариант вечерней одежды.</a:t>
            </a:r>
          </a:p>
          <a:p>
            <a:r>
              <a:rPr lang="ru-RU" dirty="0" smtClean="0"/>
              <a:t>Черный </a:t>
            </a:r>
            <a:r>
              <a:rPr lang="ru-RU" dirty="0"/>
              <a:t>цвет - это авторитарность. Если мы видим мужчину или женщину в черном, или черную машину, то подсознательно они для нас становятся более весомыми. </a:t>
            </a:r>
            <a:endParaRPr lang="ru-RU" dirty="0" smtClean="0"/>
          </a:p>
          <a:p>
            <a:r>
              <a:rPr lang="ru-RU" dirty="0" smtClean="0"/>
              <a:t>Черный </a:t>
            </a:r>
            <a:r>
              <a:rPr lang="ru-RU" dirty="0"/>
              <a:t>цвет обозначает не только авторитетность и весомость, но и агрессивность. Существует такой интересный факт: футбольные судьи чаще наказывают штрафными, а также желтыми и красными карточками ту команду, которая имеет черную форму. </a:t>
            </a:r>
            <a:endParaRPr lang="ru-RU" dirty="0" smtClean="0"/>
          </a:p>
          <a:p>
            <a:r>
              <a:rPr lang="ru-RU" dirty="0" smtClean="0"/>
              <a:t>Люди</a:t>
            </a:r>
            <a:r>
              <a:rPr lang="ru-RU" dirty="0"/>
              <a:t>, предпочитающие черный – загадки. Они хотят неосознанно привлечь к себе внимание </a:t>
            </a:r>
            <a:r>
              <a:rPr lang="ru-RU" dirty="0" smtClean="0"/>
              <a:t>окружающих. </a:t>
            </a:r>
          </a:p>
          <a:p>
            <a:r>
              <a:rPr lang="ru-RU" dirty="0" smtClean="0"/>
              <a:t>Если </a:t>
            </a:r>
            <a:r>
              <a:rPr lang="ru-RU" dirty="0"/>
              <a:t>вы одеваете только черное, то это может говорить о том, что вам чего-то существенного не хватает в жизни. Таким образом, вы ограждаете себя от неприятной действительности, пытаетесь спрятаться. Лучше выходить из такого состояния. Но делать это надо не спеша, постепенно меняя атрибуты черной одежды, на другие яркие цвета. </a:t>
            </a:r>
            <a:endParaRPr lang="ru-RU" dirty="0" smtClean="0"/>
          </a:p>
          <a:p>
            <a:pPr lvl="0"/>
            <a:r>
              <a:rPr lang="ru-RU" dirty="0"/>
              <a:t>Ч</a:t>
            </a:r>
            <a:r>
              <a:rPr lang="ru-RU" dirty="0" smtClean="0"/>
              <a:t>ерный</a:t>
            </a:r>
            <a:r>
              <a:rPr lang="ru-RU" dirty="0"/>
              <a:t> — цвет неуверенности, символизирующий мрачное восприятие жизни. Тот, кто предпочитает одеваться в черное, нередко воспринимает жизнь в темных тонах, </a:t>
            </a:r>
            <a:r>
              <a:rPr lang="ru-RU" dirty="0" err="1"/>
              <a:t>неуверен</a:t>
            </a:r>
            <a:r>
              <a:rPr lang="ru-RU" dirty="0"/>
              <a:t> в себе, несчастлив, склонен к депрессии, поскольку не сомневается, что его идеалы в жизни недостижимы. </a:t>
            </a:r>
            <a:r>
              <a:rPr lang="ru-RU" dirty="0" smtClean="0"/>
              <a:t>Постоянный </a:t>
            </a:r>
            <a:r>
              <a:rPr lang="ru-RU" dirty="0"/>
              <a:t>выбор черного свидетельствует о наличии некоего кризисного состояния и характеризует агрессивное неприятие мира или себя </a:t>
            </a:r>
          </a:p>
          <a:p>
            <a:endParaRPr lang="ru-RU" dirty="0"/>
          </a:p>
        </p:txBody>
      </p:sp>
      <p:sp>
        <p:nvSpPr>
          <p:cNvPr id="4" name="Стрелка вправо с вырезом 3">
            <a:hlinkClick r:id="rId2" action="ppaction://hlinksldjump"/>
          </p:cNvPr>
          <p:cNvSpPr/>
          <p:nvPr/>
        </p:nvSpPr>
        <p:spPr>
          <a:xfrm>
            <a:off x="7379839" y="5859966"/>
            <a:ext cx="1918418" cy="98688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t>Вернуться к выбору </a:t>
            </a:r>
            <a:r>
              <a:rPr lang="ru-RU" sz="1400" b="1" dirty="0" smtClean="0"/>
              <a:t>цвета</a:t>
            </a:r>
            <a:endParaRPr lang="ru-RU" sz="1400" b="1" dirty="0"/>
          </a:p>
        </p:txBody>
      </p:sp>
      <p:sp>
        <p:nvSpPr>
          <p:cNvPr id="5" name="Стрелка вправо с вырезом 4">
            <a:hlinkClick r:id="rId3" action="ppaction://hlinksldjump"/>
          </p:cNvPr>
          <p:cNvSpPr/>
          <p:nvPr/>
        </p:nvSpPr>
        <p:spPr>
          <a:xfrm>
            <a:off x="9853959" y="5878668"/>
            <a:ext cx="1609494" cy="98130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smtClean="0"/>
              <a:t>Завершить</a:t>
            </a:r>
            <a:r>
              <a:rPr lang="ru-RU" dirty="0" smtClean="0"/>
              <a:t> </a:t>
            </a:r>
            <a:endParaRPr lang="ru-RU" dirty="0"/>
          </a:p>
        </p:txBody>
      </p:sp>
    </p:spTree>
    <p:extLst>
      <p:ext uri="{BB962C8B-B14F-4D97-AF65-F5344CB8AC3E}">
        <p14:creationId xmlns:p14="http://schemas.microsoft.com/office/powerpoint/2010/main" val="24920048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64766"/>
            <a:ext cx="10515600" cy="794602"/>
          </a:xfrm>
        </p:spPr>
        <p:txBody>
          <a:bodyPr/>
          <a:lstStyle/>
          <a:p>
            <a:pPr algn="ctr"/>
            <a:r>
              <a:rPr lang="ru-RU" b="1" dirty="0" smtClean="0">
                <a:ln w="22225">
                  <a:solidFill>
                    <a:schemeClr val="accent6">
                      <a:lumMod val="75000"/>
                    </a:schemeClr>
                  </a:solidFill>
                  <a:prstDash val="solid"/>
                </a:ln>
                <a:solidFill>
                  <a:srgbClr val="92D050"/>
                </a:solidFill>
                <a:effectLst>
                  <a:glow rad="228600">
                    <a:schemeClr val="accent4">
                      <a:satMod val="175000"/>
                      <a:alpha val="40000"/>
                    </a:schemeClr>
                  </a:glow>
                </a:effectLst>
              </a:rPr>
              <a:t>Используйте цвет для своих целей</a:t>
            </a:r>
            <a:endParaRPr lang="ru-RU" b="1" dirty="0">
              <a:ln w="22225">
                <a:solidFill>
                  <a:schemeClr val="accent6">
                    <a:lumMod val="75000"/>
                  </a:schemeClr>
                </a:solidFill>
                <a:prstDash val="solid"/>
              </a:ln>
              <a:solidFill>
                <a:srgbClr val="92D050"/>
              </a:solidFill>
              <a:effectLst>
                <a:glow rad="228600">
                  <a:schemeClr val="accent4">
                    <a:satMod val="175000"/>
                    <a:alpha val="40000"/>
                  </a:schemeClr>
                </a:glow>
              </a:effectLst>
            </a:endParaRPr>
          </a:p>
        </p:txBody>
      </p:sp>
      <p:sp>
        <p:nvSpPr>
          <p:cNvPr id="3" name="Объект 2"/>
          <p:cNvSpPr>
            <a:spLocks noGrp="1"/>
          </p:cNvSpPr>
          <p:nvPr>
            <p:ph idx="1"/>
          </p:nvPr>
        </p:nvSpPr>
        <p:spPr>
          <a:xfrm>
            <a:off x="838200" y="1059368"/>
            <a:ext cx="10515600" cy="5586759"/>
          </a:xfrm>
        </p:spPr>
        <p:txBody>
          <a:bodyPr>
            <a:normAutofit fontScale="70000" lnSpcReduction="20000"/>
          </a:bodyPr>
          <a:lstStyle/>
          <a:p>
            <a:pPr algn="just">
              <a:spcAft>
                <a:spcPts val="600"/>
              </a:spcAft>
            </a:pPr>
            <a:r>
              <a:rPr lang="ru-RU" dirty="0"/>
              <a:t>В настоящее время учеными делаются активные попытки использовать влияние цвета на психофизиологию </a:t>
            </a:r>
            <a:r>
              <a:rPr lang="ru-RU" dirty="0" smtClean="0"/>
              <a:t>человека. Уже выяснены и доказаны </a:t>
            </a:r>
            <a:r>
              <a:rPr lang="ru-RU" dirty="0"/>
              <a:t>некоторые общие характеристики воздействия цветов на человека. </a:t>
            </a:r>
            <a:r>
              <a:rPr lang="ru-RU" dirty="0" smtClean="0"/>
              <a:t>Например, преобладание </a:t>
            </a:r>
            <a:r>
              <a:rPr lang="ru-RU" dirty="0"/>
              <a:t>какого-либо цвета (или сочетания цветов)  в оформлении помещения создает определенную эмоционально-деловую среду.</a:t>
            </a:r>
            <a:r>
              <a:rPr lang="ru-RU" b="1" dirty="0"/>
              <a:t> </a:t>
            </a:r>
            <a:endParaRPr lang="ru-RU" b="1" dirty="0" smtClean="0"/>
          </a:p>
          <a:p>
            <a:pPr algn="just">
              <a:spcAft>
                <a:spcPts val="600"/>
              </a:spcAft>
            </a:pPr>
            <a:r>
              <a:rPr lang="ru-RU" dirty="0"/>
              <a:t>Так, </a:t>
            </a:r>
            <a:r>
              <a:rPr lang="ru-RU" dirty="0">
                <a:ln w="0"/>
                <a:solidFill>
                  <a:schemeClr val="accent1"/>
                </a:solidFill>
                <a:effectLst>
                  <a:outerShdw blurRad="38100" dist="25400" dir="5400000" algn="ctr" rotWithShape="0">
                    <a:srgbClr val="6E747A">
                      <a:alpha val="43000"/>
                    </a:srgbClr>
                  </a:outerShdw>
                </a:effectLst>
              </a:rPr>
              <a:t>голубой</a:t>
            </a:r>
            <a:r>
              <a:rPr lang="ru-RU" dirty="0"/>
              <a:t> цвет способствует лучшему усвоению информации и установлению дружеских </a:t>
            </a:r>
            <a:r>
              <a:rPr lang="ru-RU" dirty="0" smtClean="0"/>
              <a:t>взаимоотношений. </a:t>
            </a:r>
            <a:r>
              <a:rPr lang="ru-RU" dirty="0"/>
              <a:t>А, казалось бы, близкий к нему синий, наоборот, рассеивает внимание и снижает </a:t>
            </a:r>
            <a:r>
              <a:rPr lang="ru-RU" dirty="0" smtClean="0"/>
              <a:t>работоспособность.</a:t>
            </a:r>
          </a:p>
          <a:p>
            <a:pPr algn="just">
              <a:spcAft>
                <a:spcPts val="600"/>
              </a:spcAft>
            </a:pPr>
            <a:r>
              <a:rPr lang="ru-RU" dirty="0">
                <a:ln w="0"/>
                <a:solidFill>
                  <a:srgbClr val="92D050"/>
                </a:solidFill>
                <a:effectLst>
                  <a:outerShdw blurRad="38100" dist="25400" dir="5400000" algn="ctr" rotWithShape="0">
                    <a:srgbClr val="6E747A">
                      <a:alpha val="43000"/>
                    </a:srgbClr>
                  </a:outerShdw>
                </a:effectLst>
              </a:rPr>
              <a:t>Зеленый</a:t>
            </a:r>
            <a:r>
              <a:rPr lang="ru-RU" dirty="0"/>
              <a:t> цвет успокаивающе действует на нервную систему, снимает головную боль, усталость, раздражительность, снижает кровяное давление. </a:t>
            </a:r>
            <a:endParaRPr lang="ru-RU" dirty="0" smtClean="0"/>
          </a:p>
          <a:p>
            <a:pPr algn="just">
              <a:spcAft>
                <a:spcPts val="600"/>
              </a:spcAft>
            </a:pPr>
            <a:r>
              <a:rPr lang="ru-RU" dirty="0" smtClean="0">
                <a:ln w="0"/>
                <a:solidFill>
                  <a:srgbClr val="FF0000"/>
                </a:solidFill>
                <a:effectLst>
                  <a:outerShdw blurRad="38100" dist="25400" dir="5400000" algn="ctr" rotWithShape="0">
                    <a:srgbClr val="6E747A">
                      <a:alpha val="43000"/>
                    </a:srgbClr>
                  </a:outerShdw>
                </a:effectLst>
              </a:rPr>
              <a:t>Красный</a:t>
            </a:r>
            <a:r>
              <a:rPr lang="ru-RU" dirty="0" smtClean="0"/>
              <a:t> </a:t>
            </a:r>
            <a:r>
              <a:rPr lang="ru-RU" dirty="0"/>
              <a:t>увеличивает содержание адреналина в крови, повышает работоспособность и поэтому особенно рекомендуется для медлительных, вялых людей. Однако избыток красного </a:t>
            </a:r>
            <a:r>
              <a:rPr lang="ru-RU" dirty="0" smtClean="0"/>
              <a:t>повышает агрессивность.</a:t>
            </a:r>
          </a:p>
          <a:p>
            <a:pPr algn="just">
              <a:spcAft>
                <a:spcPts val="600"/>
              </a:spcAft>
            </a:pPr>
            <a:r>
              <a:rPr lang="ru-RU" dirty="0">
                <a:ln w="0"/>
                <a:solidFill>
                  <a:srgbClr val="7030A0"/>
                </a:solidFill>
                <a:effectLst>
                  <a:outerShdw blurRad="38100" dist="25400" dir="5400000" algn="ctr" rotWithShape="0">
                    <a:srgbClr val="6E747A">
                      <a:alpha val="43000"/>
                    </a:srgbClr>
                  </a:outerShdw>
                </a:effectLst>
              </a:rPr>
              <a:t>Фиолетовый</a:t>
            </a:r>
            <a:r>
              <a:rPr lang="ru-RU" dirty="0"/>
              <a:t> цвет улучшает работу сердца и легких, увеличивает выносливость организма. И тем не менее им не стоит злоупотреблять: этот цвет является подпороговым катализатором усталости. Так что если вам захотелось купить фиолетовую кофточку, значит, пора в отпуск</a:t>
            </a:r>
            <a:r>
              <a:rPr lang="ru-RU" dirty="0" smtClean="0"/>
              <a:t>.</a:t>
            </a:r>
          </a:p>
          <a:p>
            <a:pPr algn="just">
              <a:spcAft>
                <a:spcPts val="600"/>
              </a:spcAft>
            </a:pPr>
            <a:r>
              <a:rPr lang="ru-RU" b="1" dirty="0">
                <a:ln w="3175">
                  <a:solidFill>
                    <a:srgbClr val="00B0F0"/>
                  </a:solidFill>
                  <a:prstDash val="solid"/>
                </a:ln>
                <a:solidFill>
                  <a:schemeClr val="bg1">
                    <a:lumMod val="95000"/>
                  </a:schemeClr>
                </a:solidFill>
              </a:rPr>
              <a:t>Белый</a:t>
            </a:r>
            <a:r>
              <a:rPr lang="ru-RU" dirty="0"/>
              <a:t> люминесцентный цвет раздражающе действует на нервную систему, а </a:t>
            </a:r>
            <a:r>
              <a:rPr lang="ru-RU" dirty="0">
                <a:ln w="0"/>
                <a:solidFill>
                  <a:srgbClr val="FFFF00"/>
                </a:solidFill>
                <a:effectLst>
                  <a:outerShdw blurRad="38100" dist="25400" dir="5400000" algn="ctr" rotWithShape="0">
                    <a:srgbClr val="6E747A">
                      <a:alpha val="43000"/>
                    </a:srgbClr>
                  </a:outerShdw>
                </a:effectLst>
              </a:rPr>
              <a:t>желто</a:t>
            </a:r>
            <a:r>
              <a:rPr lang="ru-RU" dirty="0"/>
              <a:t>-</a:t>
            </a:r>
            <a:r>
              <a:rPr lang="ru-RU" dirty="0">
                <a:solidFill>
                  <a:srgbClr val="FFC000"/>
                </a:solidFill>
              </a:rPr>
              <a:t>оранжевый</a:t>
            </a:r>
            <a:r>
              <a:rPr lang="ru-RU" dirty="0"/>
              <a:t> свет ламп способствует творческому мышлению и хорошему настроению.</a:t>
            </a:r>
          </a:p>
          <a:p>
            <a:pPr>
              <a:spcAft>
                <a:spcPts val="600"/>
              </a:spcAft>
            </a:pPr>
            <a:endParaRPr lang="ru-RU" dirty="0"/>
          </a:p>
          <a:p>
            <a:endParaRPr lang="ru-RU" dirty="0" smtClean="0"/>
          </a:p>
          <a:p>
            <a:endParaRPr lang="ru-RU" dirty="0"/>
          </a:p>
          <a:p>
            <a:endParaRPr lang="ru-RU" dirty="0" smtClean="0"/>
          </a:p>
        </p:txBody>
      </p:sp>
      <p:sp>
        <p:nvSpPr>
          <p:cNvPr id="4" name="Прямоугольник 3"/>
          <p:cNvSpPr/>
          <p:nvPr/>
        </p:nvSpPr>
        <p:spPr>
          <a:xfrm>
            <a:off x="4996675" y="6066263"/>
            <a:ext cx="2198649" cy="613318"/>
          </a:xfrm>
          <a:prstGeom prst="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ru-RU" dirty="0" smtClean="0"/>
              <a:t>Для выхода нажмите </a:t>
            </a:r>
            <a:r>
              <a:rPr lang="en-US" dirty="0" smtClean="0"/>
              <a:t>Esc</a:t>
            </a:r>
            <a:endParaRPr lang="ru-RU" dirty="0"/>
          </a:p>
        </p:txBody>
      </p:sp>
    </p:spTree>
    <p:extLst>
      <p:ext uri="{BB962C8B-B14F-4D97-AF65-F5344CB8AC3E}">
        <p14:creationId xmlns:p14="http://schemas.microsoft.com/office/powerpoint/2010/main" val="1961024622"/>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456</TotalTime>
  <Words>2938</Words>
  <Application>Microsoft Office PowerPoint</Application>
  <PresentationFormat>Широкоэкранный</PresentationFormat>
  <Paragraphs>209</Paragraphs>
  <Slides>28</Slides>
  <Notes>1</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28</vt:i4>
      </vt:variant>
    </vt:vector>
  </HeadingPairs>
  <TitlesOfParts>
    <vt:vector size="32" baseType="lpstr">
      <vt:lpstr>Arial</vt:lpstr>
      <vt:lpstr>Calibri</vt:lpstr>
      <vt:lpstr>Calibri Light</vt:lpstr>
      <vt:lpstr>Тема Office</vt:lpstr>
      <vt:lpstr>День психолога в России 22 ноября</vt:lpstr>
      <vt:lpstr>Одним из направлений психологии является психологическая диагностика – изучение развития и особенностей личности, эмоциональных состояний.  Предлагаем Вам поучаствовать в акции «Познай себя» и попробовать две методики для самопознания. </vt:lpstr>
      <vt:lpstr>Познай себя. Психогеометрический тест</vt:lpstr>
      <vt:lpstr>Презентация PowerPoint</vt:lpstr>
      <vt:lpstr>Выберите фигуру и кликните по ней мышкой</vt:lpstr>
      <vt:lpstr> ПРЯМОУГОЛЬНИКИ. </vt:lpstr>
      <vt:lpstr> КРУГИ. </vt:lpstr>
      <vt:lpstr> КВАДРАТЫ. </vt:lpstr>
      <vt:lpstr> ТРЕУГОЛЬНИКИ. </vt:lpstr>
      <vt:lpstr> ЗИГЗАГИ. </vt:lpstr>
      <vt:lpstr>Презентация PowerPoint</vt:lpstr>
      <vt:lpstr>Познай себя. Психология цвета.</vt:lpstr>
      <vt:lpstr>Презентация PowerPoint</vt:lpstr>
      <vt:lpstr>Презентация PowerPoint</vt:lpstr>
      <vt:lpstr>Выберите цвет и кликните по нему мышкой</vt:lpstr>
      <vt:lpstr>Белый цвет</vt:lpstr>
      <vt:lpstr>Желтый цвет</vt:lpstr>
      <vt:lpstr>Оранжевый цвет</vt:lpstr>
      <vt:lpstr>Красный цвет</vt:lpstr>
      <vt:lpstr>Коричневый цвет</vt:lpstr>
      <vt:lpstr>Фиолетовый цвет</vt:lpstr>
      <vt:lpstr>Розовый цвет</vt:lpstr>
      <vt:lpstr>Сиреневый цвет</vt:lpstr>
      <vt:lpstr>Зеленый цвет</vt:lpstr>
      <vt:lpstr>Синий цвет</vt:lpstr>
      <vt:lpstr>Серый цвет</vt:lpstr>
      <vt:lpstr>Черный цвет</vt:lpstr>
      <vt:lpstr>Используйте цвет для своих целей</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Лекция № 3.  Невербальные средства общения</dc:title>
  <dc:creator>Пользователь</dc:creator>
  <cp:lastModifiedBy>308User</cp:lastModifiedBy>
  <cp:revision>59</cp:revision>
  <dcterms:created xsi:type="dcterms:W3CDTF">2020-06-03T10:30:14Z</dcterms:created>
  <dcterms:modified xsi:type="dcterms:W3CDTF">2021-03-10T08:36:57Z</dcterms:modified>
</cp:coreProperties>
</file>