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3" r:id="rId1"/>
  </p:sldMasterIdLst>
  <p:sldIdLst>
    <p:sldId id="256" r:id="rId2"/>
    <p:sldId id="264" r:id="rId3"/>
    <p:sldId id="257" r:id="rId4"/>
    <p:sldId id="271" r:id="rId5"/>
    <p:sldId id="258" r:id="rId6"/>
    <p:sldId id="277" r:id="rId7"/>
    <p:sldId id="272" r:id="rId8"/>
    <p:sldId id="260" r:id="rId9"/>
    <p:sldId id="273" r:id="rId10"/>
    <p:sldId id="261" r:id="rId11"/>
    <p:sldId id="262" r:id="rId12"/>
    <p:sldId id="274" r:id="rId13"/>
    <p:sldId id="275" r:id="rId14"/>
    <p:sldId id="263" r:id="rId15"/>
    <p:sldId id="265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34218-3BDE-43A2-BA64-CBFEC27B1B48}" type="datetimeFigureOut">
              <a:rPr lang="ru-RU" smtClean="0"/>
              <a:pPr/>
              <a:t>27.03.2023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21BBF-8749-42F9-8A79-035B490C736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84233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34218-3BDE-43A2-BA64-CBFEC27B1B48}" type="datetimeFigureOut">
              <a:rPr lang="ru-RU" smtClean="0"/>
              <a:pPr/>
              <a:t>27.03.2023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21BBF-8749-42F9-8A79-035B490C736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14737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34218-3BDE-43A2-BA64-CBFEC27B1B48}" type="datetimeFigureOut">
              <a:rPr lang="ru-RU" smtClean="0"/>
              <a:pPr/>
              <a:t>27.03.2023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21BBF-8749-42F9-8A79-035B490C736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7048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34218-3BDE-43A2-BA64-CBFEC27B1B48}" type="datetimeFigureOut">
              <a:rPr lang="ru-RU" smtClean="0"/>
              <a:pPr/>
              <a:t>27.03.2023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21BBF-8749-42F9-8A79-035B490C736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45935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34218-3BDE-43A2-BA64-CBFEC27B1B48}" type="datetimeFigureOut">
              <a:rPr lang="ru-RU" smtClean="0"/>
              <a:pPr/>
              <a:t>27.03.2023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21BBF-8749-42F9-8A79-035B490C736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93815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34218-3BDE-43A2-BA64-CBFEC27B1B48}" type="datetimeFigureOut">
              <a:rPr lang="ru-RU" smtClean="0"/>
              <a:pPr/>
              <a:t>27.03.2023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21BBF-8749-42F9-8A79-035B490C736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6487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34218-3BDE-43A2-BA64-CBFEC27B1B48}" type="datetimeFigureOut">
              <a:rPr lang="ru-RU" smtClean="0"/>
              <a:pPr/>
              <a:t>27.03.2023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21BBF-8749-42F9-8A79-035B490C736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13784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34218-3BDE-43A2-BA64-CBFEC27B1B48}" type="datetimeFigureOut">
              <a:rPr lang="ru-RU" smtClean="0"/>
              <a:pPr/>
              <a:t>27.03.2023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21BBF-8749-42F9-8A79-035B490C736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34216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34218-3BDE-43A2-BA64-CBFEC27B1B48}" type="datetimeFigureOut">
              <a:rPr lang="ru-RU" smtClean="0"/>
              <a:pPr/>
              <a:t>27.03.2023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21BBF-8749-42F9-8A79-035B490C736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2705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34218-3BDE-43A2-BA64-CBFEC27B1B48}" type="datetimeFigureOut">
              <a:rPr lang="ru-RU" smtClean="0"/>
              <a:pPr/>
              <a:t>27.03.2023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21BBF-8749-42F9-8A79-035B490C736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95913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34218-3BDE-43A2-BA64-CBFEC27B1B48}" type="datetimeFigureOut">
              <a:rPr lang="ru-RU" smtClean="0"/>
              <a:pPr/>
              <a:t>27.03.2023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21BBF-8749-42F9-8A79-035B490C736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4928267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34218-3BDE-43A2-BA64-CBFEC27B1B48}" type="datetimeFigureOut">
              <a:rPr lang="ru-RU" smtClean="0"/>
              <a:pPr/>
              <a:t>27.03.2023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21BBF-8749-42F9-8A79-035B490C736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323581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34218-3BDE-43A2-BA64-CBFEC27B1B48}" type="datetimeFigureOut">
              <a:rPr lang="ru-RU" smtClean="0"/>
              <a:pPr/>
              <a:t>27.03.2023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21BBF-8749-42F9-8A79-035B490C736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0332996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34218-3BDE-43A2-BA64-CBFEC27B1B48}" type="datetimeFigureOut">
              <a:rPr lang="ru-RU" smtClean="0"/>
              <a:pPr/>
              <a:t>27.03.2023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21BBF-8749-42F9-8A79-035B490C736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247692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34218-3BDE-43A2-BA64-CBFEC27B1B48}" type="datetimeFigureOut">
              <a:rPr lang="ru-RU" smtClean="0"/>
              <a:pPr/>
              <a:t>27.03.2023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21BBF-8749-42F9-8A79-035B490C736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5088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34218-3BDE-43A2-BA64-CBFEC27B1B48}" type="datetimeFigureOut">
              <a:rPr lang="ru-RU" smtClean="0"/>
              <a:pPr/>
              <a:t>27.03.2023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21BBF-8749-42F9-8A79-035B490C736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29508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E34218-3BDE-43A2-BA64-CBFEC27B1B48}" type="datetimeFigureOut">
              <a:rPr lang="ru-RU" smtClean="0"/>
              <a:pPr/>
              <a:t>27.03.2023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1E21BBF-8749-42F9-8A79-035B490C736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01515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4" r:id="rId1"/>
    <p:sldLayoutId id="2147483755" r:id="rId2"/>
    <p:sldLayoutId id="2147483756" r:id="rId3"/>
    <p:sldLayoutId id="2147483757" r:id="rId4"/>
    <p:sldLayoutId id="2147483758" r:id="rId5"/>
    <p:sldLayoutId id="2147483759" r:id="rId6"/>
    <p:sldLayoutId id="2147483760" r:id="rId7"/>
    <p:sldLayoutId id="2147483761" r:id="rId8"/>
    <p:sldLayoutId id="2147483762" r:id="rId9"/>
    <p:sldLayoutId id="2147483763" r:id="rId10"/>
    <p:sldLayoutId id="2147483764" r:id="rId11"/>
    <p:sldLayoutId id="2147483765" r:id="rId12"/>
    <p:sldLayoutId id="2147483766" r:id="rId13"/>
    <p:sldLayoutId id="2147483767" r:id="rId14"/>
    <p:sldLayoutId id="2147483768" r:id="rId15"/>
    <p:sldLayoutId id="214748376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7" Type="http://schemas.openxmlformats.org/officeDocument/2006/relationships/slide" Target="slide15.xml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1.xml"/><Relationship Id="rId5" Type="http://schemas.openxmlformats.org/officeDocument/2006/relationships/slide" Target="slide10.xml"/><Relationship Id="rId4" Type="http://schemas.openxmlformats.org/officeDocument/2006/relationships/slide" Target="slide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840675" y="1529662"/>
            <a:ext cx="925747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4800" b="1" i="1" dirty="0" smtClean="0">
                <a:ln w="9525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Нарушение письменной речи</a:t>
            </a:r>
          </a:p>
          <a:p>
            <a:pPr algn="ctr"/>
            <a:r>
              <a:rPr lang="ru-RU" sz="4800" b="1" i="1" dirty="0" smtClean="0">
                <a:ln w="9525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у младших  </a:t>
            </a:r>
          </a:p>
          <a:p>
            <a:pPr algn="ctr"/>
            <a:r>
              <a:rPr lang="ru-RU" sz="4800" b="1" i="1" dirty="0" smtClean="0">
                <a:ln w="9525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школьников </a:t>
            </a:r>
            <a:endParaRPr lang="ru-RU" sz="4800" b="1" i="1" dirty="0">
              <a:ln w="9525">
                <a:solidFill>
                  <a:sysClr val="windowText" lastClr="000000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41889" y="209301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 бюджетное учреждение «Средняя  </a:t>
            </a:r>
            <a:r>
              <a:rPr lang="ru-RU" sz="20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бщеобразовательная  школа №15 города Новоалтайска Алтайского края»</a:t>
            </a:r>
            <a:endParaRPr lang="ru-RU" sz="2000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438437" y="5294231"/>
            <a:ext cx="3114261" cy="1245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8648186" y="5647384"/>
            <a:ext cx="35438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 </a:t>
            </a:r>
            <a:r>
              <a:rPr lang="en-US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Божко Т</a:t>
            </a:r>
            <a:r>
              <a:rPr lang="en-US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en-US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0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читель начальных классов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192110" y="6390651"/>
            <a:ext cx="20915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Новоалтайск</a:t>
            </a:r>
            <a:r>
              <a:rPr lang="en-US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2023</a:t>
            </a:r>
            <a:endParaRPr lang="ru-RU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C:\Users\Татьяна\Desktop\рисунок к обложке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153" y="2683824"/>
            <a:ext cx="4857996" cy="3654827"/>
          </a:xfrm>
          <a:prstGeom prst="rect">
            <a:avLst/>
          </a:prstGeom>
          <a:noFill/>
          <a:ln w="6350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0161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767958" y="268014"/>
            <a:ext cx="375219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i="1" dirty="0" smtClean="0">
                <a:ln w="9525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Содержание</a:t>
            </a:r>
            <a:endParaRPr lang="ru-RU" sz="4800" b="1" i="1" dirty="0">
              <a:ln w="9525">
                <a:solidFill>
                  <a:sysClr val="windowText" lastClr="000000"/>
                </a:solidFill>
                <a:prstDash val="solid"/>
              </a:ln>
              <a:solidFill>
                <a:srgbClr val="C00000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hlinkClick r:id="rId2" action="ppaction://hlinksldjump"/>
          </p:cNvPr>
          <p:cNvSpPr txBox="1"/>
          <p:nvPr/>
        </p:nvSpPr>
        <p:spPr>
          <a:xfrm>
            <a:off x="736883" y="1483869"/>
            <a:ext cx="73425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1.   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Общее  понятие «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Дисграфия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»</a:t>
            </a:r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hlinkClick r:id="rId3" action="ppaction://hlinksldjump"/>
          </p:cNvPr>
          <p:cNvSpPr txBox="1"/>
          <p:nvPr/>
        </p:nvSpPr>
        <p:spPr>
          <a:xfrm>
            <a:off x="736884" y="1984070"/>
            <a:ext cx="78339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  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учения о 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нарушениях 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письменной речи</a:t>
            </a:r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hlinkClick r:id="rId4" action="ppaction://hlinksldjump"/>
          </p:cNvPr>
          <p:cNvSpPr txBox="1"/>
          <p:nvPr/>
        </p:nvSpPr>
        <p:spPr>
          <a:xfrm>
            <a:off x="736884" y="2583483"/>
            <a:ext cx="74927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 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Причины возникновения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дисграфии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>
            <a:hlinkClick r:id="rId5" action="ppaction://hlinksldjump"/>
          </p:cNvPr>
          <p:cNvSpPr/>
          <p:nvPr/>
        </p:nvSpPr>
        <p:spPr>
          <a:xfrm>
            <a:off x="736883" y="3281493"/>
            <a:ext cx="8461708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ts val="1800"/>
              </a:lnSpc>
              <a:spcAft>
                <a:spcPts val="800"/>
              </a:spcAft>
              <a:tabLst>
                <a:tab pos="457200" algn="l"/>
              </a:tabLst>
            </a:pPr>
            <a:r>
              <a:rPr lang="ru-RU" sz="2400" b="1" dirty="0" smtClean="0">
                <a:ln w="9525">
                  <a:noFill/>
                  <a:prstDash val="solid"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smtClean="0">
                <a:ln w="9525">
                  <a:noFill/>
                  <a:prstDash val="solid"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</a:t>
            </a:r>
            <a:r>
              <a:rPr lang="ru-RU" sz="2400" b="1" dirty="0" smtClean="0">
                <a:ln w="9525">
                  <a:noFill/>
                  <a:prstDash val="solid"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b="1" dirty="0" smtClean="0">
                <a:ln w="9525">
                  <a:noFill/>
                  <a:prstDash val="solid"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ln w="9525">
                  <a:noFill/>
                  <a:prstDash val="solid"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Симптомы </a:t>
            </a:r>
            <a:r>
              <a:rPr lang="ru-RU" sz="2400" b="1" dirty="0" err="1" smtClean="0">
                <a:ln w="9525">
                  <a:noFill/>
                  <a:prstDash val="solid"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дисграфии</a:t>
            </a:r>
            <a:r>
              <a:rPr lang="ru-RU" sz="2400" b="1" dirty="0" smtClean="0">
                <a:ln w="9525">
                  <a:noFill/>
                  <a:prstDash val="solid"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ru-RU" sz="2400" b="1" dirty="0">
              <a:ln w="9525">
                <a:noFill/>
                <a:prstDash val="solid"/>
              </a:ln>
              <a:solidFill>
                <a:srgbClr val="00206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>
            <a:hlinkClick r:id="rId6" action="ppaction://hlinksldjump"/>
          </p:cNvPr>
          <p:cNvSpPr/>
          <p:nvPr/>
        </p:nvSpPr>
        <p:spPr>
          <a:xfrm>
            <a:off x="522233" y="3781693"/>
            <a:ext cx="77073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b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400" b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r>
              <a:rPr lang="ru-RU" sz="2400" b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 </a:t>
            </a:r>
            <a:r>
              <a:rPr lang="en-US" sz="2400" b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b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Диагностика нарушений  </a:t>
            </a:r>
            <a:endParaRPr lang="ru-RU" sz="2400" b="1" dirty="0">
              <a:solidFill>
                <a:srgbClr val="002060"/>
              </a:solidFill>
              <a:effectLst/>
            </a:endParaRPr>
          </a:p>
        </p:txBody>
      </p:sp>
      <p:sp>
        <p:nvSpPr>
          <p:cNvPr id="5" name="Прямоугольник 4">
            <a:hlinkClick r:id="rId7" action="ppaction://hlinksldjump"/>
          </p:cNvPr>
          <p:cNvSpPr/>
          <p:nvPr/>
        </p:nvSpPr>
        <p:spPr>
          <a:xfrm>
            <a:off x="522232" y="4243358"/>
            <a:ext cx="783019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Коррекция 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нарушений  </a:t>
            </a:r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hlinkClick r:id="" action="ppaction://noaction"/>
          </p:cNvPr>
          <p:cNvSpPr txBox="1"/>
          <p:nvPr/>
        </p:nvSpPr>
        <p:spPr>
          <a:xfrm>
            <a:off x="522232" y="4852739"/>
            <a:ext cx="75572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Вывод(заключение)  </a:t>
            </a:r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6156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661009" y="173659"/>
            <a:ext cx="412484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err="1" smtClean="0">
                <a:ln w="9525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Дисграфия</a:t>
            </a:r>
            <a:r>
              <a:rPr lang="ru-RU" sz="5400" b="1" cap="none" spc="0" dirty="0" smtClean="0">
                <a:ln w="9525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endParaRPr lang="ru-RU" sz="5400" b="1" cap="none" spc="0" dirty="0">
              <a:ln w="9525">
                <a:solidFill>
                  <a:sysClr val="windowText" lastClr="000000"/>
                </a:solidFill>
                <a:prstDash val="solid"/>
              </a:ln>
              <a:solidFill>
                <a:srgbClr val="C00000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>
          <a:xfrm>
            <a:off x="159026" y="6228522"/>
            <a:ext cx="927652" cy="62947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159025" y="1235034"/>
            <a:ext cx="10873151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Дисграфия</a:t>
            </a:r>
            <a: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это частичное расстройство процесса письма, связанное с недостаточной </a:t>
            </a:r>
            <a:r>
              <a:rPr lang="ru-RU" sz="20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сформированностью</a:t>
            </a:r>
            <a: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(или распадом) психических функций, участвующих в реализации и контроле письменной речи. </a:t>
            </a:r>
            <a:r>
              <a:rPr lang="ru-RU" sz="20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Дисграфия</a:t>
            </a:r>
            <a: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проявляется стойкими, типичными и повторяющимися ошибками на письме, которые не исчезают самостоятельно, без целенаправленного обучения.</a:t>
            </a:r>
          </a:p>
        </p:txBody>
      </p:sp>
      <p:pic>
        <p:nvPicPr>
          <p:cNvPr id="2050" name="Picture 2" descr="C:\Users\Татьяна\Desktop\картинка 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8239" y="2648197"/>
            <a:ext cx="5094514" cy="3895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2110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0" y="6228522"/>
            <a:ext cx="927652" cy="62947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 flipV="1">
            <a:off x="1104405" y="461665"/>
            <a:ext cx="10809300" cy="4171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13756" y="95003"/>
            <a:ext cx="1154281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5400" b="1" dirty="0" smtClean="0">
                <a:ln w="9525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glow rad="139700">
                    <a:srgbClr val="54A021">
                      <a:satMod val="175000"/>
                      <a:alpha val="40000"/>
                    </a:srgbClr>
                  </a:glow>
                  <a:outerShdw blurRad="12700" dist="38100" dir="2700000" algn="tl" rotWithShape="0">
                    <a:srgbClr val="C42F1A">
                      <a:lumMod val="60000"/>
                      <a:lumOff val="40000"/>
                    </a:srgbClr>
                  </a:outerShdw>
                </a:effectLst>
              </a:rPr>
              <a:t>Развитие учения о нарушениях письменной речи</a:t>
            </a:r>
            <a:endParaRPr lang="ru-RU" sz="5400" b="1" dirty="0">
              <a:ln w="9525">
                <a:solidFill>
                  <a:sysClr val="windowText" lastClr="000000"/>
                </a:solidFill>
                <a:prstDash val="solid"/>
              </a:ln>
              <a:solidFill>
                <a:srgbClr val="C00000"/>
              </a:solidFill>
              <a:effectLst>
                <a:glow rad="139700">
                  <a:srgbClr val="54A021">
                    <a:satMod val="175000"/>
                    <a:alpha val="40000"/>
                  </a:srgbClr>
                </a:glow>
                <a:outerShdw blurRad="12700" dist="38100" dir="2700000" algn="tl" rotWithShape="0">
                  <a:srgbClr val="C42F1A">
                    <a:lumMod val="60000"/>
                    <a:lumOff val="40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969202" y="3244334"/>
            <a:ext cx="2535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 smtClean="0">
                <a:ln w="9525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endParaRPr lang="ru-RU" b="1" dirty="0">
              <a:ln w="9525">
                <a:solidFill>
                  <a:sysClr val="windowText" lastClr="000000"/>
                </a:solidFill>
                <a:prstDash val="solid"/>
              </a:ln>
              <a:solidFill>
                <a:srgbClr val="C00000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3075" name="Picture 3" descr="C:\Users\Татьяна\Desktop\Adolf_Kussmaul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157" y="1997572"/>
            <a:ext cx="3467595" cy="4328721"/>
          </a:xfrm>
          <a:prstGeom prst="rect">
            <a:avLst/>
          </a:prstGeom>
          <a:noFill/>
          <a:ln w="38100">
            <a:solidFill>
              <a:srgbClr val="00206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5260770" y="2690336"/>
            <a:ext cx="486888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Впервые на нарушение письма как на самостоятельную патологию речевой деятельности указал выдающийся  немецкий клиницист и специалист по нервным болезням своего времени.  Адольф  </a:t>
            </a:r>
            <a:r>
              <a:rPr lang="ru-RU" sz="24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Куссмауль</a:t>
            </a:r>
            <a:r>
              <a:rPr lang="ru-RU" sz="2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в 1877 г. </a:t>
            </a:r>
          </a:p>
        </p:txBody>
      </p:sp>
    </p:spTree>
    <p:extLst>
      <p:ext uri="{BB962C8B-B14F-4D97-AF65-F5344CB8AC3E}">
        <p14:creationId xmlns:p14="http://schemas.microsoft.com/office/powerpoint/2010/main" val="2604628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70624" y="410827"/>
            <a:ext cx="919033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9525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Причины </a:t>
            </a:r>
          </a:p>
          <a:p>
            <a:pPr algn="ctr"/>
            <a:r>
              <a:rPr lang="ru-RU" sz="5400" b="1" cap="none" spc="0" dirty="0" smtClean="0">
                <a:ln w="9525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возникновения </a:t>
            </a:r>
            <a:r>
              <a:rPr lang="ru-RU" sz="5400" b="1" cap="none" spc="0" dirty="0" err="1" smtClean="0">
                <a:ln w="9525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дисграфии</a:t>
            </a:r>
            <a:endParaRPr lang="ru-RU" sz="5400" b="1" cap="none" spc="0" dirty="0">
              <a:ln w="9525">
                <a:solidFill>
                  <a:sysClr val="windowText" lastClr="000000"/>
                </a:solidFill>
                <a:prstDash val="solid"/>
              </a:ln>
              <a:solidFill>
                <a:srgbClr val="C00000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159026" y="6228522"/>
            <a:ext cx="927652" cy="62947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486888" y="2470068"/>
            <a:ext cx="4778904" cy="3416320"/>
          </a:xfrm>
          <a:prstGeom prst="rect">
            <a:avLst/>
          </a:prstGeom>
          <a:ln w="19050">
            <a:noFill/>
          </a:ln>
        </p:spPr>
        <p:txBody>
          <a:bodyPr wrap="square">
            <a:spAutoFit/>
          </a:bodyPr>
          <a:lstStyle/>
          <a:p>
            <a:pPr lvl="0" algn="ctr"/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оциально-психологические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— например, билингвизм в семье, нечеткая речь окружающих, дефицит речевых контактов, невнимание к речи ребенка со стороны взрослых и раннее обучение грамоте или иностранному языку. </a:t>
            </a:r>
            <a:r>
              <a:rPr lang="ru-RU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Дисграфией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часто страдают дети, которые учатся писать на неродном для себя языке. Иногда нарушения письма возникают у детей, пишущих левой рукой или переученных с левой руки на правую, хотя в последние годы такое практикуется редко. 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6095999" y="2828836"/>
            <a:ext cx="3594265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рганические</a:t>
            </a:r>
            <a: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— например, недоразвитие или поражение головного мозга, тяжелое течение беременности и родовые травмы, воспалительные, инфекционные и соматические </a:t>
            </a:r>
            <a:r>
              <a:rPr lang="ru-RU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заболевания</a:t>
            </a:r>
            <a:r>
              <a:rPr lang="en-US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6750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32346" y="389930"/>
            <a:ext cx="898932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dirty="0" smtClean="0">
                <a:ln w="9525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glow rad="139700">
                    <a:srgbClr val="54A021">
                      <a:satMod val="175000"/>
                      <a:alpha val="40000"/>
                    </a:srgbClr>
                  </a:glow>
                  <a:outerShdw blurRad="12700" dist="38100" dir="2700000" algn="tl" rotWithShape="0">
                    <a:srgbClr val="C42F1A">
                      <a:lumMod val="60000"/>
                      <a:lumOff val="40000"/>
                    </a:srgbClr>
                  </a:outerShdw>
                </a:effectLst>
              </a:rPr>
              <a:t>Виды </a:t>
            </a:r>
            <a:r>
              <a:rPr lang="ru-RU" sz="5400" b="1" dirty="0" err="1">
                <a:ln w="9525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glow rad="139700">
                    <a:srgbClr val="54A021">
                      <a:satMod val="175000"/>
                      <a:alpha val="40000"/>
                    </a:srgbClr>
                  </a:glow>
                  <a:outerShdw blurRad="12700" dist="38100" dir="2700000" algn="tl" rotWithShape="0">
                    <a:srgbClr val="C42F1A">
                      <a:lumMod val="60000"/>
                      <a:lumOff val="40000"/>
                    </a:srgbClr>
                  </a:outerShdw>
                </a:effectLst>
              </a:rPr>
              <a:t>дисграфии</a:t>
            </a:r>
            <a:r>
              <a:rPr lang="ru-RU" sz="5400" b="1" dirty="0">
                <a:ln w="9525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glow rad="139700">
                    <a:srgbClr val="54A021">
                      <a:satMod val="175000"/>
                      <a:alpha val="40000"/>
                    </a:srgbClr>
                  </a:glow>
                  <a:outerShdw blurRad="12700" dist="38100" dir="2700000" algn="tl" rotWithShape="0">
                    <a:srgbClr val="C42F1A">
                      <a:lumMod val="60000"/>
                      <a:lumOff val="40000"/>
                    </a:srgbClr>
                  </a:outerShdw>
                </a:effectLst>
              </a:rPr>
              <a:t/>
            </a:r>
            <a:br>
              <a:rPr lang="ru-RU" sz="5400" b="1" dirty="0">
                <a:ln w="9525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glow rad="139700">
                    <a:srgbClr val="54A021">
                      <a:satMod val="175000"/>
                      <a:alpha val="40000"/>
                    </a:srgbClr>
                  </a:glow>
                  <a:outerShdw blurRad="12700" dist="38100" dir="2700000" algn="tl" rotWithShape="0">
                    <a:srgbClr val="C42F1A">
                      <a:lumMod val="60000"/>
                      <a:lumOff val="40000"/>
                    </a:srgbClr>
                  </a:outerShdw>
                </a:effectLst>
              </a:rPr>
            </a:br>
            <a:endParaRPr lang="ru-RU" sz="5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27546" y="1610436"/>
            <a:ext cx="5336275" cy="10277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15000"/>
              </a:lnSpc>
              <a:spcAft>
                <a:spcPts val="1000"/>
              </a:spcAft>
              <a:buSzPts val="1000"/>
              <a:tabLst>
                <a:tab pos="457200" algn="l"/>
              </a:tabLst>
            </a:pP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Акустическая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дисграфия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– характеризуется </a:t>
            </a:r>
            <a:r>
              <a:rPr lang="ru-RU" b="1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нарушением 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фонематического распознавания звуков</a:t>
            </a:r>
            <a:endParaRPr lang="ru-RU" sz="1400" b="1" i="1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603845" y="2522223"/>
            <a:ext cx="4894997" cy="16850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15000"/>
              </a:lnSpc>
              <a:spcAft>
                <a:spcPts val="1000"/>
              </a:spcAft>
              <a:buSzPts val="1000"/>
              <a:tabLst>
                <a:tab pos="457200" algn="l"/>
              </a:tabLst>
            </a:pP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Артикуляционно-акустическая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дисграфия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– характеризуется нарушением артикуляции и восприятия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фонематики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(фонематического слуха), а также трудностями в звукопроизношении</a:t>
            </a:r>
            <a:endParaRPr lang="ru-RU" sz="1400" b="1" i="1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27546" y="3560372"/>
            <a:ext cx="4804013" cy="13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15000"/>
              </a:lnSpc>
              <a:spcAft>
                <a:spcPts val="1000"/>
              </a:spcAft>
              <a:buSzPts val="1000"/>
              <a:tabLst>
                <a:tab pos="457200" algn="l"/>
              </a:tabLst>
            </a:pP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Аграмматическая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дисграфия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– характеризуется проблемами в лексическом развитии и развитии грамматического строя речи</a:t>
            </a:r>
            <a:endParaRPr lang="ru-RU" sz="1400" b="1" i="1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254387" y="4954137"/>
            <a:ext cx="3725840" cy="136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15000"/>
              </a:lnSpc>
              <a:spcAft>
                <a:spcPts val="1000"/>
              </a:spcAft>
              <a:buSzPts val="1000"/>
              <a:tabLst>
                <a:tab pos="457200" algn="l"/>
              </a:tabLst>
            </a:pP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Оптическая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дисграфия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– характеризуется неразвитым зрительно-пространственным восприятием</a:t>
            </a:r>
            <a:endParaRPr lang="ru-RU" sz="1400" b="1" i="1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91571" y="5292883"/>
            <a:ext cx="4230806" cy="1047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15000"/>
              </a:lnSpc>
              <a:spcAft>
                <a:spcPts val="1000"/>
              </a:spcAft>
              <a:buSzPts val="1000"/>
              <a:tabLst>
                <a:tab pos="457200" algn="l"/>
              </a:tabLst>
            </a:pP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Особая форма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дисграфии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обусловленная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несформированностью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языкового синтеза</a:t>
            </a:r>
            <a:endParaRPr lang="ru-RU" sz="1400" b="1" i="1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36732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>
          <a:xfrm>
            <a:off x="159026" y="6228522"/>
            <a:ext cx="927652" cy="62947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6899564" y="5605152"/>
            <a:ext cx="644270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 smtClean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	</a:t>
            </a:r>
            <a:endParaRPr lang="ru-RU" sz="2800" dirty="0" smtClean="0"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677334" y="332509"/>
            <a:ext cx="9416692" cy="2244436"/>
          </a:xfrm>
        </p:spPr>
        <p:txBody>
          <a:bodyPr>
            <a:normAutofit/>
          </a:bodyPr>
          <a:lstStyle/>
          <a:p>
            <a:pPr lvl="0" algn="ctr" defTabSz="914400">
              <a:spcBef>
                <a:spcPts val="0"/>
              </a:spcBef>
            </a:pPr>
            <a:r>
              <a:rPr lang="ru-RU" sz="5400" b="1" dirty="0" smtClean="0">
                <a:ln w="9525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glow rad="139700">
                    <a:srgbClr val="54A021">
                      <a:satMod val="175000"/>
                      <a:alpha val="40000"/>
                    </a:srgbClr>
                  </a:glow>
                  <a:outerShdw blurRad="12700" dist="38100" dir="2700000" algn="tl" rotWithShape="0">
                    <a:srgbClr val="C42F1A">
                      <a:lumMod val="60000"/>
                      <a:lumOff val="40000"/>
                    </a:srgbClr>
                  </a:outerShdw>
                </a:effectLst>
                <a:ea typeface="+mn-ea"/>
                <a:cs typeface="+mn-cs"/>
              </a:rPr>
              <a:t> </a:t>
            </a:r>
            <a:r>
              <a:rPr lang="ru-RU" sz="5600" b="1" dirty="0" smtClean="0">
                <a:ln w="9525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glow rad="139700">
                    <a:srgbClr val="54A021">
                      <a:satMod val="175000"/>
                      <a:alpha val="40000"/>
                    </a:srgbClr>
                  </a:glow>
                  <a:outerShdw blurRad="12700" dist="38100" dir="2700000" algn="tl" rotWithShape="0">
                    <a:srgbClr val="C42F1A">
                      <a:lumMod val="60000"/>
                      <a:lumOff val="40000"/>
                    </a:srgbClr>
                  </a:outerShdw>
                </a:effectLst>
                <a:ea typeface="+mn-ea"/>
                <a:cs typeface="+mn-cs"/>
              </a:rPr>
              <a:t>Симптомы </a:t>
            </a:r>
            <a:r>
              <a:rPr lang="ru-RU" sz="5600" b="1" dirty="0" err="1" smtClean="0">
                <a:ln w="9525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glow rad="139700">
                    <a:srgbClr val="54A021">
                      <a:satMod val="175000"/>
                      <a:alpha val="40000"/>
                    </a:srgbClr>
                  </a:glow>
                  <a:outerShdw blurRad="12700" dist="38100" dir="2700000" algn="tl" rotWithShape="0">
                    <a:srgbClr val="C42F1A">
                      <a:lumMod val="60000"/>
                      <a:lumOff val="40000"/>
                    </a:srgbClr>
                  </a:outerShdw>
                </a:effectLst>
                <a:ea typeface="+mn-ea"/>
                <a:cs typeface="+mn-cs"/>
              </a:rPr>
              <a:t>дисграфии</a:t>
            </a:r>
            <a:r>
              <a:rPr lang="ru-RU" sz="5400" b="1" dirty="0">
                <a:ln w="9525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glow rad="139700">
                    <a:srgbClr val="54A021">
                      <a:satMod val="175000"/>
                      <a:alpha val="40000"/>
                    </a:srgbClr>
                  </a:glow>
                  <a:outerShdw blurRad="12700" dist="38100" dir="2700000" algn="tl" rotWithShape="0">
                    <a:srgbClr val="C42F1A">
                      <a:lumMod val="60000"/>
                      <a:lumOff val="40000"/>
                    </a:srgbClr>
                  </a:outerShdw>
                </a:effectLst>
                <a:ea typeface="+mn-ea"/>
                <a:cs typeface="+mn-cs"/>
              </a:rPr>
              <a:t/>
            </a:r>
            <a:br>
              <a:rPr lang="ru-RU" sz="5400" b="1" dirty="0">
                <a:ln w="9525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glow rad="139700">
                    <a:srgbClr val="54A021">
                      <a:satMod val="175000"/>
                      <a:alpha val="40000"/>
                    </a:srgbClr>
                  </a:glow>
                  <a:outerShdw blurRad="12700" dist="38100" dir="2700000" algn="tl" rotWithShape="0">
                    <a:srgbClr val="C42F1A">
                      <a:lumMod val="60000"/>
                      <a:lumOff val="40000"/>
                    </a:srgbClr>
                  </a:outerShdw>
                </a:effectLst>
                <a:ea typeface="+mn-ea"/>
                <a:cs typeface="+mn-cs"/>
              </a:rPr>
            </a:b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59027" y="1579418"/>
            <a:ext cx="3486700" cy="1323439"/>
          </a:xfrm>
          <a:prstGeom prst="rect">
            <a:avLst/>
          </a:prstGeom>
          <a:ln w="1905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ru-RU" sz="16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Меняет буквы на похожие.</a:t>
            </a:r>
            <a:br>
              <a:rPr lang="ru-RU" sz="16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Буквы могут быть похожи по виду или звучанию: «М» и «Л», «С» и «З», «И» и «М» и так далее.</a:t>
            </a:r>
            <a:br>
              <a:rPr lang="ru-RU" sz="16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16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34390" y="3099460"/>
            <a:ext cx="2719449" cy="2800767"/>
          </a:xfrm>
          <a:prstGeom prst="rect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ru-RU" sz="1600" b="1" i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Дописывает лишние крючки в буквах или не дописывает необходимые.</a:t>
            </a:r>
            <a:br>
              <a:rPr lang="ru-RU" sz="1600" b="1" i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i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«И» может превратиться в «Ш», «Л» — в «А». Ребенок выдумывает совершенно новые буквы, которых не существует в русском алфавите.</a:t>
            </a:r>
            <a:r>
              <a:rPr lang="ru-RU" sz="16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16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298869" y="1397674"/>
            <a:ext cx="4750128" cy="1323439"/>
          </a:xfrm>
          <a:prstGeom prst="rect">
            <a:avLst/>
          </a:prstGeom>
          <a:ln w="19050">
            <a:solidFill>
              <a:schemeClr val="accent5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ru-RU" sz="1600" b="1" i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Слепляет или разделяет слова там, где это не требуется.</a:t>
            </a:r>
            <a:br>
              <a:rPr lang="ru-RU" sz="1600" b="1" i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i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 тетради </a:t>
            </a:r>
            <a:r>
              <a:rPr lang="ru-RU" sz="1600" b="1" i="1" dirty="0" err="1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дисграфика</a:t>
            </a:r>
            <a:r>
              <a:rPr lang="ru-RU" sz="1600" b="1" i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можно увидеть, например, «</a:t>
            </a:r>
            <a:r>
              <a:rPr lang="ru-RU" sz="1600" b="1" i="1" dirty="0" err="1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потомучто</a:t>
            </a:r>
            <a:r>
              <a:rPr lang="ru-RU" sz="1600" b="1" i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», «кош </a:t>
            </a:r>
            <a:r>
              <a:rPr lang="ru-RU" sz="1600" b="1" i="1" dirty="0" err="1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ечка</a:t>
            </a:r>
            <a:r>
              <a:rPr lang="ru-RU" sz="1600" b="1" i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».</a:t>
            </a:r>
            <a:br>
              <a:rPr lang="ru-RU" sz="1600" b="1" i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1600" b="1" i="1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503221" y="3190783"/>
            <a:ext cx="2612657" cy="1569660"/>
          </a:xfrm>
          <a:prstGeom prst="rect">
            <a:avLst/>
          </a:prstGeom>
          <a:ln w="19050"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r>
              <a:rPr lang="ru-RU" sz="1600" b="1" i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Отзеркаливает</a:t>
            </a:r>
            <a:r>
              <a:rPr lang="ru-RU" sz="1600" b="1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буквы.</a:t>
            </a:r>
            <a:br>
              <a:rPr lang="ru-RU" sz="1600" b="1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То есть пишет их в другом направлении. Чаще всего страдают гласные «Я» и «Э».</a:t>
            </a:r>
            <a:br>
              <a:rPr lang="ru-RU" sz="1600" b="1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1600" b="1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899565" y="2902857"/>
            <a:ext cx="2861952" cy="1569660"/>
          </a:xfrm>
          <a:prstGeom prst="rect">
            <a:avLst/>
          </a:prstGeom>
          <a:ln w="19050"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r>
              <a:rPr lang="ru-RU" sz="1600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Неправильно изменяет слово или изобретает его заново.</a:t>
            </a:r>
            <a:br>
              <a:rPr lang="ru-RU" sz="1600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Например, пишет «</a:t>
            </a:r>
            <a:r>
              <a:rPr lang="ru-RU" sz="1600" b="1" i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облакастый</a:t>
            </a:r>
            <a:r>
              <a:rPr lang="ru-RU" sz="1600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» вместо «облачный».</a:t>
            </a:r>
            <a:br>
              <a:rPr lang="ru-RU" sz="1600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1600" b="1" i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645726" y="5072681"/>
            <a:ext cx="3681350" cy="1477328"/>
          </a:xfrm>
          <a:prstGeom prst="rect">
            <a:avLst/>
          </a:prstGeom>
          <a:ln w="1905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ru-RU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Пропускает или переставляет буквы, слоги или целые слова в предложениях.</a:t>
            </a:r>
            <a:br>
              <a:rPr lang="ru-RU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Например, «</a:t>
            </a:r>
            <a:r>
              <a:rPr lang="ru-RU" b="1" i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погса</a:t>
            </a:r>
            <a:r>
              <a:rPr lang="ru-RU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» вместо «сапог».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7493330" y="4760443"/>
            <a:ext cx="1698171" cy="1323439"/>
          </a:xfrm>
          <a:prstGeom prst="rect">
            <a:avLst/>
          </a:prstGeom>
          <a:ln w="19050">
            <a:solidFill>
              <a:srgbClr val="FFC000"/>
            </a:solidFill>
          </a:ln>
        </p:spPr>
        <p:txBody>
          <a:bodyPr wrap="square">
            <a:spAutoFit/>
          </a:bodyPr>
          <a:lstStyle/>
          <a:p>
            <a:r>
              <a:rPr lang="ru-RU" sz="1600" b="1" i="1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Пишет </a:t>
            </a:r>
            <a:r>
              <a:rPr lang="ru-RU" sz="1600" b="1" i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неразборчиво.</a:t>
            </a:r>
          </a:p>
          <a:p>
            <a:r>
              <a:rPr lang="ru-RU" sz="1600" b="1" i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Самый неоднозначный признак</a:t>
            </a:r>
            <a:r>
              <a:rPr lang="en-US" sz="1600" b="1" i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600" i="1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8499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50584" y="170058"/>
            <a:ext cx="7169078" cy="25853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5400" b="1" dirty="0" smtClean="0">
                <a:ln w="9525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Диагностика</a:t>
            </a:r>
          </a:p>
          <a:p>
            <a:pPr algn="ctr"/>
            <a:r>
              <a:rPr lang="ru-RU" sz="5400" b="1" dirty="0" smtClean="0">
                <a:ln w="9525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            </a:t>
            </a:r>
            <a:r>
              <a:rPr lang="ru-RU" sz="5400" b="1" dirty="0" err="1" smtClean="0">
                <a:ln w="9525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дисграфии</a:t>
            </a:r>
            <a:endParaRPr lang="ru-RU" sz="5400" b="1" dirty="0">
              <a:ln w="9525">
                <a:solidFill>
                  <a:sysClr val="windowText" lastClr="000000"/>
                </a:solidFill>
                <a:prstDash val="solid"/>
              </a:ln>
              <a:solidFill>
                <a:srgbClr val="C00000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algn="ctr"/>
            <a:endParaRPr lang="ru-RU" sz="5400" b="1" i="1" dirty="0">
              <a:ln>
                <a:solidFill>
                  <a:sysClr val="windowText" lastClr="000000"/>
                </a:solidFill>
              </a:ln>
              <a:solidFill>
                <a:srgbClr val="C0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>
          <a:xfrm>
            <a:off x="159026" y="6228522"/>
            <a:ext cx="927652" cy="62947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5586982" y="2755381"/>
            <a:ext cx="435203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Диагностикой 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дисграфии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в большей степени занимается логопед. Для того, чтобы подтвердить или опровергнуть подозрение на 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дисграфию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он проводит целый ряд </a:t>
            </a: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исследований</a:t>
            </a:r>
            <a:r>
              <a:rPr lang="en-US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C:\Users\Татьяна\Desktop\картинка 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52" y="2358060"/>
            <a:ext cx="4851673" cy="3745857"/>
          </a:xfrm>
          <a:prstGeom prst="rect">
            <a:avLst/>
          </a:prstGeom>
          <a:noFill/>
          <a:ln w="38100">
            <a:solidFill>
              <a:schemeClr val="accent5">
                <a:lumMod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1913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159026" y="6228522"/>
            <a:ext cx="927652" cy="62947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534390" y="249383"/>
            <a:ext cx="860961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5400" b="1" dirty="0" smtClean="0">
                <a:ln w="9525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glow rad="139700">
                    <a:srgbClr val="54A021">
                      <a:satMod val="175000"/>
                      <a:alpha val="40000"/>
                    </a:srgbClr>
                  </a:glow>
                  <a:outerShdw blurRad="12700" dist="38100" dir="2700000" algn="tl" rotWithShape="0">
                    <a:srgbClr val="C42F1A">
                      <a:lumMod val="60000"/>
                      <a:lumOff val="40000"/>
                    </a:srgbClr>
                  </a:outerShdw>
                </a:effectLst>
              </a:rPr>
              <a:t> Коррекция</a:t>
            </a:r>
          </a:p>
          <a:p>
            <a:pPr lvl="0" algn="ctr"/>
            <a:r>
              <a:rPr lang="ru-RU" sz="5400" b="1" dirty="0" smtClean="0">
                <a:ln w="9525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glow rad="139700">
                    <a:srgbClr val="54A021">
                      <a:satMod val="175000"/>
                      <a:alpha val="40000"/>
                    </a:srgbClr>
                  </a:glow>
                  <a:outerShdw blurRad="12700" dist="38100" dir="2700000" algn="tl" rotWithShape="0">
                    <a:srgbClr val="C42F1A">
                      <a:lumMod val="60000"/>
                      <a:lumOff val="40000"/>
                    </a:srgbClr>
                  </a:outerShdw>
                </a:effectLst>
              </a:rPr>
              <a:t>             </a:t>
            </a:r>
            <a:r>
              <a:rPr lang="ru-RU" sz="5400" b="1" dirty="0" err="1" smtClean="0">
                <a:ln w="9525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glow rad="139700">
                    <a:srgbClr val="54A021">
                      <a:satMod val="175000"/>
                      <a:alpha val="40000"/>
                    </a:srgbClr>
                  </a:glow>
                  <a:outerShdw blurRad="12700" dist="38100" dir="2700000" algn="tl" rotWithShape="0">
                    <a:srgbClr val="C42F1A">
                      <a:lumMod val="60000"/>
                      <a:lumOff val="40000"/>
                    </a:srgbClr>
                  </a:outerShdw>
                </a:effectLst>
              </a:rPr>
              <a:t>дисграфии</a:t>
            </a:r>
            <a:endParaRPr lang="ru-RU" sz="5400" b="1" dirty="0">
              <a:ln w="9525">
                <a:solidFill>
                  <a:sysClr val="windowText" lastClr="000000"/>
                </a:solidFill>
                <a:prstDash val="solid"/>
              </a:ln>
              <a:solidFill>
                <a:srgbClr val="C00000"/>
              </a:solidFill>
              <a:effectLst>
                <a:glow rad="139700">
                  <a:srgbClr val="54A021">
                    <a:satMod val="175000"/>
                    <a:alpha val="40000"/>
                  </a:srgbClr>
                </a:glow>
                <a:outerShdw blurRad="12700" dist="38100" dir="2700000" algn="tl" rotWithShape="0">
                  <a:srgbClr val="C42F1A">
                    <a:lumMod val="60000"/>
                    <a:lumOff val="40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80010" y="1603168"/>
            <a:ext cx="3693226" cy="3970318"/>
          </a:xfrm>
          <a:prstGeom prst="rect">
            <a:avLst/>
          </a:prstGeom>
          <a:ln w="19050">
            <a:solidFill>
              <a:schemeClr val="accent5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Дисграфию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как и любое нарушение, может исправить только специалист. Не стоит надеяться, что «само наладится», и пускать процесс на самотек. Чем раньше распознать нарушение и квалифицированно помочь ребенку, тем проще будет забыть о проблеме навсегда. Слаженная работа 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логопеда,педагога,невролога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и родителей поможет преодолеть  проблему.</a:t>
            </a:r>
          </a:p>
        </p:txBody>
      </p:sp>
      <p:pic>
        <p:nvPicPr>
          <p:cNvPr id="7170" name="Picture 2" descr="C:\Users\Татьяна\Desktop\картинка 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503" y="2781145"/>
            <a:ext cx="4298867" cy="3447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7988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83771" y="748145"/>
            <a:ext cx="8882743" cy="4277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1800"/>
              </a:lnSpc>
              <a:spcAft>
                <a:spcPts val="800"/>
              </a:spcAft>
              <a:tabLst>
                <a:tab pos="457200" algn="l"/>
              </a:tabLst>
            </a:pPr>
            <a:r>
              <a:rPr lang="ru-RU" sz="5400" b="1" i="1" dirty="0" smtClean="0">
                <a:ln w="9525">
                  <a:solidFill>
                    <a:sysClr val="windowText" lastClr="000000"/>
                  </a:solidFill>
                  <a:prstDash val="solid"/>
                </a:ln>
                <a:solidFill>
                  <a:schemeClr val="accent5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>
          <a:xfrm>
            <a:off x="159026" y="6228522"/>
            <a:ext cx="927652" cy="62947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308758" y="225631"/>
            <a:ext cx="883524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5400" b="1" dirty="0" smtClean="0">
                <a:ln w="9525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glow rad="139700">
                    <a:srgbClr val="54A021">
                      <a:satMod val="175000"/>
                      <a:alpha val="40000"/>
                    </a:srgbClr>
                  </a:glow>
                  <a:outerShdw blurRad="12700" dist="38100" dir="2700000" algn="tl" rotWithShape="0">
                    <a:srgbClr val="C42F1A">
                      <a:lumMod val="60000"/>
                      <a:lumOff val="40000"/>
                    </a:srgbClr>
                  </a:outerShdw>
                </a:effectLst>
              </a:rPr>
              <a:t> Профилактика </a:t>
            </a:r>
            <a:endParaRPr lang="ru-RU" sz="5400" b="1" dirty="0">
              <a:ln w="9525">
                <a:solidFill>
                  <a:sysClr val="windowText" lastClr="000000"/>
                </a:solidFill>
                <a:prstDash val="solid"/>
              </a:ln>
              <a:solidFill>
                <a:srgbClr val="C00000"/>
              </a:solidFill>
              <a:effectLst>
                <a:glow rad="139700">
                  <a:srgbClr val="54A021">
                    <a:satMod val="175000"/>
                    <a:alpha val="40000"/>
                  </a:srgbClr>
                </a:glow>
                <a:outerShdw blurRad="12700" dist="38100" dir="2700000" algn="tl" rotWithShape="0">
                  <a:srgbClr val="C42F1A">
                    <a:lumMod val="60000"/>
                    <a:lumOff val="40000"/>
                  </a:srgbClr>
                </a:outerShdw>
              </a:effectLst>
            </a:endParaRPr>
          </a:p>
          <a:p>
            <a:pPr lvl="0" algn="ctr"/>
            <a:r>
              <a:rPr lang="ru-RU" sz="5400" b="1" dirty="0">
                <a:ln w="9525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glow rad="139700">
                    <a:srgbClr val="54A021">
                      <a:satMod val="175000"/>
                      <a:alpha val="40000"/>
                    </a:srgbClr>
                  </a:glow>
                  <a:outerShdw blurRad="12700" dist="38100" dir="2700000" algn="tl" rotWithShape="0">
                    <a:srgbClr val="C42F1A">
                      <a:lumMod val="60000"/>
                      <a:lumOff val="40000"/>
                    </a:srgbClr>
                  </a:outerShdw>
                </a:effectLst>
              </a:rPr>
              <a:t> </a:t>
            </a:r>
            <a:r>
              <a:rPr lang="ru-RU" sz="5400" b="1" dirty="0" smtClean="0">
                <a:ln w="9525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glow rad="139700">
                    <a:srgbClr val="54A021">
                      <a:satMod val="175000"/>
                      <a:alpha val="40000"/>
                    </a:srgbClr>
                  </a:glow>
                  <a:outerShdw blurRad="12700" dist="38100" dir="2700000" algn="tl" rotWithShape="0">
                    <a:srgbClr val="C42F1A">
                      <a:lumMod val="60000"/>
                      <a:lumOff val="40000"/>
                    </a:srgbClr>
                  </a:outerShdw>
                </a:effectLst>
              </a:rPr>
              <a:t>                     </a:t>
            </a:r>
            <a:r>
              <a:rPr lang="ru-RU" sz="5400" b="1" dirty="0" err="1" smtClean="0">
                <a:ln w="9525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glow rad="139700">
                    <a:srgbClr val="54A021">
                      <a:satMod val="175000"/>
                      <a:alpha val="40000"/>
                    </a:srgbClr>
                  </a:glow>
                  <a:outerShdw blurRad="12700" dist="38100" dir="2700000" algn="tl" rotWithShape="0">
                    <a:srgbClr val="C42F1A">
                      <a:lumMod val="60000"/>
                      <a:lumOff val="40000"/>
                    </a:srgbClr>
                  </a:outerShdw>
                </a:effectLst>
              </a:rPr>
              <a:t>дисграфии</a:t>
            </a:r>
            <a:r>
              <a:rPr lang="ru-RU" sz="5400" b="1" dirty="0" smtClean="0">
                <a:ln w="9525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glow rad="139700">
                    <a:srgbClr val="54A021">
                      <a:satMod val="175000"/>
                      <a:alpha val="40000"/>
                    </a:srgbClr>
                  </a:glow>
                  <a:outerShdw blurRad="12700" dist="38100" dir="2700000" algn="tl" rotWithShape="0">
                    <a:srgbClr val="C42F1A">
                      <a:lumMod val="60000"/>
                      <a:lumOff val="40000"/>
                    </a:srgbClr>
                  </a:outerShdw>
                </a:effectLst>
              </a:rPr>
              <a:t> </a:t>
            </a:r>
            <a:endParaRPr lang="ru-RU" sz="5400" b="1" dirty="0">
              <a:ln w="9525">
                <a:solidFill>
                  <a:sysClr val="windowText" lastClr="000000"/>
                </a:solidFill>
                <a:prstDash val="solid"/>
              </a:ln>
              <a:solidFill>
                <a:srgbClr val="C00000"/>
              </a:solidFill>
              <a:effectLst>
                <a:glow rad="139700">
                  <a:srgbClr val="54A021">
                    <a:satMod val="175000"/>
                    <a:alpha val="40000"/>
                  </a:srgbClr>
                </a:glow>
                <a:outerShdw blurRad="12700" dist="38100" dir="2700000" algn="tl" rotWithShape="0">
                  <a:srgbClr val="C42F1A">
                    <a:lumMod val="60000"/>
                    <a:lumOff val="40000"/>
                  </a:srgb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08759" y="1175891"/>
            <a:ext cx="5070764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Профилактика 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дисграфии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предполагает определенные действия еще до того как </a:t>
            </a: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ребенок будет обучаться письму. Они включают в себя упражнения на развитие внимательности, памяти, мыслительных процессов, пространственного восприятия, зрительной и слуховой дифференциации и других процессов, отвечающих за овладение навыком письма.</a:t>
            </a:r>
          </a:p>
          <a:p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Любые, даже самые незначительные нарушения речи необходимо незамедлительно корректировать. Не менее важно расширять словарный запас ребенка. В более старшем возрасте нужно тренировать почерк. </a:t>
            </a: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Для этого следует использовать в обучении различные упражнения</a:t>
            </a:r>
            <a:r>
              <a:rPr lang="en-US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Также логопеды рекомендуют отказаться от изучения второго языка до устранения проблемы</a:t>
            </a:r>
            <a:r>
              <a:rPr lang="en-US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Татьяна\Desktop\картинка 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0779" y="2921330"/>
            <a:ext cx="3503221" cy="2909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3367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>
          <a:xfrm>
            <a:off x="159026" y="6228522"/>
            <a:ext cx="927652" cy="62947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296883" y="213757"/>
            <a:ext cx="964276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5400" b="1" dirty="0" smtClean="0">
                <a:ln w="9525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glow rad="139700">
                    <a:srgbClr val="54A021">
                      <a:satMod val="175000"/>
                      <a:alpha val="40000"/>
                    </a:srgbClr>
                  </a:glow>
                  <a:outerShdw blurRad="12700" dist="38100" dir="2700000" algn="tl" rotWithShape="0">
                    <a:srgbClr val="C42F1A">
                      <a:lumMod val="60000"/>
                      <a:lumOff val="40000"/>
                    </a:srgbClr>
                  </a:outerShdw>
                </a:effectLst>
              </a:rPr>
              <a:t>Задания для </a:t>
            </a:r>
          </a:p>
          <a:p>
            <a:pPr lvl="0"/>
            <a:r>
              <a:rPr lang="ru-RU" sz="5400" b="1" dirty="0" smtClean="0">
                <a:ln w="9525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glow rad="139700">
                    <a:srgbClr val="54A021">
                      <a:satMod val="175000"/>
                      <a:alpha val="40000"/>
                    </a:srgbClr>
                  </a:glow>
                  <a:outerShdw blurRad="12700" dist="38100" dir="2700000" algn="tl" rotWithShape="0">
                    <a:srgbClr val="C42F1A">
                      <a:lumMod val="60000"/>
                      <a:lumOff val="40000"/>
                    </a:srgbClr>
                  </a:outerShdw>
                </a:effectLst>
              </a:rPr>
              <a:t>              коррекции</a:t>
            </a:r>
            <a:endParaRPr lang="ru-RU" sz="5400" b="1" dirty="0">
              <a:ln w="9525">
                <a:solidFill>
                  <a:sysClr val="windowText" lastClr="000000"/>
                </a:solidFill>
                <a:prstDash val="solid"/>
              </a:ln>
              <a:solidFill>
                <a:srgbClr val="C00000"/>
              </a:solidFill>
              <a:effectLst>
                <a:glow rad="139700">
                  <a:srgbClr val="54A021">
                    <a:satMod val="175000"/>
                    <a:alpha val="40000"/>
                  </a:srgbClr>
                </a:glow>
                <a:outerShdw blurRad="12700" dist="38100" dir="2700000" algn="tl" rotWithShape="0">
                  <a:srgbClr val="C42F1A">
                    <a:lumMod val="60000"/>
                    <a:lumOff val="40000"/>
                  </a:srgbClr>
                </a:outerShdw>
              </a:effectLst>
            </a:endParaRPr>
          </a:p>
          <a:p>
            <a:pPr lvl="0" algn="ctr"/>
            <a:r>
              <a:rPr lang="ru-RU" sz="5400" b="1" dirty="0">
                <a:ln w="9525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glow rad="139700">
                    <a:srgbClr val="54A021">
                      <a:satMod val="175000"/>
                      <a:alpha val="40000"/>
                    </a:srgbClr>
                  </a:glow>
                  <a:outerShdw blurRad="12700" dist="38100" dir="2700000" algn="tl" rotWithShape="0">
                    <a:srgbClr val="C42F1A">
                      <a:lumMod val="60000"/>
                      <a:lumOff val="40000"/>
                    </a:srgbClr>
                  </a:outerShdw>
                </a:effectLst>
              </a:rPr>
              <a:t>           </a:t>
            </a:r>
            <a:r>
              <a:rPr lang="ru-RU" sz="5400" b="1" dirty="0" smtClean="0">
                <a:ln w="9525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glow rad="139700">
                    <a:srgbClr val="54A021">
                      <a:satMod val="175000"/>
                      <a:alpha val="40000"/>
                    </a:srgbClr>
                  </a:glow>
                  <a:outerShdw blurRad="12700" dist="38100" dir="2700000" algn="tl" rotWithShape="0">
                    <a:srgbClr val="C42F1A">
                      <a:lumMod val="60000"/>
                      <a:lumOff val="40000"/>
                    </a:srgbClr>
                  </a:outerShdw>
                </a:effectLst>
              </a:rPr>
              <a:t>                </a:t>
            </a:r>
            <a:r>
              <a:rPr lang="ru-RU" sz="5400" b="1" dirty="0" err="1" smtClean="0">
                <a:ln w="9525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glow rad="139700">
                    <a:srgbClr val="54A021">
                      <a:satMod val="175000"/>
                      <a:alpha val="40000"/>
                    </a:srgbClr>
                  </a:glow>
                  <a:outerShdw blurRad="12700" dist="38100" dir="2700000" algn="tl" rotWithShape="0">
                    <a:srgbClr val="C42F1A">
                      <a:lumMod val="60000"/>
                      <a:lumOff val="40000"/>
                    </a:srgbClr>
                  </a:outerShdw>
                </a:effectLst>
              </a:rPr>
              <a:t>дисграфии</a:t>
            </a:r>
            <a:r>
              <a:rPr lang="ru-RU" sz="5400" b="1" dirty="0" smtClean="0">
                <a:ln w="9525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glow rad="139700">
                    <a:srgbClr val="54A021">
                      <a:satMod val="175000"/>
                      <a:alpha val="40000"/>
                    </a:srgbClr>
                  </a:glow>
                  <a:outerShdw blurRad="12700" dist="38100" dir="2700000" algn="tl" rotWithShape="0">
                    <a:srgbClr val="C42F1A">
                      <a:lumMod val="60000"/>
                      <a:lumOff val="40000"/>
                    </a:srgbClr>
                  </a:outerShdw>
                </a:effectLst>
              </a:rPr>
              <a:t>   </a:t>
            </a:r>
            <a:endParaRPr lang="ru-RU" sz="5400" b="1" dirty="0">
              <a:ln w="9525">
                <a:solidFill>
                  <a:sysClr val="windowText" lastClr="000000"/>
                </a:solidFill>
                <a:prstDash val="solid"/>
              </a:ln>
              <a:solidFill>
                <a:srgbClr val="C00000"/>
              </a:solidFill>
              <a:effectLst>
                <a:glow rad="139700">
                  <a:srgbClr val="54A021">
                    <a:satMod val="175000"/>
                    <a:alpha val="40000"/>
                  </a:srgbClr>
                </a:glow>
                <a:outerShdw blurRad="12700" dist="38100" dir="2700000" algn="tl" rotWithShape="0">
                  <a:srgbClr val="C42F1A">
                    <a:lumMod val="60000"/>
                    <a:lumOff val="4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96884" y="2799080"/>
            <a:ext cx="4975760" cy="830997"/>
          </a:xfrm>
          <a:prstGeom prst="rect">
            <a:avLst/>
          </a:prstGeom>
          <a:ln w="28575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</a:t>
            </a:r>
            <a:r>
              <a:rPr lang="ru-RU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рафический диктант по клеточкам</a:t>
            </a:r>
            <a:endParaRPr lang="ru-RU" sz="24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5272644" y="4317278"/>
            <a:ext cx="3764478" cy="461665"/>
          </a:xfrm>
          <a:prstGeom prst="rect">
            <a:avLst/>
          </a:prstGeom>
          <a:ln w="2857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Лабиринты </a:t>
            </a:r>
            <a:endParaRPr lang="ru-RU" sz="2400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831272" y="4132613"/>
            <a:ext cx="3253839" cy="830997"/>
          </a:xfrm>
          <a:prstGeom prst="rect">
            <a:avLst/>
          </a:prstGeom>
          <a:ln w="28575"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Хлопушка</a:t>
            </a:r>
            <a:r>
              <a:rPr lang="ru-RU" sz="2400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b="1" i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329548" y="3260745"/>
            <a:ext cx="3040081" cy="461665"/>
          </a:xfrm>
          <a:prstGeom prst="rect">
            <a:avLst/>
          </a:prstGeom>
          <a:ln w="28575">
            <a:solidFill>
              <a:schemeClr val="accent3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400" b="1" i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400" b="1" i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акорючки</a:t>
            </a:r>
            <a:endParaRPr lang="ru-RU" sz="24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1816925" y="5201393"/>
            <a:ext cx="3895106" cy="461665"/>
          </a:xfrm>
          <a:prstGeom prst="rect">
            <a:avLst/>
          </a:prstGeom>
          <a:ln w="28575"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Сюжетные картинки</a:t>
            </a:r>
            <a:endParaRPr lang="ru-RU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367647" y="6002240"/>
            <a:ext cx="3669475" cy="461665"/>
          </a:xfrm>
          <a:prstGeom prst="rect">
            <a:avLst/>
          </a:prstGeom>
          <a:ln w="28575">
            <a:solidFill>
              <a:schemeClr val="accent4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Сыщики</a:t>
            </a:r>
            <a:endParaRPr lang="ru-RU" sz="2400" i="1" dirty="0">
              <a:solidFill>
                <a:schemeClr val="accent4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9618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85008" y="0"/>
            <a:ext cx="1235570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ln w="9525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Графический </a:t>
            </a:r>
          </a:p>
          <a:p>
            <a:r>
              <a:rPr lang="ru-RU" sz="5400" b="1" dirty="0" smtClean="0">
                <a:ln w="9525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               диктант </a:t>
            </a:r>
          </a:p>
          <a:p>
            <a:pPr algn="ctr"/>
            <a:r>
              <a:rPr lang="ru-RU" sz="5400" b="1" dirty="0" smtClean="0">
                <a:ln w="9525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           по клеточкам </a:t>
            </a:r>
            <a:endParaRPr lang="ru-RU" sz="5400" b="1" dirty="0">
              <a:ln w="9525">
                <a:solidFill>
                  <a:sysClr val="windowText" lastClr="000000"/>
                </a:solidFill>
                <a:prstDash val="solid"/>
              </a:ln>
              <a:solidFill>
                <a:srgbClr val="C00000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6" name="Управляющая кнопка: домой 5">
            <a:hlinkClick r:id="rId2" action="ppaction://hlinksldjump" highlightClick="1"/>
          </p:cNvPr>
          <p:cNvSpPr/>
          <p:nvPr/>
        </p:nvSpPr>
        <p:spPr>
          <a:xfrm>
            <a:off x="159026" y="6228522"/>
            <a:ext cx="927652" cy="62947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 descr="https://www.uchmag.ru/upload/catalog/posob/_/n/_n_b_u-7_/images/0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761" y="1169958"/>
            <a:ext cx="3139976" cy="4452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www.uchmag.ru/upload/catalog/posob/_/n/_n_b_u-7_/images/0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0579" y="2692158"/>
            <a:ext cx="2596764" cy="3851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s://www.uchmag.ru/upload/catalog/posob/_/n/_n_b_u-7_/images/0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4206" y="2746627"/>
            <a:ext cx="2639005" cy="3742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9915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159026" y="6228522"/>
            <a:ext cx="927652" cy="62947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902525" y="285009"/>
            <a:ext cx="824147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dirty="0" smtClean="0">
                <a:ln w="9525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Сюжетные картинки  </a:t>
            </a:r>
          </a:p>
        </p:txBody>
      </p:sp>
      <p:pic>
        <p:nvPicPr>
          <p:cNvPr id="1026" name="Picture 2" descr="C:\Users\1\Desktop\картинка 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1267" y="1840443"/>
            <a:ext cx="3610099" cy="4354517"/>
          </a:xfrm>
          <a:prstGeom prst="rect">
            <a:avLst/>
          </a:prstGeom>
          <a:noFill/>
        </p:spPr>
      </p:pic>
      <p:pic>
        <p:nvPicPr>
          <p:cNvPr id="1028" name="Picture 4" descr="C:\Users\1\Desktop\картинк 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83874" y="1294410"/>
            <a:ext cx="4678879" cy="504140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41443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617517" y="368135"/>
            <a:ext cx="903712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dirty="0" smtClean="0">
                <a:ln w="9525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Закорючки  </a:t>
            </a:r>
            <a:endParaRPr lang="ru-RU" sz="5400" dirty="0"/>
          </a:p>
        </p:txBody>
      </p:sp>
      <p:pic>
        <p:nvPicPr>
          <p:cNvPr id="2050" name="Picture 2" descr="C:\Users\1\Desktop\карти4нка.jpg.crdownloa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1891" y="2364225"/>
            <a:ext cx="4132613" cy="4259977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</p:pic>
      <p:pic>
        <p:nvPicPr>
          <p:cNvPr id="2051" name="Picture 3" descr="C:\Users\1\Desktop\картинка 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2014" y="1601904"/>
            <a:ext cx="4299735" cy="4264505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72379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50571" y="408801"/>
            <a:ext cx="907343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ctr">
              <a:spcAft>
                <a:spcPts val="0"/>
              </a:spcAft>
            </a:pPr>
            <a:r>
              <a:rPr lang="ru-RU" sz="5400" b="1" dirty="0" smtClean="0">
                <a:ln w="9525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ВЫВОД</a:t>
            </a:r>
            <a:endParaRPr lang="ru-RU" sz="5400" dirty="0">
              <a:ln>
                <a:solidFill>
                  <a:sysClr val="windowText" lastClr="000000"/>
                </a:solidFill>
              </a:ln>
              <a:solidFill>
                <a:srgbClr val="C0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>
          <a:xfrm>
            <a:off x="159026" y="6228522"/>
            <a:ext cx="927652" cy="62947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498764" y="1484416"/>
            <a:ext cx="86452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Arial Narrow" pitchFamily="34" charset="0"/>
              </a:rPr>
              <a:t>Нужно понимать  что </a:t>
            </a:r>
            <a:r>
              <a:rPr lang="ru-RU" b="1" dirty="0" err="1" smtClean="0">
                <a:solidFill>
                  <a:srgbClr val="002060"/>
                </a:solidFill>
                <a:latin typeface="Arial Narrow" pitchFamily="34" charset="0"/>
              </a:rPr>
              <a:t>грамотный,комплексный</a:t>
            </a:r>
            <a:r>
              <a:rPr lang="ru-RU" b="1" dirty="0" smtClean="0">
                <a:solidFill>
                  <a:srgbClr val="002060"/>
                </a:solidFill>
                <a:latin typeface="Arial Narrow" pitchFamily="34" charset="0"/>
              </a:rPr>
              <a:t>  подход в воспитании, забота и внимание к ребенку, а также предельная внимательность к процессу его развития помогут  вовремя распознать отклонения и принять меры по их коррекции и </a:t>
            </a:r>
            <a:r>
              <a:rPr lang="ru-RU" b="1" dirty="0" err="1" smtClean="0">
                <a:solidFill>
                  <a:srgbClr val="002060"/>
                </a:solidFill>
                <a:latin typeface="Arial Narrow" pitchFamily="34" charset="0"/>
              </a:rPr>
              <a:t>устранению.И</a:t>
            </a:r>
            <a:r>
              <a:rPr lang="ru-RU" b="1" dirty="0" smtClean="0">
                <a:solidFill>
                  <a:srgbClr val="002060"/>
                </a:solidFill>
                <a:latin typeface="Arial Narrow" pitchFamily="34" charset="0"/>
              </a:rPr>
              <a:t> в этом важную роль играет слаженная работа </a:t>
            </a:r>
            <a:r>
              <a:rPr lang="ru-RU" b="1" dirty="0" err="1" smtClean="0">
                <a:solidFill>
                  <a:srgbClr val="002060"/>
                </a:solidFill>
                <a:latin typeface="Arial Narrow" pitchFamily="34" charset="0"/>
              </a:rPr>
              <a:t>родителей,врачей,педагогов</a:t>
            </a:r>
            <a:endParaRPr lang="ru-RU" b="1" dirty="0">
              <a:solidFill>
                <a:srgbClr val="002060"/>
              </a:solidFill>
              <a:latin typeface="Arial Narrow" pitchFamily="34" charset="0"/>
            </a:endParaRPr>
          </a:p>
        </p:txBody>
      </p:sp>
      <p:pic>
        <p:nvPicPr>
          <p:cNvPr id="3074" name="Picture 2" descr="C:\Users\1\Desktop\картинка 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68628" y="2885703"/>
            <a:ext cx="4237815" cy="3728851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15992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715</TotalTime>
  <Words>341</Words>
  <Application>Microsoft Office PowerPoint</Application>
  <PresentationFormat>Широкоэкранный</PresentationFormat>
  <Paragraphs>67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2" baseType="lpstr">
      <vt:lpstr>Arial</vt:lpstr>
      <vt:lpstr>Arial Narrow</vt:lpstr>
      <vt:lpstr>Calibri</vt:lpstr>
      <vt:lpstr>Times New Roman</vt:lpstr>
      <vt:lpstr>Trebuchet MS</vt:lpstr>
      <vt:lpstr>Wingdings 3</vt:lpstr>
      <vt:lpstr>Грань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Симптомы дисграфии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21 сош</dc:creator>
  <cp:lastModifiedBy>Татьяна</cp:lastModifiedBy>
  <cp:revision>52</cp:revision>
  <dcterms:created xsi:type="dcterms:W3CDTF">2020-10-28T03:35:54Z</dcterms:created>
  <dcterms:modified xsi:type="dcterms:W3CDTF">2023-03-27T10:35:21Z</dcterms:modified>
</cp:coreProperties>
</file>