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</p:sldMasterIdLst>
  <p:sldIdLst>
    <p:sldId id="257" r:id="rId6"/>
    <p:sldId id="261" r:id="rId7"/>
    <p:sldId id="266" r:id="rId8"/>
    <p:sldId id="262" r:id="rId9"/>
    <p:sldId id="265" r:id="rId10"/>
    <p:sldId id="263" r:id="rId11"/>
    <p:sldId id="258" r:id="rId12"/>
    <p:sldId id="259" r:id="rId13"/>
    <p:sldId id="260" r:id="rId14"/>
    <p:sldId id="268" r:id="rId15"/>
    <p:sldId id="269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50736-4FD3-420D-8DB2-F6D4D07E61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ED38B-5AA4-4975-B7EA-D5D8987AF8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23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42307-0799-4CD9-AE02-13BB6D5813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7EBA3-5F85-4737-AC14-A5D63C27C92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253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84117-6994-4CCF-8062-8AC51D62BAB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D8E5D-D97E-42C4-BE6C-98C645EB8B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151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07600-3AA1-49B1-9C1F-697ADE36E6E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34F2C-FC7F-4662-9E96-81C494DBBE2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749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9A09B-9CF1-4F2D-B7C3-406BF8B565F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8F5C9-B384-41C0-9015-31D8B4914C7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365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DC6F0-B69B-48EA-8632-5A03B291B53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45E50-1C24-456E-907F-C42645D1346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52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70869-6BAF-4B1E-96D2-C16F33200E2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66A1B-F0FE-4D8A-B100-3076D1EE14D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269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320FA-CE95-409D-8F4B-6951EAD9EBC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434BE-F7B4-4A54-8941-168496DC3FF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814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E5B83-3271-4E98-8283-6C80D7C68EB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CC6FF-5426-434F-94B5-EA95827AEC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384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506DF-AC62-4F35-82BB-3658FFF2346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8E3F2-F41D-4A9D-ABEC-A5C975DC693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112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95A56-292C-4C61-86F1-11FC5AFBD6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D92C0-0243-4DBE-9027-247820C87B3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833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50736-4FD3-420D-8DB2-F6D4D07E61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ED38B-5AA4-4975-B7EA-D5D8987AF8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5000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42307-0799-4CD9-AE02-13BB6D5813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7EBA3-5F85-4737-AC14-A5D63C27C92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0441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84117-6994-4CCF-8062-8AC51D62BAB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D8E5D-D97E-42C4-BE6C-98C645EB8B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616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07600-3AA1-49B1-9C1F-697ADE36E6E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34F2C-FC7F-4662-9E96-81C494DBBE2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3283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9A09B-9CF1-4F2D-B7C3-406BF8B565F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8F5C9-B384-41C0-9015-31D8B4914C7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4261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DC6F0-B69B-48EA-8632-5A03B291B53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45E50-1C24-456E-907F-C42645D1346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7453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70869-6BAF-4B1E-96D2-C16F33200E2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66A1B-F0FE-4D8A-B100-3076D1EE14D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468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320FA-CE95-409D-8F4B-6951EAD9EBC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434BE-F7B4-4A54-8941-168496DC3FF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257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E5B83-3271-4E98-8283-6C80D7C68EB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CC6FF-5426-434F-94B5-EA95827AEC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2356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506DF-AC62-4F35-82BB-3658FFF2346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8E3F2-F41D-4A9D-ABEC-A5C975DC693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3634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95A56-292C-4C61-86F1-11FC5AFBD6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D92C0-0243-4DBE-9027-247820C87B3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1479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50736-4FD3-420D-8DB2-F6D4D07E61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ED38B-5AA4-4975-B7EA-D5D8987AF8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2893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42307-0799-4CD9-AE02-13BB6D5813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7EBA3-5F85-4737-AC14-A5D63C27C92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7000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84117-6994-4CCF-8062-8AC51D62BAB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D8E5D-D97E-42C4-BE6C-98C645EB8B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7796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07600-3AA1-49B1-9C1F-697ADE36E6E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34F2C-FC7F-4662-9E96-81C494DBBE2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4238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9A09B-9CF1-4F2D-B7C3-406BF8B565F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8F5C9-B384-41C0-9015-31D8B4914C7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3377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DC6F0-B69B-48EA-8632-5A03B291B53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45E50-1C24-456E-907F-C42645D1346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5458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70869-6BAF-4B1E-96D2-C16F33200E2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66A1B-F0FE-4D8A-B100-3076D1EE14D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961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320FA-CE95-409D-8F4B-6951EAD9EBC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434BE-F7B4-4A54-8941-168496DC3FF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8402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E5B83-3271-4E98-8283-6C80D7C68EB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CC6FF-5426-434F-94B5-EA95827AEC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2212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506DF-AC62-4F35-82BB-3658FFF2346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8E3F2-F41D-4A9D-ABEC-A5C975DC693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1745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95A56-292C-4C61-86F1-11FC5AFBD6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D92C0-0243-4DBE-9027-247820C87B3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96400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50736-4FD3-420D-8DB2-F6D4D07E61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ED38B-5AA4-4975-B7EA-D5D8987AF8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3785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42307-0799-4CD9-AE02-13BB6D5813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7EBA3-5F85-4737-AC14-A5D63C27C92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1505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84117-6994-4CCF-8062-8AC51D62BAB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D8E5D-D97E-42C4-BE6C-98C645EB8B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55392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07600-3AA1-49B1-9C1F-697ADE36E6E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34F2C-FC7F-4662-9E96-81C494DBBE2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6050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9A09B-9CF1-4F2D-B7C3-406BF8B565F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8F5C9-B384-41C0-9015-31D8B4914C7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9339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DC6F0-B69B-48EA-8632-5A03B291B53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45E50-1C24-456E-907F-C42645D1346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56114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70869-6BAF-4B1E-96D2-C16F33200E2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66A1B-F0FE-4D8A-B100-3076D1EE14D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75568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320FA-CE95-409D-8F4B-6951EAD9EBC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434BE-F7B4-4A54-8941-168496DC3FF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9675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E5B83-3271-4E98-8283-6C80D7C68EB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CC6FF-5426-434F-94B5-EA95827AEC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7707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506DF-AC62-4F35-82BB-3658FFF2346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8E3F2-F41D-4A9D-ABEC-A5C975DC693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6929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95A56-292C-4C61-86F1-11FC5AFBD6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D92C0-0243-4DBE-9027-247820C87B3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39815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50736-4FD3-420D-8DB2-F6D4D07E61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ED38B-5AA4-4975-B7EA-D5D8987AF8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08938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42307-0799-4CD9-AE02-13BB6D58135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7EBA3-5F85-4737-AC14-A5D63C27C92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00404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84117-6994-4CCF-8062-8AC51D62BAB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D8E5D-D97E-42C4-BE6C-98C645EB8B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87783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07600-3AA1-49B1-9C1F-697ADE36E6E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34F2C-FC7F-4662-9E96-81C494DBBE2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98087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9A09B-9CF1-4F2D-B7C3-406BF8B565F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8F5C9-B384-41C0-9015-31D8B4914C7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25075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DC6F0-B69B-48EA-8632-5A03B291B53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45E50-1C24-456E-907F-C42645D1346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65098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70869-6BAF-4B1E-96D2-C16F33200E2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66A1B-F0FE-4D8A-B100-3076D1EE14D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99356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320FA-CE95-409D-8F4B-6951EAD9EBC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434BE-F7B4-4A54-8941-168496DC3FF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30180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E5B83-3271-4E98-8283-6C80D7C68EB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CC6FF-5426-434F-94B5-EA95827AEC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090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506DF-AC62-4F35-82BB-3658FFF2346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8E3F2-F41D-4A9D-ABEC-A5C975DC693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85767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95A56-292C-4C61-86F1-11FC5AFBD6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D92C0-0243-4DBE-9027-247820C87B3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072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D0CC7F-6DAC-4A6C-8CD7-85BC2D61846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DD5EAC-2BC9-4DEF-B959-B955B7A39C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034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D0CC7F-6DAC-4A6C-8CD7-85BC2D61846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DD5EAC-2BC9-4DEF-B959-B955B7A39C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003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D0CC7F-6DAC-4A6C-8CD7-85BC2D61846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DD5EAC-2BC9-4DEF-B959-B955B7A39C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750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D0CC7F-6DAC-4A6C-8CD7-85BC2D61846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DD5EAC-2BC9-4DEF-B959-B955B7A39C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281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D0CC7F-6DAC-4A6C-8CD7-85BC2D61846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29.05.2026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DD5EAC-2BC9-4DEF-B959-B955B7A39CE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738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gif"/><Relationship Id="rId3" Type="http://schemas.openxmlformats.org/officeDocument/2006/relationships/image" Target="../media/image37.gif"/><Relationship Id="rId7" Type="http://schemas.openxmlformats.org/officeDocument/2006/relationships/image" Target="../media/image41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10" Type="http://schemas.openxmlformats.org/officeDocument/2006/relationships/image" Target="../media/image44.gif"/><Relationship Id="rId4" Type="http://schemas.openxmlformats.org/officeDocument/2006/relationships/image" Target="../media/image38.gif"/><Relationship Id="rId9" Type="http://schemas.openxmlformats.org/officeDocument/2006/relationships/image" Target="../media/image4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kira-scrap.ru/dir/nadpisi/nadpisi_pro_semju/346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0.xml"/><Relationship Id="rId6" Type="http://schemas.openxmlformats.org/officeDocument/2006/relationships/hyperlink" Target="https://fotki.yandex.ru/next/users/knataliv/album/186913/view/572344?page=0" TargetMode="External"/><Relationship Id="rId5" Type="http://schemas.openxmlformats.org/officeDocument/2006/relationships/hyperlink" Target="http://www.lenagold.ru/fon/clipart/b/bab17.html" TargetMode="External"/><Relationship Id="rId4" Type="http://schemas.openxmlformats.org/officeDocument/2006/relationships/hyperlink" Target="http://kira-scrap.ru/index/detskie_kliparty/0-7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«Центр сюжетно-ролевых игр, как способ гендерного воспитания»</a:t>
            </a:r>
            <a:endParaRPr lang="ru-RU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3886200"/>
            <a:ext cx="5040560" cy="1919064"/>
          </a:xfrm>
        </p:spPr>
        <p:txBody>
          <a:bodyPr/>
          <a:lstStyle/>
          <a:p>
            <a:r>
              <a:rPr lang="ru-RU" altLang="ru-RU" sz="2800" b="1" i="1" dirty="0" smtClean="0">
                <a:solidFill>
                  <a:srgbClr val="0070C0"/>
                </a:solidFill>
                <a:latin typeface="Monotype Corsiva" pitchFamily="66" charset="0"/>
              </a:rPr>
              <a:t>Автор: Чибасова Ольга Владимировна </a:t>
            </a:r>
          </a:p>
          <a:p>
            <a:r>
              <a:rPr lang="ru-RU" altLang="ru-RU" sz="2800" b="1" i="1" dirty="0" smtClean="0">
                <a:solidFill>
                  <a:srgbClr val="0070C0"/>
                </a:solidFill>
                <a:latin typeface="Monotype Corsiva" pitchFamily="66" charset="0"/>
              </a:rPr>
              <a:t>МОУ «Детский </a:t>
            </a:r>
            <a:r>
              <a:rPr lang="ru-RU" altLang="ru-RU" sz="2800" b="1" i="1">
                <a:solidFill>
                  <a:srgbClr val="0070C0"/>
                </a:solidFill>
                <a:latin typeface="Monotype Corsiva" pitchFamily="66" charset="0"/>
              </a:rPr>
              <a:t>сад  </a:t>
            </a:r>
            <a:r>
              <a:rPr lang="ru-RU" altLang="ru-RU" sz="2800" b="1" i="1" smtClean="0">
                <a:solidFill>
                  <a:srgbClr val="0070C0"/>
                </a:solidFill>
                <a:latin typeface="Monotype Corsiva" pitchFamily="66" charset="0"/>
              </a:rPr>
              <a:t>№</a:t>
            </a:r>
            <a:r>
              <a:rPr lang="ru-RU" altLang="ru-RU" sz="2800" b="1" i="1" smtClean="0">
                <a:solidFill>
                  <a:srgbClr val="0070C0"/>
                </a:solidFill>
                <a:latin typeface="Monotype Corsiva" pitchFamily="66" charset="0"/>
              </a:rPr>
              <a:t>255</a:t>
            </a:r>
            <a:r>
              <a:rPr lang="ru-RU" altLang="ru-RU" sz="2800" b="1" i="1" smtClean="0">
                <a:solidFill>
                  <a:srgbClr val="0070C0"/>
                </a:solidFill>
                <a:latin typeface="Monotype Corsiva" pitchFamily="66" charset="0"/>
              </a:rPr>
              <a:t>  </a:t>
            </a:r>
            <a:r>
              <a:rPr lang="ru-RU" altLang="ru-RU" sz="2800" b="1" i="1" dirty="0">
                <a:solidFill>
                  <a:srgbClr val="0070C0"/>
                </a:solidFill>
                <a:latin typeface="Monotype Corsiva" pitchFamily="66" charset="0"/>
              </a:rPr>
              <a:t>Кировского района Волгограда</a:t>
            </a:r>
            <a:r>
              <a:rPr lang="ru-RU" altLang="ru-RU" sz="2800" b="1" i="1" dirty="0" smtClean="0">
                <a:solidFill>
                  <a:srgbClr val="0070C0"/>
                </a:solidFill>
                <a:latin typeface="Monotype Corsiva" pitchFamily="66" charset="0"/>
              </a:rPr>
              <a:t>»</a:t>
            </a:r>
            <a:endParaRPr lang="ru-RU" altLang="ru-RU" sz="2800" b="1" i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0049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altLang="ru-RU" sz="2400" b="1" i="1" dirty="0" smtClean="0">
                <a:latin typeface="Monotype Corsiva" pitchFamily="66" charset="0"/>
                <a:ea typeface="+mn-ea"/>
                <a:cs typeface="+mn-cs"/>
              </a:rPr>
              <a:t>««</a:t>
            </a:r>
            <a:r>
              <a:rPr lang="ru-RU" altLang="ru-RU" sz="2400" b="1" i="1" dirty="0">
                <a:latin typeface="Monotype Corsiva" pitchFamily="66" charset="0"/>
                <a:ea typeface="+mn-ea"/>
                <a:cs typeface="+mn-cs"/>
              </a:rPr>
              <a:t>Нельзя считать один пол совершеннее другого, </a:t>
            </a:r>
            <a:br>
              <a:rPr lang="ru-RU" altLang="ru-RU" sz="2400" b="1" i="1" dirty="0">
                <a:latin typeface="Monotype Corsiva" pitchFamily="66" charset="0"/>
                <a:ea typeface="+mn-ea"/>
                <a:cs typeface="+mn-cs"/>
              </a:rPr>
            </a:br>
            <a:r>
              <a:rPr lang="ru-RU" altLang="ru-RU" sz="2400" b="1" i="1" dirty="0">
                <a:latin typeface="Monotype Corsiva" pitchFamily="66" charset="0"/>
                <a:ea typeface="+mn-ea"/>
                <a:cs typeface="+mn-cs"/>
              </a:rPr>
              <a:t>так и нельзя их уравнивать»</a:t>
            </a:r>
            <a:br>
              <a:rPr lang="ru-RU" altLang="ru-RU" sz="2400" b="1" i="1" dirty="0">
                <a:latin typeface="Monotype Corsiva" pitchFamily="66" charset="0"/>
                <a:ea typeface="+mn-ea"/>
                <a:cs typeface="+mn-cs"/>
              </a:rPr>
            </a:br>
            <a:r>
              <a:rPr lang="ru-RU" altLang="ru-RU" sz="2400" b="1" i="1" dirty="0">
                <a:latin typeface="Monotype Corsiva" pitchFamily="66" charset="0"/>
                <a:ea typeface="+mn-ea"/>
                <a:cs typeface="+mn-cs"/>
              </a:rPr>
              <a:t>Ж. </a:t>
            </a:r>
            <a:r>
              <a:rPr lang="ru-RU" altLang="ru-RU" sz="2400" b="1" i="1" dirty="0" smtClean="0">
                <a:latin typeface="Monotype Corsiva" pitchFamily="66" charset="0"/>
                <a:ea typeface="+mn-ea"/>
                <a:cs typeface="+mn-cs"/>
              </a:rPr>
              <a:t>Руссо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В </a:t>
            </a:r>
            <a:r>
              <a:rPr lang="ru-RU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свете требований ФГОС гендерный подход рассматривается как «Создание благоприятных условий развития детей в соответствии с их возрастными и индивидуальными особенностями и склонностями, развития способностей и творческого потенциала каждого ребенка как субъекта отношений с самим собой, другими детьми, взрослыми и миром». </a:t>
            </a:r>
            <a:r>
              <a:rPr lang="ru-RU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058880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4797152"/>
            <a:ext cx="8280920" cy="1375048"/>
          </a:xfrm>
        </p:spPr>
        <p:txBody>
          <a:bodyPr/>
          <a:lstStyle/>
          <a:p>
            <a:r>
              <a:rPr lang="ru-RU" sz="20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Мальчика </a:t>
            </a:r>
            <a:r>
              <a:rPr lang="ru-RU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девочку нельзя воспитывать и обучать одинаково. Они по-разному воспринимают мир, по-разному смотрят и видят, слушают и слышат, по-разному говорят и молчат, чувствуют и переживают.</a:t>
            </a:r>
            <a:endParaRPr lang="ru-RU" sz="2000" dirty="0"/>
          </a:p>
        </p:txBody>
      </p:sp>
      <p:pic>
        <p:nvPicPr>
          <p:cNvPr id="5" name="Picture 53" descr="a0551bd6c9fd83ce0823fabae07a1c8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160" y="1844824"/>
            <a:ext cx="238384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8" descr="e0c959e71197b87ae98cf4559b29b1d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309491"/>
            <a:ext cx="2246280" cy="3065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57088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4797152"/>
            <a:ext cx="8280920" cy="1375048"/>
          </a:xfrm>
        </p:spPr>
        <p:txBody>
          <a:bodyPr/>
          <a:lstStyle/>
          <a:p>
            <a:endParaRPr lang="ru-RU" sz="2000" dirty="0"/>
          </a:p>
        </p:txBody>
      </p:sp>
      <p:pic>
        <p:nvPicPr>
          <p:cNvPr id="1026" name="Picture 2" descr="F:\мо гендерное воспитание\фото\20160422_164217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06" b="28906"/>
          <a:stretch>
            <a:fillRect/>
          </a:stretch>
        </p:blipFill>
        <p:spPr bwMode="auto">
          <a:xfrm>
            <a:off x="132436" y="241506"/>
            <a:ext cx="3210744" cy="2408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мо гендерное воспитание\фото\20160422_16424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29"/>
          <a:stretch/>
        </p:blipFill>
        <p:spPr bwMode="auto">
          <a:xfrm>
            <a:off x="395536" y="2781873"/>
            <a:ext cx="2684544" cy="378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мо гендерное воспитание\фото\20160422_16291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01" r="12244" b="10770"/>
          <a:stretch/>
        </p:blipFill>
        <p:spPr bwMode="auto">
          <a:xfrm>
            <a:off x="3513439" y="260648"/>
            <a:ext cx="5308537" cy="348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мо гендерное воспитание\фото\20160422_16302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97" b="22720"/>
          <a:stretch/>
        </p:blipFill>
        <p:spPr bwMode="auto">
          <a:xfrm>
            <a:off x="3491880" y="3957656"/>
            <a:ext cx="5351656" cy="260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8356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4797152"/>
            <a:ext cx="8280920" cy="1375048"/>
          </a:xfrm>
        </p:spPr>
        <p:txBody>
          <a:bodyPr/>
          <a:lstStyle/>
          <a:p>
            <a:endParaRPr lang="ru-RU" sz="2000" dirty="0"/>
          </a:p>
        </p:txBody>
      </p:sp>
      <p:pic>
        <p:nvPicPr>
          <p:cNvPr id="2050" name="Picture 2" descr="F:\мо гендерное воспитание\фото\20160422_1643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98" y="260648"/>
            <a:ext cx="3451376" cy="613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мо гендерное воспитание\фото\20160422_163213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06" b="28906"/>
          <a:stretch>
            <a:fillRect/>
          </a:stretch>
        </p:blipFill>
        <p:spPr bwMode="auto">
          <a:xfrm>
            <a:off x="4211960" y="258622"/>
            <a:ext cx="4351498" cy="3263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мо гендерное воспитание\фото\20160422_16322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6" t="17933" r="1" b="26770"/>
          <a:stretch/>
        </p:blipFill>
        <p:spPr bwMode="auto">
          <a:xfrm>
            <a:off x="4860032" y="3647915"/>
            <a:ext cx="2996260" cy="2931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548156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4797152"/>
            <a:ext cx="8280920" cy="1375048"/>
          </a:xfrm>
        </p:spPr>
        <p:txBody>
          <a:bodyPr/>
          <a:lstStyle/>
          <a:p>
            <a:endParaRPr lang="ru-RU" sz="20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20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20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</a:t>
            </a:r>
            <a:r>
              <a:rPr lang="ru-RU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дошкольном возрасте основной вид деятельности – игра. В сюжетно-ролевой игре происходит усвоение детьми гендерного </a:t>
            </a:r>
            <a:r>
              <a:rPr lang="ru-RU" sz="20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поведения</a:t>
            </a:r>
            <a:endParaRPr lang="ru-RU" sz="2000" dirty="0"/>
          </a:p>
        </p:txBody>
      </p:sp>
      <p:pic>
        <p:nvPicPr>
          <p:cNvPr id="3075" name="Picture 3" descr="F:\мо гендерное воспитание\фото\107_28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2354263" cy="3139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мо гендерное воспитание\фото\107_28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07" y="3068960"/>
            <a:ext cx="3426520" cy="256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:\мо гендерное воспитание\фото\20160422_16434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48" t="24345" r="17967" b="24449"/>
          <a:stretch/>
        </p:blipFill>
        <p:spPr bwMode="auto">
          <a:xfrm>
            <a:off x="6253095" y="116632"/>
            <a:ext cx="2758682" cy="30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:\мо гендерное воспитание\фото\20160422_163908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06" b="28906"/>
          <a:stretch>
            <a:fillRect/>
          </a:stretch>
        </p:blipFill>
        <p:spPr bwMode="auto">
          <a:xfrm>
            <a:off x="4644008" y="3057595"/>
            <a:ext cx="3642792" cy="2552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F:\мо гендерное воспитание\фото\107_2803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" r="10131" b="5605"/>
          <a:stretch/>
        </p:blipFill>
        <p:spPr bwMode="auto">
          <a:xfrm>
            <a:off x="2461767" y="116632"/>
            <a:ext cx="3791328" cy="3139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69965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мо гендерное воспитание\фото\20160422_16484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56"/>
          <a:stretch/>
        </p:blipFill>
        <p:spPr bwMode="auto">
          <a:xfrm>
            <a:off x="3651652" y="128013"/>
            <a:ext cx="1737863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мо гендерное воспитание\фото\20160422_1658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4904"/>
            <a:ext cx="2349261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:\мо гендерное воспитание\фото\107_287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28013"/>
            <a:ext cx="2570287" cy="342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577638"/>
            <a:ext cx="2345440" cy="416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43050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мо гендерное воспитание\фото\107_279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624" y="208647"/>
            <a:ext cx="4053520" cy="3039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4464"/>
            <a:ext cx="3723233" cy="2792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F:\мо гендерное воспитание\фото\107_28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96952"/>
            <a:ext cx="2786311" cy="3715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F:\мо гендерное воспитание\фото\107_279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488810"/>
            <a:ext cx="3642544" cy="273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2375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99342"/>
              </p:ext>
            </p:extLst>
          </p:nvPr>
        </p:nvGraphicFramePr>
        <p:xfrm>
          <a:off x="1116013" y="2135188"/>
          <a:ext cx="7272337" cy="1655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72337"/>
              </a:tblGrid>
              <a:tr h="1655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1434" marR="91434" marT="45708" marB="4570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146" name="Picture 2" descr="F:\мо гендерное воспитание\фото\107_27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384376" cy="253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647" y="2852936"/>
            <a:ext cx="2182105" cy="3879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F:\мо гендерное воспитание\фото\107_28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88640"/>
            <a:ext cx="4992951" cy="374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44772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мо гендерное воспитание\фото\107_27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517" y="3163696"/>
            <a:ext cx="2155632" cy="335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F:\мо гендерное воспитание\фото\20160422_16291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8" r="7602" b="9491"/>
          <a:stretch/>
        </p:blipFill>
        <p:spPr bwMode="auto">
          <a:xfrm>
            <a:off x="782198" y="116633"/>
            <a:ext cx="4660135" cy="2780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:\мо гендерное воспитание\фото\20160422_1643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163696"/>
            <a:ext cx="1812654" cy="335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F:\мо гендерное воспитание\фото\107_286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5"/>
          <a:stretch/>
        </p:blipFill>
        <p:spPr bwMode="auto">
          <a:xfrm>
            <a:off x="251520" y="3163696"/>
            <a:ext cx="1904363" cy="339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F:\мо гендерное воспитание\фото\107_286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969" y="258424"/>
            <a:ext cx="3329911" cy="249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19" b="8216"/>
          <a:stretch/>
        </p:blipFill>
        <p:spPr bwMode="auto">
          <a:xfrm>
            <a:off x="6768644" y="3163696"/>
            <a:ext cx="2194560" cy="3282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629770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4797152"/>
            <a:ext cx="8280920" cy="1375048"/>
          </a:xfrm>
        </p:spPr>
        <p:txBody>
          <a:bodyPr/>
          <a:lstStyle/>
          <a:p>
            <a:endParaRPr lang="ru-RU" sz="3200" b="1" i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sz="2800" b="1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Мальчик </a:t>
            </a:r>
            <a:r>
              <a:rPr lang="ru-RU" sz="2800" b="1" i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Девочка – это два разных </a:t>
            </a:r>
            <a:r>
              <a:rPr lang="ru-RU" sz="2800" b="1" i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мира.</a:t>
            </a:r>
            <a:endParaRPr lang="ru-RU" sz="2800" i="1" dirty="0"/>
          </a:p>
        </p:txBody>
      </p:sp>
      <p:pic>
        <p:nvPicPr>
          <p:cNvPr id="7" name="Picture 7" descr="AG00315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175" y="3461288"/>
            <a:ext cx="19018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Человечек-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538" y="391674"/>
            <a:ext cx="1707559" cy="2193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AG00024_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10836"/>
            <a:ext cx="2232025" cy="129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AN08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294" y="1597966"/>
            <a:ext cx="1538663" cy="178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j028363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057" y="692696"/>
            <a:ext cx="1573639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 descr="0a4f488923716b024ee68941527cf924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72406" y="2924944"/>
            <a:ext cx="1466606" cy="1632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9" descr="Рисунок1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1" y="3640369"/>
            <a:ext cx="1321167" cy="202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7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417" y="1488988"/>
            <a:ext cx="768976" cy="219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52767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"/>
          <p:cNvSpPr>
            <a:spLocks noChangeArrowheads="1"/>
          </p:cNvSpPr>
          <p:nvPr/>
        </p:nvSpPr>
        <p:spPr bwMode="auto">
          <a:xfrm>
            <a:off x="3492500" y="1412875"/>
            <a:ext cx="3527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i="1" dirty="0" smtClean="0">
                <a:solidFill>
                  <a:srgbClr val="0070C0"/>
                </a:solidFill>
                <a:latin typeface="Monotype Corsiva" pitchFamily="66" charset="0"/>
              </a:rPr>
              <a:t>Интернет ресурсы</a:t>
            </a:r>
            <a:endParaRPr lang="ru-RU" altLang="ru-RU" sz="2800" b="1" i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116013" y="2135188"/>
          <a:ext cx="7272337" cy="1655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72337"/>
              </a:tblGrid>
              <a:tr h="1655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Calibri" pitchFamily="34" charset="0"/>
                          <a:hlinkClick r:id="rId3"/>
                        </a:rPr>
                        <a:t>http://kira-scrap.ru/dir/nadpisi/nadpisi_pro_semju/346</a:t>
                      </a:r>
                      <a:r>
                        <a:rPr lang="ru-RU" sz="1600" dirty="0" smtClean="0">
                          <a:latin typeface="Calibri" pitchFamily="34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- надпись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Calibri" pitchFamily="34" charset="0"/>
                          <a:hlinkClick r:id="rId4"/>
                        </a:rPr>
                        <a:t>http://kira-scrap.ru/index/detskie_kliparty/0-70</a:t>
                      </a:r>
                      <a:r>
                        <a:rPr lang="ru-RU" sz="1600" dirty="0" smtClean="0">
                          <a:latin typeface="Calibri" pitchFamily="34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- персонажи  художницы</a:t>
                      </a:r>
                      <a:br>
                        <a:rPr lang="ru-RU" sz="16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</a:b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Ruth Morehead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(Рут Морхед)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Calibri" pitchFamily="34" charset="0"/>
                          <a:hlinkClick r:id="rId5"/>
                        </a:rPr>
                        <a:t>http://www.lenagold.ru/fon/clipart/b/bab17.html</a:t>
                      </a:r>
                      <a:r>
                        <a:rPr lang="ru-RU" sz="1600" dirty="0" smtClean="0">
                          <a:latin typeface="Calibri" pitchFamily="34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- угловая виньетка, бабочки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Calibri" pitchFamily="34" charset="0"/>
                          <a:hlinkClick r:id="rId6"/>
                        </a:rPr>
                        <a:t>https://fotki.yandex.ru/next/users/knataliv/album/186913/view/572344?page=0</a:t>
                      </a:r>
                      <a:r>
                        <a:rPr lang="ru-RU" sz="1600" dirty="0" smtClean="0">
                          <a:latin typeface="Calibri" pitchFamily="34" charset="0"/>
                        </a:rPr>
                        <a:t> –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цветы</a:t>
                      </a:r>
                    </a:p>
                  </a:txBody>
                  <a:tcPr marL="91434" marR="91434" marT="45708" marB="4570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01532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151</Words>
  <Application>Microsoft Office PowerPoint</Application>
  <PresentationFormat>Экран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1_Тема Office</vt:lpstr>
      <vt:lpstr>2_Тема Office</vt:lpstr>
      <vt:lpstr>3_Тема Office</vt:lpstr>
      <vt:lpstr>4_Тема Office</vt:lpstr>
      <vt:lpstr>5_Тема Office</vt:lpstr>
      <vt:lpstr>«Центр сюжетно-ролевых игр, как способ гендерного воспитания»</vt:lpstr>
      <vt:lpstr>««Нельзя считать один пол совершеннее другого,  так и нельзя их уравнивать» Ж. Руссо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«Центр сюжетно-ролевых игр, как способ гендерного воспитания»</dc:title>
  <dc:creator>Ольга</dc:creator>
  <cp:lastModifiedBy>Ольга</cp:lastModifiedBy>
  <cp:revision>19</cp:revision>
  <dcterms:created xsi:type="dcterms:W3CDTF">2016-04-25T17:54:32Z</dcterms:created>
  <dcterms:modified xsi:type="dcterms:W3CDTF">2026-05-29T18:58:46Z</dcterms:modified>
</cp:coreProperties>
</file>