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6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92" d="100"/>
          <a:sy n="92" d="100"/>
        </p:scale>
        <p:origin x="-444" y="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EBEF61-CD60-10E4-999C-0D20006698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8580054-599D-B31B-B52F-5178D89531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30EB1A0-9CD7-044D-44A7-CA41E9D54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464B37B-EEB5-B789-285C-1A4CB261E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20D73B0-C707-170A-B7DD-23739D1D3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19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5DB441-850E-D05F-65B9-79B86A99D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2E234A7-9D3A-559A-0540-B50B422EE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1FA0389-EE0C-FD91-2447-ED1CF1D97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054DA5D-8DAF-8394-7538-22A2618C3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06FE4C8-0F0E-1C9D-89FD-9ED2A430A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2F2F1E-4F81-8E5E-FD60-2B31B3E14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3D207D3-7228-97B0-9583-51C08739E7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79C903B-B0FE-A390-CAB7-E243DA5ED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725FA00-AA1D-C8C3-6338-C32FA557C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0B04E79-CCCB-B705-4897-897872AAC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4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544031-17BC-51B5-36CF-59402A43A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4F51E1A-37C0-13CE-BF3C-7F2124DBF2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DB63422-8C3A-3AC3-2889-D080741B0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3E0F4E0-E408-512B-FC1B-D963FF97B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F1F3D2C-1F8A-2DC7-5182-E7F17F4C5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0B72B7B-C69D-8BEC-4E3A-D06CDEE5A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121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4C2314-6C09-FEFB-60CD-CADB175C2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564A349-8DDD-41B2-4F91-CF02C460F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BFA00E7-09B4-2092-2C66-347FBB82E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8C4E2F5B-D70F-58CA-9B5C-547D8BD368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5D08951-2408-D48D-0A9B-A9915C7EEC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6B38BBF3-F20A-8358-B1FF-15EFAE426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A5E468-1474-CED9-6503-5D6577C6D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AB76B4A-16B0-7A5D-BE22-86C0AC1F7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499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2E9DFE-958B-7978-004E-F6D3D6068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F0457CD-0FE8-A5C9-734D-7E0ED32D8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085FEEF-4832-3557-36F3-14F49BA8F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D124FAFC-FA4D-1BFF-131A-11CD759F2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161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F246988-1CBC-4934-0174-09A023D50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7EC615E-0C85-357C-4450-0D65E13B4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E2F539B-60F3-B04A-2586-840324AE2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524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A17D46-A131-12CE-0285-2507881E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7C33CAC-F610-7C3C-0BBA-707750E93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98C3D97-3FA4-7718-A721-FD5AFB06A4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26BF69B-0B15-5824-5C07-94B576BCE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92952E7-96CB-981F-E1FD-57512C2A8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198145E-6908-D06C-03AA-6C61FF21B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347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C9D5E3D-720A-0D0F-F6F3-0965623A3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D7D6B22-F66D-86AE-BA69-D8F2673B7F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B710D8C-CAF4-78E1-8BF3-E2855B1DF5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8AF797E-00B9-C50E-336C-88B935270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A421E7C-B018-9192-8F23-8E35C6AA2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1C9BFFA-04BF-8EFF-CBE8-6F700EDCD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217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9BE111-DA62-45D5-9090-C101AD50E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11F795C-6D79-8D89-3B56-DBC0DBE04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8CBA52-F1AC-F46B-ECAE-C8A8A6032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34D55D8-DF27-0D6D-DBD1-8A26E3C52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1AC65A9-0484-25D2-9B34-E40F47C26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241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0A7D36CF-E858-0230-E752-2605B8A5F0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C3599B5-34E1-C050-B3BB-C0A5FE79A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241570-EA51-FC30-0267-D55F4F7B6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30C10EE-0D10-57BA-579D-A4AC36697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8D18516-CDDC-BAC4-CDB6-74503FDFD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019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DE3A81-28DA-E6C8-57A2-995C240B9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A1453DC-302D-7E81-F56C-04CA94E0F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0CA9BBE-37EA-2420-C464-9AAE10012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2551B-8AB9-45C4-8C7D-ACDC4C4192D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73985E0-7A43-F865-9DA3-4CFC16333A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AA24D85-8E24-0F97-28A6-91B99A3E1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8ADED-F0C7-4E9B-96A1-C889A5B4C6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638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8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png"/><Relationship Id="rId7" Type="http://schemas.microsoft.com/office/2007/relationships/hdphoto" Target="../media/hdphoto1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10.wdp"/><Relationship Id="rId4" Type="http://schemas.openxmlformats.org/officeDocument/2006/relationships/image" Target="../media/image14.png"/><Relationship Id="rId9" Type="http://schemas.microsoft.com/office/2007/relationships/hdphoto" Target="../media/hdphoto1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20.png"/><Relationship Id="rId4" Type="http://schemas.microsoft.com/office/2007/relationships/hdphoto" Target="../media/hdphoto1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9042ABF1-10A9-8046-03D8-6925A01CC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D2446F-6A91-CF38-F6CD-EE0CED4057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3426" y="1563411"/>
            <a:ext cx="11648401" cy="896079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Arial Black" panose="020B0A04020102020204" pitchFamily="34" charset="0"/>
              </a:rPr>
              <a:t>Рецепты правильного питания в семье 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8553181D-31E6-2698-DF70-F75F69FDC03F}"/>
              </a:ext>
            </a:extLst>
          </p:cNvPr>
          <p:cNvSpPr txBox="1">
            <a:spLocks/>
          </p:cNvSpPr>
          <p:nvPr/>
        </p:nvSpPr>
        <p:spPr>
          <a:xfrm>
            <a:off x="810357" y="545122"/>
            <a:ext cx="10571285" cy="6322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>
                <a:latin typeface="Yu Gothic" panose="020B0400000000000000" pitchFamily="34" charset="-128"/>
                <a:ea typeface="Yu Gothic" panose="020B0400000000000000" pitchFamily="34" charset="-128"/>
              </a:rPr>
              <a:t>Конкурс презентаций и видеороликов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9A983CAA-B0DD-BBB2-D619-830C2BE13CB7}"/>
              </a:ext>
            </a:extLst>
          </p:cNvPr>
          <p:cNvSpPr txBox="1">
            <a:spLocks/>
          </p:cNvSpPr>
          <p:nvPr/>
        </p:nvSpPr>
        <p:spPr>
          <a:xfrm>
            <a:off x="393426" y="4417669"/>
            <a:ext cx="8598877" cy="1436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u="sng" dirty="0">
                <a:latin typeface="Century Gothic" panose="020B0502020202020204" pitchFamily="34" charset="0"/>
                <a:ea typeface="Yu Gothic" panose="020B0400000000000000" pitchFamily="34" charset="-128"/>
              </a:rPr>
              <a:t>Презентацию подготовил: </a:t>
            </a:r>
            <a:endParaRPr lang="en-US" sz="2400" u="sng" dirty="0">
              <a:latin typeface="Century Gothic" panose="020B0502020202020204" pitchFamily="34" charset="0"/>
              <a:ea typeface="Yu Gothic" panose="020B0400000000000000" pitchFamily="34" charset="-128"/>
            </a:endParaRPr>
          </a:p>
          <a:p>
            <a:pPr algn="l"/>
            <a:r>
              <a:rPr lang="ru-RU" sz="2400" b="1" dirty="0">
                <a:latin typeface="Century Gothic" panose="020B0502020202020204" pitchFamily="34" charset="0"/>
                <a:ea typeface="Yu Gothic" panose="020B0400000000000000" pitchFamily="34" charset="-128"/>
              </a:rPr>
              <a:t>Муляр Захар Петрович</a:t>
            </a:r>
            <a:r>
              <a:rPr lang="ru-RU" sz="2400" dirty="0">
                <a:latin typeface="Century Gothic" panose="020B0502020202020204" pitchFamily="34" charset="0"/>
                <a:ea typeface="Yu Gothic" panose="020B0400000000000000" pitchFamily="34" charset="-128"/>
              </a:rPr>
              <a:t>, ученик 2 класса  </a:t>
            </a:r>
            <a:endParaRPr lang="en-US" sz="2400" dirty="0">
              <a:latin typeface="Century Gothic" panose="020B0502020202020204" pitchFamily="34" charset="0"/>
              <a:ea typeface="Yu Gothic" panose="020B0400000000000000" pitchFamily="34" charset="-128"/>
            </a:endParaRPr>
          </a:p>
          <a:p>
            <a:pPr algn="l"/>
            <a:r>
              <a:rPr lang="ru-RU" sz="2400" dirty="0">
                <a:latin typeface="Century Gothic" panose="020B0502020202020204" pitchFamily="34" charset="0"/>
                <a:ea typeface="Yu Gothic" panose="020B0400000000000000" pitchFamily="34" charset="-128"/>
              </a:rPr>
              <a:t>МБОУ «Начальная школа-детский сад №1» </a:t>
            </a:r>
            <a:r>
              <a:rPr lang="ru-RU" sz="2400" dirty="0" err="1">
                <a:latin typeface="Century Gothic" panose="020B0502020202020204" pitchFamily="34" charset="0"/>
                <a:ea typeface="Yu Gothic" panose="020B0400000000000000" pitchFamily="34" charset="-128"/>
              </a:rPr>
              <a:t>г.Воркуты</a:t>
            </a:r>
            <a:r>
              <a:rPr lang="ru-RU" sz="2400" dirty="0">
                <a:latin typeface="Century Gothic" panose="020B0502020202020204" pitchFamily="34" charset="0"/>
                <a:ea typeface="Yu Gothic" panose="020B0400000000000000" pitchFamily="34" charset="-128"/>
              </a:rPr>
              <a:t> </a:t>
            </a: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79643827-FF0E-A9C1-CE8E-77068ACF1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9426" y="2459490"/>
            <a:ext cx="9053146" cy="521554"/>
          </a:xfrm>
        </p:spPr>
        <p:txBody>
          <a:bodyPr/>
          <a:lstStyle/>
          <a:p>
            <a:r>
              <a:rPr lang="ru-RU" dirty="0">
                <a:latin typeface="Yu Gothic" panose="020B0400000000000000" pitchFamily="34" charset="-128"/>
                <a:ea typeface="Yu Gothic" panose="020B0400000000000000" pitchFamily="34" charset="-128"/>
              </a:rPr>
              <a:t>Номинация: десерты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C550F27-9DB7-E16D-1123-B1003FE9D445}"/>
              </a:ext>
            </a:extLst>
          </p:cNvPr>
          <p:cNvSpPr txBox="1"/>
          <p:nvPr/>
        </p:nvSpPr>
        <p:spPr>
          <a:xfrm>
            <a:off x="4319952" y="6312878"/>
            <a:ext cx="355209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0" i="0" dirty="0">
                <a:solidFill>
                  <a:srgbClr val="333333"/>
                </a:solidFill>
                <a:effectLst/>
                <a:latin typeface="Century Gothic" panose="020B0502020202020204" pitchFamily="34" charset="0"/>
                <a:ea typeface="Yu Gothic" panose="020B0400000000000000" pitchFamily="34" charset="-128"/>
              </a:rPr>
              <a:t>Воркута, 2026 год</a:t>
            </a:r>
            <a:endParaRPr lang="ru-RU" sz="2000" dirty="0">
              <a:latin typeface="Century Gothic" panose="020B0502020202020204" pitchFamily="34" charset="0"/>
              <a:ea typeface="Yu Gothic" panose="020B04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C40B152-43A4-1FEC-6F82-FE956FBA0ABE}"/>
              </a:ext>
            </a:extLst>
          </p:cNvPr>
          <p:cNvSpPr txBox="1"/>
          <p:nvPr/>
        </p:nvSpPr>
        <p:spPr>
          <a:xfrm>
            <a:off x="2729460" y="3128027"/>
            <a:ext cx="673307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atin typeface="Segoe Print" panose="02000600000000000000" pitchFamily="2" charset="0"/>
              </a:rPr>
              <a:t>Морковный торт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34994A8D-04EC-64D0-136D-704E0CFC5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86800" y="2016617"/>
            <a:ext cx="4152577" cy="73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22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798B29F-B43C-ED39-77B2-97090CC1D6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DE84085-D131-B6E3-437A-6AFF900CFFA3}"/>
              </a:ext>
            </a:extLst>
          </p:cNvPr>
          <p:cNvSpPr txBox="1"/>
          <p:nvPr/>
        </p:nvSpPr>
        <p:spPr>
          <a:xfrm>
            <a:off x="534865" y="491849"/>
            <a:ext cx="1112226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latin typeface="Segoe Print" panose="02000600000000000000" pitchFamily="2" charset="0"/>
                <a:ea typeface="Yu Gothic" panose="020B0400000000000000" pitchFamily="34" charset="-128"/>
              </a:rPr>
              <a:t>Морковь: от грядки до торта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508F23A-626F-A304-EDC6-F9B2FF5ADF79}"/>
              </a:ext>
            </a:extLst>
          </p:cNvPr>
          <p:cNvSpPr txBox="1"/>
          <p:nvPr/>
        </p:nvSpPr>
        <p:spPr>
          <a:xfrm>
            <a:off x="534865" y="1472504"/>
            <a:ext cx="693713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Чем полезна морковь? 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Помогает глазам лучше видеть, особенно в сумерках.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Чистит зубки как маленькая щетка, если грызть её сырой.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Укрепляет иммунитет и помогает не болеть простудой.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Делает кожу красивой, а волосы сильными.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Помогает сердцу работать хорошо и долго.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Помогает еде хорошо перевариваться.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2400" dirty="0">
                <a:latin typeface="Century Gothic" panose="020B0502020202020204" pitchFamily="34" charset="0"/>
              </a:rPr>
              <a:t>Дарит энергию и силу для игр и учебы.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99753C6-A15C-F775-B08F-6102FBED6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010972">
            <a:off x="6995547" y="138791"/>
            <a:ext cx="3250141" cy="487521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F37D85F-4686-8CF1-5DC2-9AFA7FAACC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58" b="94158" l="408" r="963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6276" y="3849773"/>
            <a:ext cx="3071445" cy="307144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B4DDC0A-5686-47C8-554C-9FE28DD2D2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3750" l="5313" r="92031">
                        <a14:foregroundMark x1="60781" y1="56563" x2="60781" y2="565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858362">
            <a:off x="8927606" y="1229947"/>
            <a:ext cx="4248449" cy="424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19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7BA3622-E498-0BDB-8AB3-571B0B9F3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ADF4BAE-C4D0-EF29-2B47-6C8685751C03}"/>
              </a:ext>
            </a:extLst>
          </p:cNvPr>
          <p:cNvSpPr txBox="1"/>
          <p:nvPr/>
        </p:nvSpPr>
        <p:spPr>
          <a:xfrm>
            <a:off x="368547" y="3158703"/>
            <a:ext cx="816878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Почему этот рецепт полезный?</a:t>
            </a:r>
            <a:endParaRPr lang="ru-RU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Нет белой муки (используем овсяную)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Нет сахара (сладость дают финики и морковь)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Орехи и йогурт помогают витаминам из моркови лучше усвоиться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Очень вкусно!</a:t>
            </a:r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B0E2A03-7B95-A22B-ECCE-409FB4E3197A}"/>
              </a:ext>
            </a:extLst>
          </p:cNvPr>
          <p:cNvSpPr txBox="1"/>
          <p:nvPr/>
        </p:nvSpPr>
        <p:spPr>
          <a:xfrm>
            <a:off x="5796092" y="4959196"/>
            <a:ext cx="602736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Время приготовления: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Подготовка: 20 минут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Выпечка: 30-35 минут</a:t>
            </a:r>
          </a:p>
          <a:p>
            <a:r>
              <a:rPr lang="ru-RU" sz="2400" dirty="0">
                <a:latin typeface="Century Gothic" panose="020B0502020202020204" pitchFamily="34" charset="0"/>
              </a:rPr>
              <a:t>Сборка: 10 минут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80A008C-E164-F041-4156-56AA82151D9B}"/>
              </a:ext>
            </a:extLst>
          </p:cNvPr>
          <p:cNvSpPr txBox="1"/>
          <p:nvPr/>
        </p:nvSpPr>
        <p:spPr>
          <a:xfrm>
            <a:off x="729615" y="2373873"/>
            <a:ext cx="10732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latin typeface="Segoe Print" panose="02000600000000000000" pitchFamily="2" charset="0"/>
              </a:rPr>
              <a:t>Пошаговый рецепт морковного торта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5C3513A-ACDE-69CD-511A-372C82167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8" b="89648" l="250" r="9691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99908" y="-1544427"/>
            <a:ext cx="12191999" cy="527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43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6070A88-13E7-686D-E723-5E13CC2BA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17DC6E6-6424-E12D-14A2-4BF9DA56C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810D55C-E2BF-2286-8241-07A55C50C9C6}"/>
              </a:ext>
            </a:extLst>
          </p:cNvPr>
          <p:cNvSpPr txBox="1"/>
          <p:nvPr/>
        </p:nvSpPr>
        <p:spPr>
          <a:xfrm>
            <a:off x="3378407" y="430670"/>
            <a:ext cx="543518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ИНГРЕДИЕНТЫ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AFFC727-D939-92F6-9CCE-7FEFEAD1D9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6407" y="-678424"/>
            <a:ext cx="3466926" cy="34669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C46039C-6383-324C-C9A4-2E7EC3DA1105}"/>
              </a:ext>
            </a:extLst>
          </p:cNvPr>
          <p:cNvSpPr txBox="1"/>
          <p:nvPr/>
        </p:nvSpPr>
        <p:spPr>
          <a:xfrm>
            <a:off x="886556" y="1367175"/>
            <a:ext cx="67349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Для коржей (теста):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xmlns="" id="{812622DB-8011-A1D4-5D1E-262F14470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960406"/>
              </p:ext>
            </p:extLst>
          </p:nvPr>
        </p:nvGraphicFramePr>
        <p:xfrm>
          <a:off x="886556" y="2274098"/>
          <a:ext cx="10418885" cy="4250616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3282570">
                  <a:extLst>
                    <a:ext uri="{9D8B030D-6E8A-4147-A177-3AD203B41FA5}">
                      <a16:colId xmlns:a16="http://schemas.microsoft.com/office/drawing/2014/main" xmlns="" val="4070604999"/>
                    </a:ext>
                  </a:extLst>
                </a:gridCol>
                <a:gridCol w="3282570">
                  <a:extLst>
                    <a:ext uri="{9D8B030D-6E8A-4147-A177-3AD203B41FA5}">
                      <a16:colId xmlns:a16="http://schemas.microsoft.com/office/drawing/2014/main" xmlns="" val="1210341160"/>
                    </a:ext>
                  </a:extLst>
                </a:gridCol>
                <a:gridCol w="3853745">
                  <a:extLst>
                    <a:ext uri="{9D8B030D-6E8A-4147-A177-3AD203B41FA5}">
                      <a16:colId xmlns:a16="http://schemas.microsoft.com/office/drawing/2014/main" xmlns="" val="853779330"/>
                    </a:ext>
                  </a:extLst>
                </a:gridCol>
              </a:tblGrid>
              <a:tr h="641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Продукт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Сколько нужно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Чем полезен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99295255"/>
                  </a:ext>
                </a:extLst>
              </a:tr>
              <a:tr h="8058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Морковь (свежая)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2 средние (около 200-250 г)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Главный герой, витамин 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163006684"/>
                  </a:ext>
                </a:extLst>
              </a:tr>
              <a:tr h="641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Овсяные хлопья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1,5 стакана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Дают силу и энергию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754577629"/>
                  </a:ext>
                </a:extLst>
              </a:tr>
              <a:tr h="641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Яйца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2 штуки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Белок для роста мышц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48450430"/>
                  </a:ext>
                </a:extLst>
              </a:tr>
              <a:tr h="8058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Финики (без косточек)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8-10 штук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Сладкие и полезные, вместо сахара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87611476"/>
                  </a:ext>
                </a:extLst>
              </a:tr>
              <a:tr h="641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Разрыхлитель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1 ч. ложка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Чтобы торт был пышным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037763603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F2C79ED-9CC5-5690-D66B-42056FC210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2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8083386">
            <a:off x="136348" y="2108584"/>
            <a:ext cx="1406080" cy="19249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C672CBE-51DC-611C-B7FE-B2DD38137E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707" b="93207" l="3125" r="9701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8407" y="3257570"/>
            <a:ext cx="1884611" cy="18846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12D13A6-FA2B-6E44-40EA-3ECB9677F3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963" l="0" r="90000">
                        <a14:backgroundMark x1="42083" y1="84719" x2="47833" y2="870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584380">
            <a:off x="1160252" y="4310098"/>
            <a:ext cx="910881" cy="101335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FC6FA68-3243-AC64-1B66-252BF0BF170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557458">
            <a:off x="3480343" y="5043796"/>
            <a:ext cx="1944372" cy="134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D26F6ED-8B55-9C01-C7D2-54C769478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5C2705F-6E17-332D-9428-477D610B0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60B2D13-1641-D2B0-2A01-E67365AF59A0}"/>
              </a:ext>
            </a:extLst>
          </p:cNvPr>
          <p:cNvSpPr txBox="1"/>
          <p:nvPr/>
        </p:nvSpPr>
        <p:spPr>
          <a:xfrm>
            <a:off x="3378407" y="430670"/>
            <a:ext cx="543518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ИНГРЕДИЕНТЫ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5E26AE7-5CA9-6F95-C586-AB2FE9C36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0153" y="-608086"/>
            <a:ext cx="3466926" cy="34669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0605F21-9152-9F8A-623B-E921529A83BD}"/>
              </a:ext>
            </a:extLst>
          </p:cNvPr>
          <p:cNvSpPr txBox="1"/>
          <p:nvPr/>
        </p:nvSpPr>
        <p:spPr>
          <a:xfrm>
            <a:off x="870302" y="1630781"/>
            <a:ext cx="67349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Для крема: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F03B3460-353F-D7D1-5443-0BDC97B706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936881"/>
              </p:ext>
            </p:extLst>
          </p:nvPr>
        </p:nvGraphicFramePr>
        <p:xfrm>
          <a:off x="1031561" y="2658590"/>
          <a:ext cx="10375061" cy="3044952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4078610">
                  <a:extLst>
                    <a:ext uri="{9D8B030D-6E8A-4147-A177-3AD203B41FA5}">
                      <a16:colId xmlns:a16="http://schemas.microsoft.com/office/drawing/2014/main" xmlns="" val="3016632344"/>
                    </a:ext>
                  </a:extLst>
                </a:gridCol>
                <a:gridCol w="4078610">
                  <a:extLst>
                    <a:ext uri="{9D8B030D-6E8A-4147-A177-3AD203B41FA5}">
                      <a16:colId xmlns:a16="http://schemas.microsoft.com/office/drawing/2014/main" xmlns="" val="950582744"/>
                    </a:ext>
                  </a:extLst>
                </a:gridCol>
                <a:gridCol w="2217841">
                  <a:extLst>
                    <a:ext uri="{9D8B030D-6E8A-4147-A177-3AD203B41FA5}">
                      <a16:colId xmlns:a16="http://schemas.microsoft.com/office/drawing/2014/main" xmlns="" val="10223415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Продукт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Сколько нужно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Чем полезен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420896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Творожный сыр (или густой йогурт)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300 г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Кальций для крепких костей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62503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>
                          <a:effectLst/>
                          <a:latin typeface="Century Gothic" panose="020B0502020202020204" pitchFamily="34" charset="0"/>
                        </a:rPr>
                        <a:t>Мед (или любой сладкий сироп)</a:t>
                      </a:r>
                      <a:endParaRPr lang="ru-RU" sz="2000" kern="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2 ст. ложки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Сладость и польза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292894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Грецкие орехи (для посыпки)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Горсть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15240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ru-RU" sz="2000" kern="100" dirty="0">
                          <a:effectLst/>
                          <a:latin typeface="Century Gothic" panose="020B0502020202020204" pitchFamily="34" charset="0"/>
                        </a:rPr>
                        <a:t>Полезные жиры для ума</a:t>
                      </a:r>
                      <a:endParaRPr lang="ru-RU" sz="20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2400" marR="0" marT="95250" marB="952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92963717"/>
                  </a:ext>
                </a:extLst>
              </a:tr>
            </a:tbl>
          </a:graphicData>
        </a:graphic>
      </p:graphicFrame>
      <p:pic>
        <p:nvPicPr>
          <p:cNvPr id="4098" name="Picture 2" descr="Изображение пина-истории">
            <a:extLst>
              <a:ext uri="{FF2B5EF4-FFF2-40B4-BE49-F238E27FC236}">
                <a16:creationId xmlns:a16="http://schemas.microsoft.com/office/drawing/2014/main" xmlns="" id="{18C3F222-E07F-646E-8406-683134BBD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881" y="2858840"/>
            <a:ext cx="1676342" cy="167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98286E1-F4F8-A03E-7209-2833123441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167" b="92167" l="5500" r="92500">
                        <a14:foregroundMark x1="22917" y1="25000" x2="22917" y2="25000"/>
                        <a14:foregroundMark x1="43833" y1="14333" x2="43833" y2="14333"/>
                        <a14:foregroundMark x1="47917" y1="30667" x2="47917" y2="30667"/>
                        <a14:foregroundMark x1="60250" y1="23833" x2="60250" y2="23833"/>
                        <a14:foregroundMark x1="25583" y1="46917" x2="25583" y2="4691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33584" y="2926777"/>
            <a:ext cx="1885814" cy="18858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212E9BA-F248-43AF-B62A-B9B4544744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45" b="89805" l="3200" r="98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49518" y="5042411"/>
            <a:ext cx="2442490" cy="162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98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C909BA3-B833-C2C6-985D-EF2AE8DFC1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0C3EC2A-FFDF-FCF8-24CB-9D4A1DF2A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5F72BB1-CCC8-CBE5-9E23-21E6189305FD}"/>
              </a:ext>
            </a:extLst>
          </p:cNvPr>
          <p:cNvSpPr txBox="1"/>
          <p:nvPr/>
        </p:nvSpPr>
        <p:spPr>
          <a:xfrm>
            <a:off x="1904615" y="371281"/>
            <a:ext cx="83827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Пошаговое приготовление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7289A8A-D988-6FDB-037E-F55993503A0A}"/>
              </a:ext>
            </a:extLst>
          </p:cNvPr>
          <p:cNvSpPr txBox="1"/>
          <p:nvPr/>
        </p:nvSpPr>
        <p:spPr>
          <a:xfrm>
            <a:off x="1427282" y="1258326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1: Готовим «сладкую воду» из фиников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2A549C4-B6E1-313C-04EE-1D91EF8F0BF7}"/>
              </a:ext>
            </a:extLst>
          </p:cNvPr>
          <p:cNvSpPr txBox="1"/>
          <p:nvPr/>
        </p:nvSpPr>
        <p:spPr>
          <a:xfrm>
            <a:off x="530469" y="1899151"/>
            <a:ext cx="1123070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Финики залей горячей водой (чтобы они стали мягкими) на 5-7 минут.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latin typeface="Century Gothic" panose="020B0502020202020204" pitchFamily="34" charset="0"/>
              </a:rPr>
              <a:t>Слей воду в отдельную чашку (она еще пригодится!).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3F9FAB1-C4FA-5825-DF21-0F3ECE4154E7}"/>
              </a:ext>
            </a:extLst>
          </p:cNvPr>
          <p:cNvSpPr txBox="1"/>
          <p:nvPr/>
        </p:nvSpPr>
        <p:spPr>
          <a:xfrm>
            <a:off x="530469" y="2855080"/>
            <a:ext cx="11230704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u="sng" dirty="0">
                <a:latin typeface="Century Gothic" panose="020B0502020202020204" pitchFamily="34" charset="0"/>
              </a:rPr>
              <a:t>Интересный факт:</a:t>
            </a:r>
            <a:r>
              <a:rPr lang="ru-RU" sz="2400" dirty="0">
                <a:latin typeface="Century Gothic" panose="020B0502020202020204" pitchFamily="34" charset="0"/>
              </a:rPr>
              <a:t> финики - это природные конфеты, они очень сладкие и полезные.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711AD09-11ED-2BDE-5F49-9913E9806598}"/>
              </a:ext>
            </a:extLst>
          </p:cNvPr>
          <p:cNvSpPr txBox="1"/>
          <p:nvPr/>
        </p:nvSpPr>
        <p:spPr>
          <a:xfrm>
            <a:off x="480645" y="4491678"/>
            <a:ext cx="1128052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Насыпь овсяные хлопья в блендер или кофемолку.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Перемели их до состояния муки.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24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Если нет блендера, можно взять готовые овсяные хлопья быстрого приготовления, они и так мягкие.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9A4769A-0CEE-F4CC-EEF2-31BAE9998D3A}"/>
              </a:ext>
            </a:extLst>
          </p:cNvPr>
          <p:cNvSpPr txBox="1"/>
          <p:nvPr/>
        </p:nvSpPr>
        <p:spPr>
          <a:xfrm>
            <a:off x="1427282" y="3828137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2: Делаем овсяную муку</a:t>
            </a:r>
          </a:p>
        </p:txBody>
      </p:sp>
    </p:spTree>
    <p:extLst>
      <p:ext uri="{BB962C8B-B14F-4D97-AF65-F5344CB8AC3E}">
        <p14:creationId xmlns:p14="http://schemas.microsoft.com/office/powerpoint/2010/main" val="1429583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8A9ECE6-5084-4902-C5EE-32280024E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C4C37E-6B5F-7428-AE23-F1368BD7D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E510DDE-6618-438F-44EC-A381264D792A}"/>
              </a:ext>
            </a:extLst>
          </p:cNvPr>
          <p:cNvSpPr txBox="1"/>
          <p:nvPr/>
        </p:nvSpPr>
        <p:spPr>
          <a:xfrm>
            <a:off x="1904615" y="371281"/>
            <a:ext cx="83827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Пошаговое приготовление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5E1FD1E-1846-BE10-0260-AE333FB2B447}"/>
              </a:ext>
            </a:extLst>
          </p:cNvPr>
          <p:cNvSpPr txBox="1"/>
          <p:nvPr/>
        </p:nvSpPr>
        <p:spPr>
          <a:xfrm>
            <a:off x="1427282" y="1258326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3: Готовим тесто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E138AD-940C-9CA7-808F-B8C37218AB85}"/>
              </a:ext>
            </a:extLst>
          </p:cNvPr>
          <p:cNvSpPr txBox="1"/>
          <p:nvPr/>
        </p:nvSpPr>
        <p:spPr>
          <a:xfrm>
            <a:off x="530467" y="1878001"/>
            <a:ext cx="11131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Морковь вымой, почисти и натри на мелкой терке.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75DF563-8866-087D-BDAC-A2929A7E20C9}"/>
              </a:ext>
            </a:extLst>
          </p:cNvPr>
          <p:cNvSpPr txBox="1"/>
          <p:nvPr/>
        </p:nvSpPr>
        <p:spPr>
          <a:xfrm>
            <a:off x="530467" y="2518825"/>
            <a:ext cx="11131059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u="sng" dirty="0">
                <a:latin typeface="Century Gothic" panose="020B0502020202020204" pitchFamily="34" charset="0"/>
              </a:rPr>
              <a:t>Важно:</a:t>
            </a:r>
            <a:r>
              <a:rPr lang="ru-RU" sz="2000" b="1" dirty="0">
                <a:latin typeface="Century Gothic" panose="020B0502020202020204" pitchFamily="34" charset="0"/>
              </a:rPr>
              <a:t> </a:t>
            </a:r>
            <a:r>
              <a:rPr lang="ru-RU" sz="2000" dirty="0">
                <a:latin typeface="Century Gothic" panose="020B0502020202020204" pitchFamily="34" charset="0"/>
              </a:rPr>
              <a:t>чем мельче натрешь, тем вкуснее и сочнее будет торт!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A2BC97A-DD1C-40EA-F109-ABB5D513745D}"/>
              </a:ext>
            </a:extLst>
          </p:cNvPr>
          <p:cNvSpPr txBox="1"/>
          <p:nvPr/>
        </p:nvSpPr>
        <p:spPr>
          <a:xfrm>
            <a:off x="530467" y="3159649"/>
            <a:ext cx="747053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 блендер положи: размягченные финики, яйца, корицу и немного воды от фиников (2-3 ложки). Взбей до однородной массы.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 большой миске смешиваем все, что у нас получилось: тертая морковка, овсяная мука, жидкость из блендера (финиковое пюре), разрыхлитель.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Все хорошо перемешай ложкой. Должно  получиться тесто, как густая сметана. 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FCC642C1-5525-7AC6-30D5-2177B4A67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1" b="89646" l="2246" r="9209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1819" y="2521119"/>
            <a:ext cx="5997696" cy="446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227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1A12AAB-3E52-E80B-8009-D9A431941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F23842A-B022-5CD8-9075-475FE847E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826A91F-DDB6-3A3F-7088-B508227FC347}"/>
              </a:ext>
            </a:extLst>
          </p:cNvPr>
          <p:cNvSpPr txBox="1"/>
          <p:nvPr/>
        </p:nvSpPr>
        <p:spPr>
          <a:xfrm>
            <a:off x="1904615" y="371281"/>
            <a:ext cx="83827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Пошаговое приготовление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A0C8799-6424-E7B5-B530-5B2288EEFF0F}"/>
              </a:ext>
            </a:extLst>
          </p:cNvPr>
          <p:cNvSpPr txBox="1"/>
          <p:nvPr/>
        </p:nvSpPr>
        <p:spPr>
          <a:xfrm>
            <a:off x="1427282" y="1258326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4: Выпекаем коржи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2E69150-EEA1-0602-45C2-F72EE3F8E1CC}"/>
              </a:ext>
            </a:extLst>
          </p:cNvPr>
          <p:cNvSpPr txBox="1"/>
          <p:nvPr/>
        </p:nvSpPr>
        <p:spPr>
          <a:xfrm>
            <a:off x="530468" y="1963698"/>
            <a:ext cx="1113106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Включи духовку разогреваться до 180 градусов.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Возьми форму для выпечки. Если нет специальной, можно использовать сковороду без ручки (главное, чтобы можно было в духовку ставить).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Смажь форму капелькой масла (или положи специальную бумагу для выпечки).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Вылей тесто в форму и разровняй ложкой.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Поставь в духовку на 25-30 минут. Проверить готовность можно зубочисткой: проткни корж, если палочка сухая готово!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6EC9C62-FB49-2B70-C233-F6210CF35EC2}"/>
              </a:ext>
            </a:extLst>
          </p:cNvPr>
          <p:cNvSpPr txBox="1"/>
          <p:nvPr/>
        </p:nvSpPr>
        <p:spPr>
          <a:xfrm>
            <a:off x="1427282" y="4550365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5: Делаем крем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0A32CCA-C70A-5A4A-BA24-227D58626A2C}"/>
              </a:ext>
            </a:extLst>
          </p:cNvPr>
          <p:cNvSpPr txBox="1"/>
          <p:nvPr/>
        </p:nvSpPr>
        <p:spPr>
          <a:xfrm>
            <a:off x="530468" y="5255737"/>
            <a:ext cx="111310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Смешай творожный сыр (или густой йогурт) с медом. Взбей вилкой или венчиком до пышности.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Убери в холодильник, пусть подождет.</a:t>
            </a:r>
          </a:p>
        </p:txBody>
      </p:sp>
    </p:spTree>
    <p:extLst>
      <p:ext uri="{BB962C8B-B14F-4D97-AF65-F5344CB8AC3E}">
        <p14:creationId xmlns:p14="http://schemas.microsoft.com/office/powerpoint/2010/main" val="3655677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D5880C0-3A61-9E64-21F6-134F825EA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9270C0D-2409-76FA-F88A-E113F6841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0240783-7C74-ADD9-6FFF-D69ECCAF4038}"/>
              </a:ext>
            </a:extLst>
          </p:cNvPr>
          <p:cNvSpPr txBox="1"/>
          <p:nvPr/>
        </p:nvSpPr>
        <p:spPr>
          <a:xfrm>
            <a:off x="1904611" y="310543"/>
            <a:ext cx="83827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Segoe Print" panose="02000600000000000000" pitchFamily="2" charset="0"/>
              </a:rPr>
              <a:t>Пошаговое приготовление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0E01E70-D759-DA18-9EA2-A8E068CA4786}"/>
              </a:ext>
            </a:extLst>
          </p:cNvPr>
          <p:cNvSpPr txBox="1"/>
          <p:nvPr/>
        </p:nvSpPr>
        <p:spPr>
          <a:xfrm>
            <a:off x="1427282" y="1153181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6: Собираем торт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EF0137-61C3-6E2E-797B-F798D7B932B2}"/>
              </a:ext>
            </a:extLst>
          </p:cNvPr>
          <p:cNvSpPr txBox="1"/>
          <p:nvPr/>
        </p:nvSpPr>
        <p:spPr>
          <a:xfrm>
            <a:off x="530467" y="1635491"/>
            <a:ext cx="11131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Готовый корж достань из духовки и дай ему полностью остыть!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642C692-2732-7289-416B-DBFCFF0E56D3}"/>
              </a:ext>
            </a:extLst>
          </p:cNvPr>
          <p:cNvSpPr txBox="1"/>
          <p:nvPr/>
        </p:nvSpPr>
        <p:spPr>
          <a:xfrm>
            <a:off x="1427282" y="4596050"/>
            <a:ext cx="933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Yu Gothic" panose="020B0400000000000000" pitchFamily="34" charset="-128"/>
              </a:rPr>
              <a:t>Шаг 7: Украшаем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8A68CB7-8A90-0995-75BF-7D32FD08C084}"/>
              </a:ext>
            </a:extLst>
          </p:cNvPr>
          <p:cNvSpPr txBox="1"/>
          <p:nvPr/>
        </p:nvSpPr>
        <p:spPr>
          <a:xfrm>
            <a:off x="530465" y="5222509"/>
            <a:ext cx="111310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Грецкие орешки поруби ножом на маленькие кусочки.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Посыпь ими торт сверху.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Можно сверху положить одну красивую ягодку (клубнику или малинку).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000" dirty="0"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686D86B-7194-7BE5-C93B-4694DA18B743}"/>
              </a:ext>
            </a:extLst>
          </p:cNvPr>
          <p:cNvSpPr txBox="1"/>
          <p:nvPr/>
        </p:nvSpPr>
        <p:spPr>
          <a:xfrm>
            <a:off x="530467" y="2227759"/>
            <a:ext cx="11131059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Century Gothic" panose="020B0502020202020204" pitchFamily="34" charset="0"/>
              </a:rPr>
              <a:t>Если намазать горячий корж кремом, крем растает и потечет.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5EB69AC-78E2-C1C6-387B-9871B13F0BC9}"/>
              </a:ext>
            </a:extLst>
          </p:cNvPr>
          <p:cNvSpPr txBox="1"/>
          <p:nvPr/>
        </p:nvSpPr>
        <p:spPr>
          <a:xfrm>
            <a:off x="530467" y="2828368"/>
            <a:ext cx="11131059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Если корж получился высокий, можно аккуратно разрезать его ниткой или длинным ножом на 2 коржа.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Смажь нижний корж половиной крема.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Положи сверху второй корж.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Century Gothic" panose="020B0502020202020204" pitchFamily="34" charset="0"/>
              </a:rPr>
              <a:t>Смажь верх и боки оставшимся кремом.</a:t>
            </a:r>
          </a:p>
        </p:txBody>
      </p:sp>
    </p:spTree>
    <p:extLst>
      <p:ext uri="{BB962C8B-B14F-4D97-AF65-F5344CB8AC3E}">
        <p14:creationId xmlns:p14="http://schemas.microsoft.com/office/powerpoint/2010/main" val="4144391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116837C-5144-DBEA-1DC4-4568652D2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"/>
            <a:ext cx="12192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B6A3D96-45F2-CE65-D889-40A0ED84641F}"/>
              </a:ext>
            </a:extLst>
          </p:cNvPr>
          <p:cNvSpPr txBox="1"/>
          <p:nvPr/>
        </p:nvSpPr>
        <p:spPr>
          <a:xfrm>
            <a:off x="291976" y="2213504"/>
            <a:ext cx="761230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400" dirty="0">
                <a:latin typeface="Century Gothic" panose="020B0502020202020204" pitchFamily="34" charset="0"/>
              </a:rPr>
              <a:t>Ведь когда готовишь вместе с мамой, папой или бабушкой, любое блюдо становится            в 100 раз вкуснее и полезнее.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9AADB93-9815-9E39-4C64-EBD2F7FC8142}"/>
              </a:ext>
            </a:extLst>
          </p:cNvPr>
          <p:cNvSpPr txBox="1"/>
          <p:nvPr/>
        </p:nvSpPr>
        <p:spPr>
          <a:xfrm>
            <a:off x="520577" y="511078"/>
            <a:ext cx="111508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latin typeface="Yu Gothic" panose="020B0400000000000000" pitchFamily="34" charset="-128"/>
                <a:ea typeface="Yu Gothic" panose="020B0400000000000000" pitchFamily="34" charset="-128"/>
              </a:rPr>
              <a:t>Спасибо за внимание!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D1B9102-9C0E-692F-6F90-4ABDB7A0D52A}"/>
              </a:ext>
            </a:extLst>
          </p:cNvPr>
          <p:cNvSpPr txBox="1"/>
          <p:nvPr/>
        </p:nvSpPr>
        <p:spPr>
          <a:xfrm>
            <a:off x="291976" y="1451374"/>
            <a:ext cx="11605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</a:rPr>
              <a:t>Главный секрет нашего торта - это не морковка, а семья.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ECCF774-6AA8-C119-080F-0ADBA0E4C5DF}"/>
              </a:ext>
            </a:extLst>
          </p:cNvPr>
          <p:cNvSpPr txBox="1"/>
          <p:nvPr/>
        </p:nvSpPr>
        <p:spPr>
          <a:xfrm>
            <a:off x="520577" y="5141988"/>
            <a:ext cx="66247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entury Gothic" panose="020B0502020202020204" pitchFamily="34" charset="0"/>
              </a:rPr>
              <a:t>Готовьте с любовью и будьте здоровы!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739032D-B994-352B-BA28-1B1443EE1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83" b="100000" l="0" r="98098">
                        <a14:foregroundMark x1="72826" y1="65217" x2="72826" y2="65217"/>
                        <a14:foregroundMark x1="38315" y1="66033" x2="38315" y2="66033"/>
                        <a14:foregroundMark x1="46060" y1="65082" x2="46060" y2="65082"/>
                        <a14:foregroundMark x1="50679" y1="52038" x2="50815" y2="54755"/>
                        <a14:backgroundMark x1="43478" y1="34511" x2="43478" y2="34511"/>
                        <a14:backgroundMark x1="43071" y1="36005" x2="43071" y2="36005"/>
                        <a14:backgroundMark x1="49592" y1="48913" x2="49592" y2="48913"/>
                        <a14:backgroundMark x1="47826" y1="53261" x2="47826" y2="53261"/>
                        <a14:backgroundMark x1="43614" y1="36277" x2="44158" y2="36957"/>
                        <a14:backgroundMark x1="44429" y1="35054" x2="45109" y2="35190"/>
                        <a14:backgroundMark x1="33967" y1="69973" x2="33967" y2="699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4237" y="-1"/>
            <a:ext cx="6858000" cy="6858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EA83A710-771E-D094-6967-EC9E20963B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581" b="89521" l="5200" r="94500"/>
                    </a14:imgEffect>
                  </a14:imgLayer>
                </a14:imgProps>
              </a:ext>
            </a:extLst>
          </a:blip>
          <a:srcRect b="36106"/>
          <a:stretch>
            <a:fillRect/>
          </a:stretch>
        </p:blipFill>
        <p:spPr>
          <a:xfrm>
            <a:off x="-1312984" y="2999983"/>
            <a:ext cx="9525000" cy="203270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1B2D55E-51BE-3CC1-A662-9799583A92D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6655"/>
          <a:stretch>
            <a:fillRect/>
          </a:stretch>
        </p:blipFill>
        <p:spPr>
          <a:xfrm>
            <a:off x="11512296" y="2999983"/>
            <a:ext cx="4143871" cy="319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222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692</Words>
  <Application>Microsoft Office PowerPoint</Application>
  <PresentationFormat>Произвольный</PresentationFormat>
  <Paragraphs>105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Рецепты правильного питания в семье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Рецепты правильного питания в семье </dc:title>
  <dc:creator>Анна Гончарова</dc:creator>
  <cp:lastModifiedBy>pervoklassnic</cp:lastModifiedBy>
  <cp:revision>2</cp:revision>
  <dcterms:created xsi:type="dcterms:W3CDTF">2026-03-10T17:59:28Z</dcterms:created>
  <dcterms:modified xsi:type="dcterms:W3CDTF">2026-03-16T10:13:09Z</dcterms:modified>
</cp:coreProperties>
</file>