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0" r:id="rId17"/>
    <p:sldId id="271" r:id="rId18"/>
    <p:sldId id="272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01BDE4-363B-4BA9-9302-9DB34F6FBB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E6603F-B0C1-4FC0-B1B5-C07269A0C8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53067D-9C89-4BBC-91D2-322ABDCF8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69586C-2333-4F0C-B8BD-0015B0C32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E3C69F-0349-4669-8734-11B60121B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914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8061E4-F771-4998-A203-D3691F65C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9F3A79-4D85-4DA8-A6F2-EF4E9243E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FE30BA-F2A0-4D9C-8F00-591BB6D07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AB06DF0-E8EC-426D-8133-63D35B1D5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67B2EA-F5B5-40D0-9F84-A45F10850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191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EC2022-809E-4FE6-A05D-7C9E50802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684D0C-F7CE-4258-ACE1-7D97BBADD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1B5AB7-3782-4E4A-AEB2-DB1C5FD48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2A51B9-6A7C-4841-8E1F-FDFEE810F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0C99CE-D87C-4171-AF1B-7C2BD7F17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877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E9A6FB-5451-48E9-A327-C66480575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F5583B-29A8-4E22-B8AA-6CCC65201F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95FE124-506E-443B-A3C1-78DC9AFFFF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A69EFB-E785-410A-A522-3BEF151CD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66AE6C-C13E-43D3-BC15-FF10EEC25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E26145A-B916-4F72-9F38-FFBABFDB4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709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A42C80-6B05-4139-9CFE-57F8FE990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BC5B47-F45D-4CD0-8726-2E8204E2A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9FC7395-CF6C-4948-90E9-9F5D94AED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3A4C6F9-BB86-4E34-85F2-9479EB108C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19DBC4A-DB9E-4208-8F47-F38489A385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5F38DF-7A3B-480D-A9FB-EB89C8E97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5A142DF-6EB4-4693-90D2-C56C4DB0D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72FBFB9-82F0-48DB-9498-5AF8AEB86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96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828286-AD17-4C02-BCA0-5F4D74B31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D7BA7ED-3784-4C6C-B6DC-422539448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70B2862-7F60-46B4-913B-071CB8BF7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508F201-F774-4DF5-997E-867DC905C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28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EC6B8A1-69CC-4645-ABC3-2033C2251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AFFD607-CAD6-4F9B-AD83-EB7EA6764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5DCD2A8-14CF-44D4-ACFF-7856E7DA7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619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BD566-62F0-4C55-B3A3-185BBF409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F51C6E-6771-456C-B406-CC1CBB8F4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C1329B3-2FCA-4CAC-8A39-97664FCAE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51AD937-1BC1-4428-B107-EC7FB6492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8EF6AF-AE50-457A-91EA-EA433C0F8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9EF915-1CB4-4A0E-A74A-E2266B52D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0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AE86DE-DA65-4CC7-A544-320E7E9B5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4D4B86-E037-40A7-9406-6F0D2375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48EBDB-785D-4E63-A8EE-9D67283726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590C06-681C-4184-8553-6705B661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A5D12A-E90F-430C-9B53-336775D87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24DBFD2-27F3-4F87-86C5-02995D62B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80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8C8BF6-807F-46FA-AD8E-3378BA78A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31A5573-D7E9-4719-822E-9323A6F6F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A0278E-0832-472E-9347-7AD089C9A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54E0C4-E39E-4682-AEF9-F996E20A4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229175-1038-4B5E-ADDC-F91F82499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452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F6E7FEB-2AB9-47A7-BBA8-15265FFB6B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4FE5F81-2E01-47E5-92E2-4AC7FA427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B110CD-5B20-4CBD-A219-FB7939AA3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C6969D-F3D0-46AB-97DC-69874C1B4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77AA43-EF37-4207-911C-B9E737AE8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963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DF5A41-25DA-4021-AC2A-0741C13AC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745141-52B7-45FD-9647-CDF7FB526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5B048A-7380-4B0D-846B-72EDB490B8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E8F7F-C87E-4BBD-BBE3-1E0A8CC0FDF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66667F-F656-4E5B-BE66-F70641B15F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6C54DF-030A-4E03-B044-244F3E97D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55095-8AC9-4F5F-B97F-0BAE12D63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33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7B2D39-948F-4588-AEBB-8C7ECF6F57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BF2AE86-E6AF-4C76-8BB6-A4D14EE35280}"/>
              </a:ext>
            </a:extLst>
          </p:cNvPr>
          <p:cNvSpPr/>
          <p:nvPr/>
        </p:nvSpPr>
        <p:spPr>
          <a:xfrm>
            <a:off x="1140220" y="1431826"/>
            <a:ext cx="9911556" cy="2600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</a:pPr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Семинар - практикум для педагогов</a:t>
            </a:r>
          </a:p>
          <a:p>
            <a:pPr indent="450215" algn="ctr">
              <a:lnSpc>
                <a:spcPct val="115000"/>
              </a:lnSpc>
            </a:pPr>
            <a:r>
              <a:rPr lang="ru-RU" sz="3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«Дидактические игры и задания по обучению игре в шахматы как средство развития интеллектуальных способностей дошкольников»</a:t>
            </a:r>
            <a:endParaRPr lang="ru-RU" sz="3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414D3290-3B3A-40EB-979E-B67EFD557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641" y="484536"/>
            <a:ext cx="5954713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5C157E-9332-4D89-B804-6C2C3CB52B66}"/>
              </a:ext>
            </a:extLst>
          </p:cNvPr>
          <p:cNvSpPr txBox="1"/>
          <p:nvPr/>
        </p:nvSpPr>
        <p:spPr>
          <a:xfrm>
            <a:off x="7670343" y="6277727"/>
            <a:ext cx="4259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Баженова Ирина Ивановна</a:t>
            </a:r>
            <a:r>
              <a:rPr lang="ru-RU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7665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1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82405ED-D045-4EB7-8C22-D51B21DD6DC9}"/>
              </a:ext>
            </a:extLst>
          </p:cNvPr>
          <p:cNvSpPr/>
          <p:nvPr/>
        </p:nvSpPr>
        <p:spPr>
          <a:xfrm>
            <a:off x="1239914" y="877436"/>
            <a:ext cx="999921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b="1" dirty="0">
                <a:latin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</a:rPr>
              <a:t>знакомство педагогов с приемами, способствующими развитию интеллектуальных способностей детей дошкольного возраста при обучении игре в шахматы. </a:t>
            </a:r>
          </a:p>
          <a:p>
            <a:pPr indent="457200" algn="just"/>
            <a:r>
              <a:rPr lang="ru-RU" sz="2400" b="1" dirty="0">
                <a:latin typeface="Times New Roman" panose="02020603050405020304" pitchFamily="18" charset="0"/>
              </a:rPr>
              <a:t>Задачи</a:t>
            </a:r>
            <a:r>
              <a:rPr lang="ru-RU" sz="2400" b="1" i="1" dirty="0">
                <a:latin typeface="Times New Roman" panose="02020603050405020304" pitchFamily="18" charset="0"/>
              </a:rPr>
              <a:t>: </a:t>
            </a:r>
          </a:p>
          <a:p>
            <a:pPr marL="457200" indent="-457200" algn="just"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Расширить знания педагогов по обучению игре в шахматы. </a:t>
            </a:r>
          </a:p>
          <a:p>
            <a:pPr marL="457200" indent="-457200" algn="just"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Познакомить участников семинара с дидактическими играми и игровыми ситуациями, используемыми при обучении детей игре в шахматы.</a:t>
            </a:r>
          </a:p>
          <a:p>
            <a:pPr marL="457200" indent="-457200" algn="just"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Познакомить с играми, сделанными своими руками.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7854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71C9CC6-8A0A-4E31-A778-ADAA479ABD56}"/>
              </a:ext>
            </a:extLst>
          </p:cNvPr>
          <p:cNvSpPr/>
          <p:nvPr/>
        </p:nvSpPr>
        <p:spPr>
          <a:xfrm>
            <a:off x="3758213" y="212892"/>
            <a:ext cx="467557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Что такое шахматы? 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6CE5367-E630-43C3-8CF8-CF47D5BBF8B5}"/>
              </a:ext>
            </a:extLst>
          </p:cNvPr>
          <p:cNvSpPr/>
          <p:nvPr/>
        </p:nvSpPr>
        <p:spPr>
          <a:xfrm>
            <a:off x="1697113" y="1601927"/>
            <a:ext cx="87977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</a:rPr>
              <a:t>Шахматы – это не только популярная игра, но уникальная возможность развития познавательных и интеллектуальных способностей детей. 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EEBDCB-3817-4372-9EE6-C1226DB79C15}"/>
              </a:ext>
            </a:extLst>
          </p:cNvPr>
          <p:cNvSpPr/>
          <p:nvPr/>
        </p:nvSpPr>
        <p:spPr>
          <a:xfrm>
            <a:off x="1697113" y="3193333"/>
            <a:ext cx="87977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</a:rPr>
              <a:t>Игра в шахматы способствует развитию у детей памяти, восприятия, воображения, мышления, речи, внимания.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450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43762E6-4834-448C-81AF-87EE27A363BE}"/>
              </a:ext>
            </a:extLst>
          </p:cNvPr>
          <p:cNvSpPr/>
          <p:nvPr/>
        </p:nvSpPr>
        <p:spPr>
          <a:xfrm>
            <a:off x="1239914" y="1914384"/>
            <a:ext cx="97121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endParaRPr lang="ru-RU" sz="1200" dirty="0"/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Во-первых, занятия должны протекать в игровой, увлекательной форме и доброжелательной атмосфере.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Во- вторых, строить обучение необходимо от простого к сложному.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А в – третьих, </a:t>
            </a:r>
            <a:r>
              <a:rPr lang="ru-RU" sz="2400" b="1" dirty="0">
                <a:latin typeface="Times New Roman" panose="02020603050405020304" pitchFamily="18" charset="0"/>
              </a:rPr>
              <a:t>Главный секрет: </a:t>
            </a:r>
            <a:r>
              <a:rPr lang="ru-RU" sz="2400" dirty="0">
                <a:latin typeface="Times New Roman" panose="02020603050405020304" pitchFamily="18" charset="0"/>
              </a:rPr>
              <a:t>ребенок не должен замечать, что его обучают!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CF5FF34-A02D-4D5D-B06D-CB8F86357244}"/>
              </a:ext>
            </a:extLst>
          </p:cNvPr>
          <p:cNvSpPr/>
          <p:nvPr/>
        </p:nvSpPr>
        <p:spPr>
          <a:xfrm>
            <a:off x="1239914" y="783416"/>
            <a:ext cx="100436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Приступая к обучению детей игре в шахматы, нужно взять за правило три обстоятельства: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6586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0F25E3D-7C75-4A27-9059-91582573C219}"/>
              </a:ext>
            </a:extLst>
          </p:cNvPr>
          <p:cNvSpPr/>
          <p:nvPr/>
        </p:nvSpPr>
        <p:spPr>
          <a:xfrm>
            <a:off x="1186648" y="573882"/>
            <a:ext cx="981870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4000" dirty="0">
                <a:latin typeface="Times New Roman" panose="02020603050405020304" pitchFamily="18" charset="0"/>
              </a:rPr>
              <a:t>Правила использования дидактических игр при обучении игре в шахматы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09FBA54-437C-417B-A6AA-5ED0452540CC}"/>
              </a:ext>
            </a:extLst>
          </p:cNvPr>
          <p:cNvSpPr/>
          <p:nvPr/>
        </p:nvSpPr>
        <p:spPr>
          <a:xfrm>
            <a:off x="1390834" y="2081987"/>
            <a:ext cx="96145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endParaRPr lang="ru-RU" sz="12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Игра должна быть понятной, доступной, добровольной.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Игра должна соответствовать возрасту и развитию ребенка.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Правила игры должны быть четкими, точными, немногочисленными.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Не используйте слишком много игр на одном занятии –так будет рассеиваться детское внимание. </a:t>
            </a:r>
          </a:p>
        </p:txBody>
      </p:sp>
    </p:spTree>
    <p:extLst>
      <p:ext uri="{BB962C8B-B14F-4D97-AF65-F5344CB8AC3E}">
        <p14:creationId xmlns:p14="http://schemas.microsoft.com/office/powerpoint/2010/main" val="174050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FD6AD3-DFBB-4ED1-86A0-114D81D2C01C}"/>
              </a:ext>
            </a:extLst>
          </p:cNvPr>
          <p:cNvSpPr/>
          <p:nvPr/>
        </p:nvSpPr>
        <p:spPr>
          <a:xfrm>
            <a:off x="1226597" y="340121"/>
            <a:ext cx="973880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Этапы работы по обучению игре в шахматы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8C6E16F-08C9-48E4-8854-C85788609C39}"/>
              </a:ext>
            </a:extLst>
          </p:cNvPr>
          <p:cNvSpPr/>
          <p:nvPr/>
        </p:nvSpPr>
        <p:spPr>
          <a:xfrm>
            <a:off x="1701552" y="1446196"/>
            <a:ext cx="8788893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</a:rPr>
              <a:t>Для эффективного результата работа по обучению дошкольников игре в шахматы выстроена поэтапно. </a:t>
            </a: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</a:rPr>
              <a:t>Всего 5 этапов: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шахматная доска,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шахматные фигуры,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начальное расположение,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ходы и взятие фигур,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шахматная партия. </a:t>
            </a:r>
          </a:p>
        </p:txBody>
      </p:sp>
    </p:spTree>
    <p:extLst>
      <p:ext uri="{BB962C8B-B14F-4D97-AF65-F5344CB8AC3E}">
        <p14:creationId xmlns:p14="http://schemas.microsoft.com/office/powerpoint/2010/main" val="2797066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7C86693-4F56-48D8-8EB3-21FE681FF492}"/>
              </a:ext>
            </a:extLst>
          </p:cNvPr>
          <p:cNvSpPr/>
          <p:nvPr/>
        </p:nvSpPr>
        <p:spPr>
          <a:xfrm>
            <a:off x="3363154" y="1126922"/>
            <a:ext cx="546568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endParaRPr lang="ru-RU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«Собери доску»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«Шахматные заплатки»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«Прогулка по шахматным улицам»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«Подъем на лифте»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«Вертикаль, горизонталь, диагональ»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«Раскрась шахматную доску»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2113BF-2A59-4981-93BD-36AECB2F73E1}"/>
              </a:ext>
            </a:extLst>
          </p:cNvPr>
          <p:cNvSpPr/>
          <p:nvPr/>
        </p:nvSpPr>
        <p:spPr>
          <a:xfrm>
            <a:off x="1709689" y="216886"/>
            <a:ext cx="877261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1 этап. Знакомство с шахматной доской 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D0ACE57-6FB0-4F8C-8910-722663C1472A}"/>
              </a:ext>
            </a:extLst>
          </p:cNvPr>
          <p:cNvSpPr/>
          <p:nvPr/>
        </p:nvSpPr>
        <p:spPr>
          <a:xfrm>
            <a:off x="855214" y="4302012"/>
            <a:ext cx="66109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Правило расположения шахматной доски-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</a:rPr>
              <a:t>расположите перед собой шахматную доску так, чтобы правое нижнее поле было белым. 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328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pic>
        <p:nvPicPr>
          <p:cNvPr id="3" name="Picture 60">
            <a:extLst>
              <a:ext uri="{FF2B5EF4-FFF2-40B4-BE49-F238E27FC236}">
                <a16:creationId xmlns:a16="http://schemas.microsoft.com/office/drawing/2014/main" id="{41B914C1-1A8C-4277-825A-0E8703676DC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67" y="2298937"/>
            <a:ext cx="5459165" cy="4227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C6B681-B558-45E9-B357-51D7A7954C8A}"/>
              </a:ext>
            </a:extLst>
          </p:cNvPr>
          <p:cNvSpPr txBox="1"/>
          <p:nvPr/>
        </p:nvSpPr>
        <p:spPr>
          <a:xfrm>
            <a:off x="1091953" y="508282"/>
            <a:ext cx="10733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«Шахматные заплатки»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69DFC3-AEF3-47CF-B664-4F06F1907BC1}"/>
              </a:ext>
            </a:extLst>
          </p:cNvPr>
          <p:cNvSpPr txBox="1"/>
          <p:nvPr/>
        </p:nvSpPr>
        <p:spPr>
          <a:xfrm>
            <a:off x="-186430" y="1342054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закрепить знания детей о расположении шахматных полей.</a:t>
            </a:r>
          </a:p>
          <a:p>
            <a:pPr indent="457200"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составить шахматную доску путем подбора недостающего элемента (заплатки)</a:t>
            </a:r>
          </a:p>
        </p:txBody>
      </p:sp>
    </p:spTree>
    <p:extLst>
      <p:ext uri="{BB962C8B-B14F-4D97-AF65-F5344CB8AC3E}">
        <p14:creationId xmlns:p14="http://schemas.microsoft.com/office/powerpoint/2010/main" val="1273847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1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96F95E3-1B0E-4CBD-854A-3F55680D1052}"/>
              </a:ext>
            </a:extLst>
          </p:cNvPr>
          <p:cNvSpPr/>
          <p:nvPr/>
        </p:nvSpPr>
        <p:spPr>
          <a:xfrm>
            <a:off x="1429306" y="153690"/>
            <a:ext cx="1020044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2 этап. Знакомство с шахматными фигурами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7F09B4-B155-4239-8559-0FF78B5B2CFF}"/>
              </a:ext>
            </a:extLst>
          </p:cNvPr>
          <p:cNvSpPr/>
          <p:nvPr/>
        </p:nvSpPr>
        <p:spPr>
          <a:xfrm>
            <a:off x="6529526" y="1187231"/>
            <a:ext cx="54575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endParaRPr lang="ru-RU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«Волшебный мешочек»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«Каких фигур не хватает»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«Расставь по росту»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«Шахматный теремок»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«Найди по образцу»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«Шахматная комбинация»  и другие.</a:t>
            </a:r>
          </a:p>
        </p:txBody>
      </p:sp>
      <p:pic>
        <p:nvPicPr>
          <p:cNvPr id="5" name="Picture 64">
            <a:extLst>
              <a:ext uri="{FF2B5EF4-FFF2-40B4-BE49-F238E27FC236}">
                <a16:creationId xmlns:a16="http://schemas.microsoft.com/office/drawing/2014/main" id="{65FB2871-9D39-4F51-B952-596585EADE9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025" y="1882066"/>
            <a:ext cx="4357450" cy="44654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736C65-2DA0-4E7F-ACD2-17CB7D6898D8}"/>
              </a:ext>
            </a:extLst>
          </p:cNvPr>
          <p:cNvSpPr txBox="1"/>
          <p:nvPr/>
        </p:nvSpPr>
        <p:spPr>
          <a:xfrm>
            <a:off x="1802174" y="1300918"/>
            <a:ext cx="3648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«Фигуры и их названия»</a:t>
            </a:r>
          </a:p>
        </p:txBody>
      </p:sp>
    </p:spTree>
    <p:extLst>
      <p:ext uri="{BB962C8B-B14F-4D97-AF65-F5344CB8AC3E}">
        <p14:creationId xmlns:p14="http://schemas.microsoft.com/office/powerpoint/2010/main" val="1075486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1" y="0"/>
            <a:ext cx="12191999" cy="68452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888691-345C-49FB-9724-09FF0E4154B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999931" y="1466847"/>
            <a:ext cx="3102163" cy="2476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E4B96E-4C45-49F9-AA79-B2E2005897C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77700" y="1466847"/>
            <a:ext cx="3102163" cy="2476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161A85-817C-4DCF-99CA-BE3FBE25EE85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4" r="38250"/>
          <a:stretch/>
        </p:blipFill>
        <p:spPr bwMode="auto">
          <a:xfrm rot="16200000">
            <a:off x="3260147" y="2563279"/>
            <a:ext cx="1894840" cy="6335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D90C7A4-038C-4D51-AB93-4D89FB15E233}"/>
              </a:ext>
            </a:extLst>
          </p:cNvPr>
          <p:cNvSpPr txBox="1"/>
          <p:nvPr/>
        </p:nvSpPr>
        <p:spPr>
          <a:xfrm>
            <a:off x="5717912" y="541228"/>
            <a:ext cx="3594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«Какая по счету фигура»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A94F74-E4FF-4B04-B468-25AA3AA1C105}"/>
              </a:ext>
            </a:extLst>
          </p:cNvPr>
          <p:cNvSpPr txBox="1"/>
          <p:nvPr/>
        </p:nvSpPr>
        <p:spPr>
          <a:xfrm>
            <a:off x="9093694" y="548223"/>
            <a:ext cx="3098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по образцу»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A1D948-1223-4C3C-8A1A-A8892ABF4158}"/>
              </a:ext>
            </a:extLst>
          </p:cNvPr>
          <p:cNvSpPr txBox="1"/>
          <p:nvPr/>
        </p:nvSpPr>
        <p:spPr>
          <a:xfrm>
            <a:off x="2800115" y="4321890"/>
            <a:ext cx="36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«Шахматный ряд»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A8A2987-64B9-4561-957C-69125FC445B7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29" b="13427"/>
          <a:stretch/>
        </p:blipFill>
        <p:spPr bwMode="auto">
          <a:xfrm>
            <a:off x="321328" y="1088470"/>
            <a:ext cx="5623556" cy="3167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3E16BDA-AA4A-46FB-B5B9-2DADACD0ACCB}"/>
              </a:ext>
            </a:extLst>
          </p:cNvPr>
          <p:cNvSpPr txBox="1"/>
          <p:nvPr/>
        </p:nvSpPr>
        <p:spPr>
          <a:xfrm>
            <a:off x="1202074" y="548224"/>
            <a:ext cx="4053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«Шахматная комбинация»</a:t>
            </a:r>
          </a:p>
        </p:txBody>
      </p:sp>
    </p:spTree>
    <p:extLst>
      <p:ext uri="{BB962C8B-B14F-4D97-AF65-F5344CB8AC3E}">
        <p14:creationId xmlns:p14="http://schemas.microsoft.com/office/powerpoint/2010/main" val="3126609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0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7B52D99-DE46-4C7F-8A8B-28D8B9A94409}"/>
              </a:ext>
            </a:extLst>
          </p:cNvPr>
          <p:cNvSpPr/>
          <p:nvPr/>
        </p:nvSpPr>
        <p:spPr>
          <a:xfrm>
            <a:off x="2429521" y="165509"/>
            <a:ext cx="7332955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4000" dirty="0">
                <a:latin typeface="Times New Roman" panose="02020603050405020304" pitchFamily="18" charset="0"/>
              </a:rPr>
              <a:t>3 этап. Знакомство с начальным расположением фигур 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9071962-4F4A-46BD-A75B-3AD0EBC56E6C}"/>
              </a:ext>
            </a:extLst>
          </p:cNvPr>
          <p:cNvSpPr/>
          <p:nvPr/>
        </p:nvSpPr>
        <p:spPr>
          <a:xfrm>
            <a:off x="3015448" y="1673614"/>
            <a:ext cx="76466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endParaRPr lang="ru-RU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«Что изменилось»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«Что не верно в начальном расположении фигур»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«Да-Нет»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Игра-соревнование «Кто быстрее расставит фигуры в начальное положение»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82EC73C-3F13-492F-93F8-01265AB6FD71}"/>
              </a:ext>
            </a:extLst>
          </p:cNvPr>
          <p:cNvSpPr/>
          <p:nvPr/>
        </p:nvSpPr>
        <p:spPr>
          <a:xfrm>
            <a:off x="961748" y="443390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</a:rPr>
              <a:t>Правила начальной расстановки: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Ферзь любит свой цвет.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1-2 горизонталь – отряд белых, 7-8 горизонталь – отряд черных. </a:t>
            </a:r>
          </a:p>
        </p:txBody>
      </p:sp>
    </p:spTree>
    <p:extLst>
      <p:ext uri="{BB962C8B-B14F-4D97-AF65-F5344CB8AC3E}">
        <p14:creationId xmlns:p14="http://schemas.microsoft.com/office/powerpoint/2010/main" val="1370371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7EFC3F4-DB3F-4635-96A9-94252C52FB28}"/>
              </a:ext>
            </a:extLst>
          </p:cNvPr>
          <p:cNvSpPr/>
          <p:nvPr/>
        </p:nvSpPr>
        <p:spPr>
          <a:xfrm>
            <a:off x="446843" y="375936"/>
            <a:ext cx="5039557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</a:rPr>
              <a:t>«Шахматы»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Белый отряд, </a:t>
            </a:r>
            <a:r>
              <a:rPr lang="ru-RU" sz="2400" dirty="0" err="1">
                <a:latin typeface="Times New Roman" panose="02020603050405020304" pitchFamily="18" charset="0"/>
              </a:rPr>
              <a:t>чѐрный</a:t>
            </a:r>
            <a:r>
              <a:rPr lang="ru-RU" sz="2400" dirty="0">
                <a:latin typeface="Times New Roman" panose="02020603050405020304" pitchFamily="18" charset="0"/>
              </a:rPr>
              <a:t> отряд –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Друг против друга два войска стоят.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Строгий порядок в войске одном,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Точно такой же – в отряде другом.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В каждом отряде – ты сам погляди –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Оба угла занимают Ладьи.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Рядом с Ладьями Кони видны,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Рядом с Конями встали Слоны.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Кто ж посредине? Ферзь с </a:t>
            </a:r>
            <a:r>
              <a:rPr lang="ru-RU" sz="2400" dirty="0" err="1">
                <a:latin typeface="Times New Roman" panose="02020603050405020304" pitchFamily="18" charset="0"/>
              </a:rPr>
              <a:t>Королѐм</a:t>
            </a:r>
            <a:r>
              <a:rPr lang="ru-RU" sz="2400" dirty="0">
                <a:latin typeface="Times New Roman" panose="02020603050405020304" pitchFamily="18" charset="0"/>
              </a:rPr>
              <a:t> –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Самые главные в войске </a:t>
            </a:r>
            <a:r>
              <a:rPr lang="ru-RU" sz="2400" dirty="0" err="1">
                <a:latin typeface="Times New Roman" panose="02020603050405020304" pitchFamily="18" charset="0"/>
              </a:rPr>
              <a:t>своѐм</a:t>
            </a:r>
            <a:r>
              <a:rPr lang="ru-RU" sz="2400" dirty="0">
                <a:latin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А перед всеми – </a:t>
            </a:r>
            <a:r>
              <a:rPr lang="ru-RU" sz="2400" dirty="0" err="1">
                <a:latin typeface="Times New Roman" panose="02020603050405020304" pitchFamily="18" charset="0"/>
              </a:rPr>
              <a:t>Ладьѐй</a:t>
            </a:r>
            <a:r>
              <a:rPr lang="ru-RU" sz="2400" dirty="0">
                <a:latin typeface="Times New Roman" panose="02020603050405020304" pitchFamily="18" charset="0"/>
              </a:rPr>
              <a:t> и </a:t>
            </a:r>
            <a:r>
              <a:rPr lang="ru-RU" sz="2400" dirty="0" err="1">
                <a:latin typeface="Times New Roman" panose="02020603050405020304" pitchFamily="18" charset="0"/>
              </a:rPr>
              <a:t>Конѐм</a:t>
            </a:r>
            <a:r>
              <a:rPr lang="ru-RU" sz="2400" dirty="0">
                <a:latin typeface="Times New Roman" panose="02020603050405020304" pitchFamily="18" charset="0"/>
              </a:rPr>
              <a:t>,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Перед Слоном, </a:t>
            </a:r>
            <a:r>
              <a:rPr lang="ru-RU" sz="2400" dirty="0" err="1">
                <a:latin typeface="Times New Roman" panose="02020603050405020304" pitchFamily="18" charset="0"/>
              </a:rPr>
              <a:t>Королѐм</a:t>
            </a:r>
            <a:r>
              <a:rPr lang="ru-RU" sz="2400" dirty="0">
                <a:latin typeface="Times New Roman" panose="02020603050405020304" pitchFamily="18" charset="0"/>
              </a:rPr>
              <a:t> и </a:t>
            </a:r>
            <a:r>
              <a:rPr lang="ru-RU" sz="2400" dirty="0" err="1">
                <a:latin typeface="Times New Roman" panose="02020603050405020304" pitchFamily="18" charset="0"/>
              </a:rPr>
              <a:t>Ферзѐм</a:t>
            </a:r>
            <a:r>
              <a:rPr lang="ru-RU" sz="2400" dirty="0">
                <a:latin typeface="Times New Roman" panose="02020603050405020304" pitchFamily="18" charset="0"/>
              </a:rPr>
              <a:t> –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Пешки – малышки стали стеной,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Им начинать этот сказочный бой. 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5895E8B-B2CC-4157-98BA-CE4F75B97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3243" y="514534"/>
            <a:ext cx="5678379" cy="56783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3657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3A7E68A-1745-4DF9-838F-A87910DF31B3}"/>
              </a:ext>
            </a:extLst>
          </p:cNvPr>
          <p:cNvSpPr/>
          <p:nvPr/>
        </p:nvSpPr>
        <p:spPr>
          <a:xfrm>
            <a:off x="3287697" y="12701"/>
            <a:ext cx="728560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4 этап. Ходы и взятие фигур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72BB59D-832E-4E36-9D20-2AA105FF0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928" y="1346524"/>
            <a:ext cx="7065293" cy="375813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8B30727-E865-4A49-8E56-D2691116F6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3221" y="1346524"/>
            <a:ext cx="3496261" cy="348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29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098373F-D1F9-42F4-A638-0303E3576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779" y="1483657"/>
            <a:ext cx="7611148" cy="40915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44EB85-4963-4983-B32A-1A6580252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8927" y="1483657"/>
            <a:ext cx="3825294" cy="394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747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1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D01AC1D-B04B-4810-9038-47C497D15F3E}"/>
              </a:ext>
            </a:extLst>
          </p:cNvPr>
          <p:cNvSpPr/>
          <p:nvPr/>
        </p:nvSpPr>
        <p:spPr>
          <a:xfrm>
            <a:off x="1237310" y="430047"/>
            <a:ext cx="410740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«Один в поле воин»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«Лабиринт»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«Перехитри часовых»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«Кратчайший путь»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«Игра на уничтожение»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«Игра одними пешками»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B265802-3EA3-412D-B6BC-371295D27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042" y="3038485"/>
            <a:ext cx="3786389" cy="357977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38F477-04F1-4A95-95A6-07AB549C7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2021" y="557577"/>
            <a:ext cx="3786389" cy="361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0269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0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970BB52-F6BC-47A7-8599-3A958040301E}"/>
              </a:ext>
            </a:extLst>
          </p:cNvPr>
          <p:cNvSpPr/>
          <p:nvPr/>
        </p:nvSpPr>
        <p:spPr>
          <a:xfrm>
            <a:off x="2177987" y="288975"/>
            <a:ext cx="896348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5 этап. Понимание шахматной партии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F2191D2-D09D-4575-BA83-01F089FB859B}"/>
              </a:ext>
            </a:extLst>
          </p:cNvPr>
          <p:cNvSpPr/>
          <p:nvPr/>
        </p:nvSpPr>
        <p:spPr>
          <a:xfrm>
            <a:off x="3611731" y="1470501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endParaRPr lang="ru-RU" sz="12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«Шах или не шах»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«Дай шах»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«Пять шахов»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«Защита от шаха»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«Мат или не мат»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«Первый шах»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</a:rPr>
              <a:t>«Рокировка» </a:t>
            </a:r>
          </a:p>
        </p:txBody>
      </p:sp>
    </p:spTree>
    <p:extLst>
      <p:ext uri="{BB962C8B-B14F-4D97-AF65-F5344CB8AC3E}">
        <p14:creationId xmlns:p14="http://schemas.microsoft.com/office/powerpoint/2010/main" val="1053132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41FE09-8ADC-47BD-809F-31063AD9A5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370" y="1522662"/>
            <a:ext cx="10328856" cy="4416357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A197F9B-70E1-4417-AC16-F01682B0CC12}"/>
              </a:ext>
            </a:extLst>
          </p:cNvPr>
          <p:cNvSpPr/>
          <p:nvPr/>
        </p:nvSpPr>
        <p:spPr>
          <a:xfrm>
            <a:off x="4938943" y="248401"/>
            <a:ext cx="263370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Рокировка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755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0931A2-AB99-480F-8652-42DD108D79D2}"/>
              </a:ext>
            </a:extLst>
          </p:cNvPr>
          <p:cNvSpPr/>
          <p:nvPr/>
        </p:nvSpPr>
        <p:spPr>
          <a:xfrm>
            <a:off x="2645546" y="1825633"/>
            <a:ext cx="83982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</a:rPr>
              <a:t>Почему король слабее ферзя, но главнее его?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2. Полагается ли королю вознаграждение, если он, как и пешка, достигнет 1-й горизонтали (черный король) или 8-й горизонтали (белый король)?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B1AB12D-0467-4EB9-997C-6CF260C2A67C}"/>
              </a:ext>
            </a:extLst>
          </p:cNvPr>
          <p:cNvSpPr/>
          <p:nvPr/>
        </p:nvSpPr>
        <p:spPr>
          <a:xfrm>
            <a:off x="2954783" y="633084"/>
            <a:ext cx="690830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Игровые задания с Королем 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F0F975-18F4-4C22-92B1-8A320B01D1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00840">
            <a:off x="2104634" y="3931302"/>
            <a:ext cx="1081825" cy="25291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2C8F9D-1A6B-41D1-A17C-B8E1918C4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38817">
            <a:off x="3495695" y="4082899"/>
            <a:ext cx="1107583" cy="26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745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42E708F-94AE-402C-918D-D054F5485961}"/>
              </a:ext>
            </a:extLst>
          </p:cNvPr>
          <p:cNvSpPr/>
          <p:nvPr/>
        </p:nvSpPr>
        <p:spPr>
          <a:xfrm>
            <a:off x="3172288" y="230646"/>
            <a:ext cx="6096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Игровые задания с Пешкой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F5C1D74-95F7-41EB-8AC6-77D5DAB38475}"/>
              </a:ext>
            </a:extLst>
          </p:cNvPr>
          <p:cNvSpPr/>
          <p:nvPr/>
        </p:nvSpPr>
        <p:spPr>
          <a:xfrm>
            <a:off x="1981200" y="1458066"/>
            <a:ext cx="847817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1. Как ходит пешка?</a:t>
            </a: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Ответ: только вперед по вертикали.</a:t>
            </a: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2. Можно ли вернуться на исходную позицию или сделать шаг назад, чтобы затем попытаться снова пробиться вперед? </a:t>
            </a: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Ответ: по правилам пешка ходит только вперед и не имеет права делать ни шагу назад. </a:t>
            </a: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3. Является ли пешка фигурой?</a:t>
            </a:r>
          </a:p>
          <a:p>
            <a:pPr indent="457200"/>
            <a:r>
              <a:rPr lang="ru-RU" sz="2400" dirty="0">
                <a:latin typeface="Times New Roman" panose="02020603050405020304" pitchFamily="18" charset="0"/>
              </a:rPr>
              <a:t>Ответ: нет, она просто пешка.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67316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1626EF-C592-4631-A7F8-31C424A035BE}"/>
              </a:ext>
            </a:extLst>
          </p:cNvPr>
          <p:cNvSpPr/>
          <p:nvPr/>
        </p:nvSpPr>
        <p:spPr>
          <a:xfrm>
            <a:off x="2364420" y="320839"/>
            <a:ext cx="835092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Игровые задания со слоном и конем 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B1E3D93-F83B-4ACE-9C21-2098ECBBD329}"/>
              </a:ext>
            </a:extLst>
          </p:cNvPr>
          <p:cNvSpPr/>
          <p:nvPr/>
        </p:nvSpPr>
        <p:spPr>
          <a:xfrm>
            <a:off x="3048000" y="1293763"/>
            <a:ext cx="72678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</a:rPr>
              <a:t>1.Какие слоны никогда не столкнутся?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2.Между какими фигурами на доске стоит конь? </a:t>
            </a:r>
          </a:p>
          <a:p>
            <a:r>
              <a:rPr lang="ru-RU" sz="2400" dirty="0">
                <a:latin typeface="Times New Roman" panose="02020603050405020304" pitchFamily="18" charset="0"/>
              </a:rPr>
              <a:t>3.Чем конь отличается от всех остальных фигур?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18E328-5D1B-4228-A797-BBD49016E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567" y="4085097"/>
            <a:ext cx="1307185" cy="184825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C0F47F-9278-4E4E-825C-B0D48FF91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4797" y="3769122"/>
            <a:ext cx="1133716" cy="2036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569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7EAB47-C677-4A95-A7A3-CF997AD92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11528" r="10625"/>
          <a:stretch/>
        </p:blipFill>
        <p:spPr>
          <a:xfrm>
            <a:off x="0" y="12701"/>
            <a:ext cx="12191999" cy="68452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9E79FD5-ADC2-4EC2-91F7-11EDED44A1F8}"/>
              </a:ext>
            </a:extLst>
          </p:cNvPr>
          <p:cNvSpPr/>
          <p:nvPr/>
        </p:nvSpPr>
        <p:spPr>
          <a:xfrm>
            <a:off x="3021367" y="2337596"/>
            <a:ext cx="733887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</a:rPr>
              <a:t>Спасибо за внимание и участие!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71560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796</Words>
  <Application>Microsoft Office PowerPoint</Application>
  <PresentationFormat>Широкоэкранный</PresentationFormat>
  <Paragraphs>142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Ира</dc:creator>
  <cp:lastModifiedBy>Ира</cp:lastModifiedBy>
  <cp:revision>5</cp:revision>
  <dcterms:created xsi:type="dcterms:W3CDTF">2026-03-31T13:04:45Z</dcterms:created>
  <dcterms:modified xsi:type="dcterms:W3CDTF">2026-05-28T13:59:20Z</dcterms:modified>
</cp:coreProperties>
</file>