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sldIdLst>
    <p:sldId id="262" r:id="rId2"/>
    <p:sldId id="268" r:id="rId3"/>
    <p:sldId id="267" r:id="rId4"/>
    <p:sldId id="269" r:id="rId5"/>
    <p:sldId id="270" r:id="rId6"/>
    <p:sldId id="274" r:id="rId7"/>
    <p:sldId id="275" r:id="rId8"/>
    <p:sldId id="276" r:id="rId9"/>
    <p:sldId id="277" r:id="rId10"/>
    <p:sldId id="272" r:id="rId11"/>
    <p:sldId id="273" r:id="rId12"/>
    <p:sldId id="271" r:id="rId13"/>
    <p:sldId id="260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03" autoAdjust="0"/>
    <p:restoredTop sz="94660"/>
  </p:normalViewPr>
  <p:slideViewPr>
    <p:cSldViewPr snapToGrid="0">
      <p:cViewPr varScale="1">
        <p:scale>
          <a:sx n="84" d="100"/>
          <a:sy n="84" d="100"/>
        </p:scale>
        <p:origin x="-63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развития познавательной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активности в средней группе «Колокольчик»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13050775098425196"/>
          <c:y val="7.0312495674674236E-3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3437500000000003E-2"/>
          <c:y val="6.4136807078198396E-2"/>
          <c:w val="0.7033008120078742"/>
          <c:h val="0.8655506972471275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Уровень развития познавательной активности</c:v>
                </c:pt>
              </c:strCache>
            </c:strRef>
          </c:tx>
          <c:explosion val="25"/>
          <c:dPt>
            <c:idx val="1"/>
            <c:bubble3D val="0"/>
            <c:spPr>
              <a:solidFill>
                <a:srgbClr val="FF0000"/>
              </a:solidFill>
            </c:spPr>
          </c:dPt>
          <c:dPt>
            <c:idx val="2"/>
            <c:bubble3D val="0"/>
            <c:spPr>
              <a:solidFill>
                <a:srgbClr val="00B050"/>
              </a:solidFill>
            </c:spPr>
          </c:dPt>
          <c:dLbls>
            <c:dLbl>
              <c:idx val="0"/>
              <c:layout>
                <c:manualLayout>
                  <c:x val="-0.10016264763779528"/>
                  <c:y val="7.9703919801678166E-2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3.1109744094488131E-2"/>
                  <c:y val="-0.22436957281191111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.14126328740157482"/>
                  <c:y val="4.885758803779601E-2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0.18</c:v>
                </c:pt>
                <c:pt idx="1">
                  <c:v>0.46</c:v>
                </c:pt>
                <c:pt idx="2">
                  <c:v>0.36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egendEntry>
        <c:idx val="3"/>
        <c:delete val="1"/>
      </c:legendEntry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solidFill>
                  <a:schemeClr val="tx1"/>
                </a:solidFill>
              </a:defRPr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развития познавательной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активности </a:t>
            </a:r>
          </a:p>
          <a:p>
            <a:pPr>
              <a:defRPr>
                <a:solidFill>
                  <a:schemeClr val="tx1"/>
                </a:solidFill>
              </a:defRPr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средней группе «Колокольчик»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13832025098425196"/>
          <c:y val="4.6874997116449491E-3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3437500000000007E-2"/>
          <c:y val="6.413680707819841E-2"/>
          <c:w val="0.70330081200787442"/>
          <c:h val="0.86555069724712763"/>
        </c:manualLayout>
      </c:layout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sz="21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развития познавательной активности в средней группе "Колокольчик"</a:t>
            </a:r>
          </a:p>
        </c:rich>
      </c:tx>
      <c:layout>
        <c:manualLayout>
          <c:xMode val="edge"/>
          <c:yMode val="edge"/>
          <c:x val="9.0464360895068194E-2"/>
          <c:y val="0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'[Диаграмма в Microsoft PowerPoint]Лист1'!$B$1</c:f>
              <c:strCache>
                <c:ptCount val="1"/>
                <c:pt idx="0">
                  <c:v>Уровень развития познавательной активности</c:v>
                </c:pt>
              </c:strCache>
            </c:strRef>
          </c:tx>
          <c:explosion val="24"/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FF0000"/>
              </a:solidFill>
            </c:spPr>
          </c:dPt>
          <c:dPt>
            <c:idx val="2"/>
            <c:bubble3D val="0"/>
            <c:spPr>
              <a:solidFill>
                <a:srgbClr val="00B050"/>
              </a:solidFill>
            </c:spPr>
          </c:dPt>
          <c:dLbls>
            <c:dLbl>
              <c:idx val="0"/>
              <c:spPr/>
              <c:txPr>
                <a:bodyPr/>
                <a:lstStyle/>
                <a:p>
                  <a:pPr>
                    <a:defRPr sz="1800" b="1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spPr/>
              <c:txPr>
                <a:bodyPr/>
                <a:lstStyle/>
                <a:p>
                  <a:pPr>
                    <a:defRPr sz="1800" b="1"/>
                  </a:pPr>
                  <a:endParaRPr lang="ru-RU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pPr/>
              <c:txPr>
                <a:bodyPr/>
                <a:lstStyle/>
                <a:p>
                  <a:pPr>
                    <a:defRPr sz="1800" b="1"/>
                  </a:pPr>
                  <a:endParaRPr lang="ru-RU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800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'[Диаграмма в Microsoft PowerPoint]Лист1'!$A$2:$A$4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'[Диаграмма в Microsoft PowerPoint]Лист1'!$B$2:$B$4</c:f>
              <c:numCache>
                <c:formatCode>0%</c:formatCode>
                <c:ptCount val="3"/>
                <c:pt idx="0">
                  <c:v>0.55000000000000004</c:v>
                </c:pt>
                <c:pt idx="1">
                  <c:v>0.36</c:v>
                </c:pt>
                <c:pt idx="2">
                  <c:v>0.09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  <c:txPr>
        <a:bodyPr/>
        <a:lstStyle/>
        <a:p>
          <a:pPr>
            <a:defRPr sz="1800"/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Входной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dLbl>
              <c:idx val="0"/>
              <c:layout>
                <c:manualLayout>
                  <c:x val="-1.1070725572191297E-17"/>
                  <c:y val="-2.6267788498109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9151756273543253E-2"/>
                  <c:y val="-2.6958737167419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5190403047391265E-2"/>
                  <c:y val="-2.58533361152629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0.18</c:v>
                </c:pt>
                <c:pt idx="1">
                  <c:v>0.46</c:v>
                </c:pt>
                <c:pt idx="2">
                  <c:v>0.36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Итоговый</c:v>
                </c:pt>
              </c:strCache>
            </c:strRef>
          </c:tx>
          <c:spPr>
            <a:solidFill>
              <a:srgbClr val="0070C0"/>
            </a:solidFill>
          </c:spPr>
          <c:invertIfNegative val="0"/>
          <c:dLbls>
            <c:dLbl>
              <c:idx val="0"/>
              <c:layout>
                <c:manualLayout>
                  <c:x val="1.5646758673639086E-2"/>
                  <c:y val="-3.62842586204971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6419621577507168E-2"/>
                  <c:y val="-2.68205894027309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5362318840579712E-2"/>
                  <c:y val="-2.04305021651965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Лист1!$C$2:$C$5</c:f>
              <c:numCache>
                <c:formatCode>0%</c:formatCode>
                <c:ptCount val="4"/>
                <c:pt idx="0">
                  <c:v>0.55000000000000004</c:v>
                </c:pt>
                <c:pt idx="1">
                  <c:v>0.36</c:v>
                </c:pt>
                <c:pt idx="2">
                  <c:v>0.09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91674880"/>
        <c:axId val="113639424"/>
        <c:axId val="0"/>
      </c:bar3DChart>
      <c:catAx>
        <c:axId val="91674880"/>
        <c:scaling>
          <c:orientation val="minMax"/>
        </c:scaling>
        <c:delete val="0"/>
        <c:axPos val="b"/>
        <c:majorTickMark val="out"/>
        <c:minorTickMark val="none"/>
        <c:tickLblPos val="nextTo"/>
        <c:crossAx val="113639424"/>
        <c:crosses val="autoZero"/>
        <c:auto val="1"/>
        <c:lblAlgn val="ctr"/>
        <c:lblOffset val="100"/>
        <c:noMultiLvlLbl val="0"/>
      </c:catAx>
      <c:valAx>
        <c:axId val="113639424"/>
        <c:scaling>
          <c:orientation val="minMax"/>
        </c:scaling>
        <c:delete val="1"/>
        <c:axPos val="l"/>
        <c:majorGridlines/>
        <c:numFmt formatCode="0%" sourceLinked="1"/>
        <c:majorTickMark val="out"/>
        <c:minorTickMark val="none"/>
        <c:tickLblPos val="nextTo"/>
        <c:crossAx val="9167488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4118D22-ED9B-49A7-968B-876DD0C15C81}" type="datetimeFigureOut">
              <a:rPr lang="ru-RU" smtClean="0"/>
              <a:pPr/>
              <a:t>09.03.2024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59B06E6-FEB5-4DF4-9648-54C0789DFC1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6759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8D22-ED9B-49A7-968B-876DD0C15C81}" type="datetimeFigureOut">
              <a:rPr lang="ru-RU" smtClean="0"/>
              <a:pPr/>
              <a:t>09.03.2024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B06E6-FEB5-4DF4-9648-54C0789DFC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246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8D22-ED9B-49A7-968B-876DD0C15C81}" type="datetimeFigureOut">
              <a:rPr lang="ru-RU" smtClean="0"/>
              <a:pPr/>
              <a:t>09.03.2024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B06E6-FEB5-4DF4-9648-54C0789DFC1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025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8D22-ED9B-49A7-968B-876DD0C15C81}" type="datetimeFigureOut">
              <a:rPr lang="ru-RU" smtClean="0"/>
              <a:pPr/>
              <a:t>09.03.2024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B06E6-FEB5-4DF4-9648-54C0789DFC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6111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8D22-ED9B-49A7-968B-876DD0C15C81}" type="datetimeFigureOut">
              <a:rPr lang="ru-RU" smtClean="0"/>
              <a:pPr/>
              <a:t>09.03.2024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B06E6-FEB5-4DF4-9648-54C0789DFC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2677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8D22-ED9B-49A7-968B-876DD0C15C81}" type="datetimeFigureOut">
              <a:rPr lang="ru-RU" smtClean="0"/>
              <a:pPr/>
              <a:t>09.03.2024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B06E6-FEB5-4DF4-9648-54C0789DFC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4843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8D22-ED9B-49A7-968B-876DD0C15C81}" type="datetimeFigureOut">
              <a:rPr lang="ru-RU" smtClean="0"/>
              <a:pPr/>
              <a:t>09.03.2024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B06E6-FEB5-4DF4-9648-54C0789DFC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1684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8D22-ED9B-49A7-968B-876DD0C15C81}" type="datetimeFigureOut">
              <a:rPr lang="ru-RU" smtClean="0"/>
              <a:pPr/>
              <a:t>09.03.2024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B06E6-FEB5-4DF4-9648-54C0789DFC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3030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8D22-ED9B-49A7-968B-876DD0C15C81}" type="datetimeFigureOut">
              <a:rPr lang="ru-RU" smtClean="0"/>
              <a:pPr/>
              <a:t>09.03.2024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B06E6-FEB5-4DF4-9648-54C0789DFC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37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8D22-ED9B-49A7-968B-876DD0C15C81}" type="datetimeFigureOut">
              <a:rPr lang="ru-RU" smtClean="0"/>
              <a:pPr/>
              <a:t>09.03.2024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B06E6-FEB5-4DF4-9648-54C0789DFC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192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8D22-ED9B-49A7-968B-876DD0C15C81}" type="datetimeFigureOut">
              <a:rPr lang="ru-RU" smtClean="0"/>
              <a:pPr/>
              <a:t>09.03.2024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B06E6-FEB5-4DF4-9648-54C0789DFC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0780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4118D22-ED9B-49A7-968B-876DD0C15C81}" type="datetimeFigureOut">
              <a:rPr lang="ru-RU" smtClean="0"/>
              <a:pPr/>
              <a:t>09.03.2024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C59B06E6-FEB5-4DF4-9648-54C0789DFC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5149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17 сад\Saved Games\Downloads\tg1rr8za_mAG01jQl2yvSiF0m99R_bX74y-wMU59wdtacfjKXLhtQbcd0-jSJTvmxjARY_QA4-883uwaET5gHab9Sh-ImoqlkvdcVQKoH1qEcV6aBYglS5NukCEP-C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4328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83369" y="1519310"/>
            <a:ext cx="9966960" cy="2053883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Использование </a:t>
            </a:r>
            <a:r>
              <a:rPr lang="ru-RU" sz="2800" dirty="0" err="1" smtClean="0">
                <a:solidFill>
                  <a:srgbClr val="FF0000"/>
                </a:solidFill>
              </a:rPr>
              <a:t>квест</a:t>
            </a:r>
            <a:r>
              <a:rPr lang="ru-RU" sz="2800" dirty="0" smtClean="0">
                <a:solidFill>
                  <a:srgbClr val="FF0000"/>
                </a:solidFill>
              </a:rPr>
              <a:t> – технологии в работе с дошкольниками как средство развития познавательной инициативы у дошкольников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73152" y="3896751"/>
            <a:ext cx="8767860" cy="2140633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Подготовил: воспитатель высшей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квалификационной категории</a:t>
            </a:r>
          </a:p>
          <a:p>
            <a:pPr algn="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Корнилова Наталья Петровна</a:t>
            </a:r>
          </a:p>
          <a:p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Бугуруслан,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2024г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97280" y="258803"/>
            <a:ext cx="106222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Муниципальное бюджетное дошкольное</a:t>
            </a: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  <a:cs typeface="Arial" pitchFamily="34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образовательное учреждение</a:t>
            </a:r>
            <a:endParaRPr lang="ru-RU" sz="2000" b="1" dirty="0" smtClean="0">
              <a:solidFill>
                <a:srgbClr val="002060"/>
              </a:solidFill>
              <a:latin typeface="Monotype Corsiva" pitchFamily="66" charset="0"/>
              <a:cs typeface="Arial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муниципального образования «город Бугуруслан»</a:t>
            </a:r>
            <a:endParaRPr lang="ru-RU" sz="2000" b="1" dirty="0" smtClean="0">
              <a:solidFill>
                <a:srgbClr val="002060"/>
              </a:solidFill>
              <a:latin typeface="Monotype Corsiva" pitchFamily="66" charset="0"/>
              <a:cs typeface="Arial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«Детский сад общеразвивающего вила №17»</a:t>
            </a:r>
            <a:endParaRPr lang="ru-RU" sz="2000" b="1" dirty="0" smtClean="0">
              <a:solidFill>
                <a:srgbClr val="002060"/>
              </a:solidFill>
              <a:latin typeface="Monotype Corsiva" pitchFamily="66" charset="0"/>
              <a:cs typeface="Arial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с приоритетным осуществлением</a:t>
            </a: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  <a:cs typeface="Arial" pitchFamily="34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познавательно-речевого развития воспитанников</a:t>
            </a:r>
            <a:endParaRPr lang="ru-RU" sz="2000" b="1" dirty="0" smtClean="0">
              <a:solidFill>
                <a:srgbClr val="002060"/>
              </a:solidFill>
              <a:latin typeface="Monotype Corsiva" pitchFamily="66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1940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imc-peterhof.spb.ru/images/DmitrievaEV/s-1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851" y="315031"/>
            <a:ext cx="10861963" cy="630381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7197668" y="5315599"/>
            <a:ext cx="3879272" cy="12884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1275" y="392948"/>
            <a:ext cx="70603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Из истории </a:t>
            </a:r>
            <a:r>
              <a:rPr lang="ru-RU" sz="54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квеста</a:t>
            </a:r>
            <a:endParaRPr lang="ru-RU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863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17 сад\Desktop\download-ppt-Business-Financial-power-point-templates-business-ppt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12192000" cy="492442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Реализация ФГОС</a:t>
            </a:r>
          </a:p>
          <a:p>
            <a:pPr algn="ctr"/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 применением </a:t>
            </a:r>
            <a:r>
              <a:rPr lang="ru-RU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32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вест-технологии</a:t>
            </a:r>
            <a:endParaRPr lang="ru-RU" sz="32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2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r>
              <a:rPr lang="ru-RU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интеграция образовательных областей;</a:t>
            </a:r>
          </a:p>
          <a:p>
            <a:pPr algn="ctr">
              <a:buFontTx/>
              <a:buChar char="-"/>
            </a:pPr>
            <a:r>
              <a:rPr lang="ru-RU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cap="none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комбинирование разных видов детской деятельности;</a:t>
            </a:r>
          </a:p>
          <a:p>
            <a:pPr algn="ctr">
              <a:buFontTx/>
              <a:buChar char="-"/>
            </a:pPr>
            <a:r>
              <a:rPr lang="ru-RU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совместная деятельность взрослого и детей;</a:t>
            </a:r>
          </a:p>
          <a:p>
            <a:pPr algn="ctr">
              <a:buFontTx/>
              <a:buChar char="-"/>
            </a:pPr>
            <a:r>
              <a:rPr lang="ru-RU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самостоятельная деятельность;</a:t>
            </a:r>
          </a:p>
          <a:p>
            <a:pPr algn="ctr">
              <a:buFontTx/>
              <a:buChar char="-"/>
            </a:pPr>
            <a:r>
              <a:rPr lang="ru-RU" sz="2800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сотрудничество с родителями</a:t>
            </a:r>
          </a:p>
          <a:p>
            <a:pPr algn="ctr">
              <a:buFontTx/>
              <a:buChar char="-"/>
            </a:pPr>
            <a:endParaRPr lang="ru-RU" sz="32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863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7 сад\Desktop\612632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158240" y="169333"/>
            <a:ext cx="9875520" cy="1162756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Входной мониторинг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39536489"/>
              </p:ext>
            </p:extLst>
          </p:nvPr>
        </p:nvGraphicFramePr>
        <p:xfrm>
          <a:off x="1989795" y="1439333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8863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17 сад\Desktop\professional-powerpoint-backgrounds-blue-listmachinepro-pertaining-to-professional-powerpoint-backgrounds-blu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143000" y="389095"/>
            <a:ext cx="10210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 </a:t>
            </a:r>
            <a:r>
              <a:rPr lang="ru-RU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квест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-игр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реализованных в 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ДОУ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 descr="G:\СТАРШИЙ ВОСПИТАТЕЛЬ\i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324" y="1611405"/>
            <a:ext cx="3161211" cy="22505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400855" y="3839257"/>
            <a:ext cx="48423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вест</a:t>
            </a:r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- игра  «По тропинкам здоровья»</a:t>
            </a:r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5" name="Рисунок 14" descr="G:\СТАРШИЙ ВОСПИТАТЕЛЬ\i (1)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190215"/>
            <a:ext cx="3176270" cy="2410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 descr="G:\СТАРШИЙ ВОСПИТАТЕЛЬ\i (6)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611405"/>
            <a:ext cx="3129634" cy="22278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5737861" y="3926567"/>
            <a:ext cx="5894069" cy="271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69900" algn="just">
              <a:lnSpc>
                <a:spcPts val="1375"/>
              </a:lnSpc>
              <a:spcBef>
                <a:spcPts val="1200"/>
              </a:spcBef>
              <a:spcAft>
                <a:spcPts val="1200"/>
              </a:spcAft>
            </a:pPr>
            <a:r>
              <a:rPr lang="ru-RU" sz="2000" b="1" dirty="0" err="1">
                <a:solidFill>
                  <a:srgbClr val="7030A0"/>
                </a:solidFill>
                <a:latin typeface="Times New Roman"/>
                <a:ea typeface="Times New Roman"/>
              </a:rPr>
              <a:t>Квест</a:t>
            </a:r>
            <a:r>
              <a:rPr lang="ru-RU" sz="2000" b="1" dirty="0">
                <a:solidFill>
                  <a:srgbClr val="7030A0"/>
                </a:solidFill>
                <a:latin typeface="Times New Roman"/>
                <a:ea typeface="Times New Roman"/>
              </a:rPr>
              <a:t> – игра </a:t>
            </a:r>
            <a:r>
              <a:rPr lang="ru-RU" sz="2000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«10 </a:t>
            </a:r>
            <a:r>
              <a:rPr lang="ru-RU" sz="2000" b="1" dirty="0">
                <a:solidFill>
                  <a:srgbClr val="7030A0"/>
                </a:solidFill>
                <a:latin typeface="Times New Roman"/>
                <a:ea typeface="Times New Roman"/>
              </a:rPr>
              <a:t>записок безопасности ПДД</a:t>
            </a:r>
            <a:r>
              <a:rPr lang="ru-RU" sz="2000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»</a:t>
            </a:r>
            <a:endParaRPr lang="ru-RU" sz="2000" b="1" dirty="0">
              <a:solidFill>
                <a:srgbClr val="7030A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737861" y="1150503"/>
            <a:ext cx="645413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Квест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-игра </a:t>
            </a:r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«В поисках сюрпризов от Золотой Осени»</a:t>
            </a:r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9309" y="4197401"/>
            <a:ext cx="3205511" cy="24037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34399" y="1150503"/>
            <a:ext cx="530158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b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вест</a:t>
            </a:r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- игра  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«В поисках пропавшей сказки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863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17 сад\Desktop\professional-powerpoint-backgrounds-blue-listmachinepro-pertaining-to-professional-powerpoint-backgrounds-blu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143000" y="389095"/>
            <a:ext cx="102108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Проектная деятельность «В стране Безопасности»</a:t>
            </a:r>
          </a:p>
          <a:p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этап. Подготовительный</a:t>
            </a:r>
            <a:endParaRPr lang="ru-RU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99425" y="3839257"/>
            <a:ext cx="25519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Arial Unicode MS"/>
              </a:rPr>
              <a:t> 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2400" y="1252576"/>
            <a:ext cx="5334000" cy="287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69900" algn="just">
              <a:lnSpc>
                <a:spcPts val="1375"/>
              </a:lnSpc>
              <a:spcBef>
                <a:spcPts val="1200"/>
              </a:spcBef>
              <a:spcAft>
                <a:spcPts val="1200"/>
              </a:spcAft>
            </a:pPr>
            <a:r>
              <a:rPr lang="ru-RU" sz="20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.</a:t>
            </a:r>
            <a:endParaRPr lang="ru-RU" sz="2000" dirty="0">
              <a:solidFill>
                <a:srgbClr val="FF0000"/>
              </a:solidFill>
              <a:effectLst/>
              <a:latin typeface="Times New Roman"/>
              <a:ea typeface="Times New Roman"/>
            </a:endParaRPr>
          </a:p>
        </p:txBody>
      </p:sp>
      <p:pic>
        <p:nvPicPr>
          <p:cNvPr id="3074" name="Picture 2" descr="F:\МБДОУ Дс 17 Конкурс Дорога безопасности\Материально-техническая база\Средняя группа Колокольчи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24" y="1539642"/>
            <a:ext cx="4337538" cy="32531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F:\фото\P113037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66796" y="2743329"/>
            <a:ext cx="4602604" cy="34517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Прямоугольник 17"/>
          <p:cNvSpPr/>
          <p:nvPr/>
        </p:nvSpPr>
        <p:spPr>
          <a:xfrm>
            <a:off x="1143000" y="4994512"/>
            <a:ext cx="382784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Уголок по </a:t>
            </a:r>
            <a:r>
              <a:rPr lang="ru-RU" sz="36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пдд</a:t>
            </a:r>
            <a:endParaRPr lang="ru-RU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060163" y="1885946"/>
            <a:ext cx="341587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Уголок по </a:t>
            </a:r>
            <a:r>
              <a:rPr lang="ru-RU" sz="36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пб</a:t>
            </a:r>
            <a:endParaRPr lang="ru-RU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863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17 сад\Desktop\professional-powerpoint-backgrounds-blue-listmachinepro-pertaining-to-professional-powerpoint-backgrounds-blu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143000" y="389095"/>
            <a:ext cx="102108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Проектная деятельность «В стране Безопасности»</a:t>
            </a:r>
          </a:p>
          <a:p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 </a:t>
            </a:r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этап. Основной</a:t>
            </a:r>
            <a:endParaRPr lang="ru-RU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99425" y="3839257"/>
            <a:ext cx="25519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Arial Unicode MS"/>
              </a:rPr>
              <a:t> 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2400" y="1252576"/>
            <a:ext cx="5334000" cy="287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69900" algn="just">
              <a:lnSpc>
                <a:spcPts val="1375"/>
              </a:lnSpc>
              <a:spcBef>
                <a:spcPts val="1200"/>
              </a:spcBef>
              <a:spcAft>
                <a:spcPts val="1200"/>
              </a:spcAft>
            </a:pPr>
            <a:r>
              <a:rPr lang="ru-RU" sz="20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.</a:t>
            </a:r>
            <a:endParaRPr lang="ru-RU" sz="2000" dirty="0">
              <a:solidFill>
                <a:srgbClr val="FF0000"/>
              </a:solidFill>
              <a:effectLst/>
              <a:latin typeface="Times New Roman"/>
              <a:ea typeface="Times New Roman"/>
            </a:endParaRPr>
          </a:p>
        </p:txBody>
      </p:sp>
      <p:pic>
        <p:nvPicPr>
          <p:cNvPr id="2050" name="Picture 2" descr="C:\Users\17 сад\Desktop\Документы старший воспитатель\Солнышко безопасность\Безопасность\IMG_09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8932" y="1396109"/>
            <a:ext cx="3236090" cy="24270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C:\Users\17 сад\Desktop\Документы старший воспитатель\Солнышко безопасность\Безопасность\IMG_20190919_1609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97425" y="1054707"/>
            <a:ext cx="2156531" cy="2875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C:\Users\17 сад\Desktop\Документы старший воспитатель\Солнышко безопасность\Безопасность\IMG_092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13542" y="1324934"/>
            <a:ext cx="3344680" cy="25085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3" descr="F:\фото для пдд\ывап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8932" y="4039313"/>
            <a:ext cx="3279886" cy="2459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C:\Users\Наталья\Desktop\IMG_20190924_094352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5075" y="4039313"/>
            <a:ext cx="3163147" cy="25733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0442" y="3868743"/>
            <a:ext cx="3891116" cy="2914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863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17 сад\Desktop\professional-powerpoint-backgrounds-blue-listmachinepro-pertaining-to-professional-powerpoint-backgrounds-blu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143000" y="389095"/>
            <a:ext cx="102108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Проектная деятельность «В стране Безопасности»</a:t>
            </a:r>
          </a:p>
          <a:p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 </a:t>
            </a:r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этап. Заключительный</a:t>
            </a:r>
            <a:endParaRPr lang="ru-RU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99425" y="3839257"/>
            <a:ext cx="25519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Arial Unicode MS"/>
              </a:rPr>
              <a:t> 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2400" y="1252576"/>
            <a:ext cx="5334000" cy="287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69900" algn="just">
              <a:lnSpc>
                <a:spcPts val="1375"/>
              </a:lnSpc>
              <a:spcBef>
                <a:spcPts val="1200"/>
              </a:spcBef>
              <a:spcAft>
                <a:spcPts val="1200"/>
              </a:spcAft>
            </a:pPr>
            <a:r>
              <a:rPr lang="ru-RU" sz="20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.</a:t>
            </a:r>
            <a:endParaRPr lang="ru-RU" sz="2000" dirty="0">
              <a:solidFill>
                <a:srgbClr val="FF0000"/>
              </a:solidFill>
              <a:effectLst/>
              <a:latin typeface="Times New Roman"/>
              <a:ea typeface="Times New Roman"/>
            </a:endParaRPr>
          </a:p>
        </p:txBody>
      </p:sp>
      <p:pic>
        <p:nvPicPr>
          <p:cNvPr id="1027" name="Picture 3" descr="H:\Корнилова конкурс воспитатель года 2019\конкурс воспитатель года Корнилова\опыт\IMG_20191208_1507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9422" y="3225130"/>
            <a:ext cx="4450389" cy="33377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:\Корнилова конкурс воспитатель года 2019\конкурс воспитатель года Корнилова\опыт\IMG_20191208_15031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425" y="1559421"/>
            <a:ext cx="4446140" cy="33346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0324" y="5061845"/>
            <a:ext cx="56500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b="1" cap="all" dirty="0" smtClean="0">
                <a:ln w="9000" cmpd="sng">
                  <a:solidFill>
                    <a:srgbClr val="42BA97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42BA97">
                        <a:shade val="20000"/>
                        <a:satMod val="245000"/>
                      </a:srgbClr>
                    </a:gs>
                    <a:gs pos="43000">
                      <a:srgbClr val="42BA97">
                        <a:satMod val="255000"/>
                      </a:srgbClr>
                    </a:gs>
                    <a:gs pos="48000">
                      <a:srgbClr val="42BA97">
                        <a:shade val="85000"/>
                        <a:satMod val="255000"/>
                      </a:srgbClr>
                    </a:gs>
                    <a:gs pos="100000">
                      <a:srgbClr val="42BA97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Дидактическая игра </a:t>
            </a:r>
            <a:r>
              <a:rPr lang="ru-RU" sz="2800" b="1" cap="all" dirty="0">
                <a:ln w="9000" cmpd="sng">
                  <a:solidFill>
                    <a:srgbClr val="42BA97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42BA97">
                        <a:shade val="20000"/>
                        <a:satMod val="245000"/>
                      </a:srgbClr>
                    </a:gs>
                    <a:gs pos="43000">
                      <a:srgbClr val="42BA97">
                        <a:satMod val="255000"/>
                      </a:srgbClr>
                    </a:gs>
                    <a:gs pos="48000">
                      <a:srgbClr val="42BA97">
                        <a:shade val="85000"/>
                        <a:satMod val="255000"/>
                      </a:srgbClr>
                    </a:gs>
                    <a:gs pos="100000">
                      <a:srgbClr val="42BA97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 </a:t>
            </a:r>
            <a:r>
              <a:rPr lang="ru-RU" sz="2800" b="1" cap="all" dirty="0" err="1">
                <a:ln w="9000" cmpd="sng">
                  <a:solidFill>
                    <a:srgbClr val="42BA97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42BA97">
                        <a:shade val="20000"/>
                        <a:satMod val="245000"/>
                      </a:srgbClr>
                    </a:gs>
                    <a:gs pos="43000">
                      <a:srgbClr val="42BA97">
                        <a:satMod val="255000"/>
                      </a:srgbClr>
                    </a:gs>
                    <a:gs pos="48000">
                      <a:srgbClr val="42BA97">
                        <a:shade val="85000"/>
                        <a:satMod val="255000"/>
                      </a:srgbClr>
                    </a:gs>
                    <a:gs pos="100000">
                      <a:srgbClr val="42BA97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пдд</a:t>
            </a:r>
            <a:endParaRPr lang="ru-RU" sz="2800" b="1" cap="all" dirty="0">
              <a:ln w="9000" cmpd="sng">
                <a:solidFill>
                  <a:srgbClr val="42BA97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42BA97">
                      <a:shade val="20000"/>
                      <a:satMod val="245000"/>
                    </a:srgbClr>
                  </a:gs>
                  <a:gs pos="43000">
                    <a:srgbClr val="42BA97">
                      <a:satMod val="255000"/>
                    </a:srgbClr>
                  </a:gs>
                  <a:gs pos="48000">
                    <a:srgbClr val="42BA97">
                      <a:shade val="85000"/>
                      <a:satMod val="255000"/>
                    </a:srgbClr>
                  </a:gs>
                  <a:gs pos="100000">
                    <a:srgbClr val="42BA97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678133" y="2526270"/>
            <a:ext cx="31727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b="1" cap="all" dirty="0" smtClean="0">
                <a:ln w="9000" cmpd="sng">
                  <a:solidFill>
                    <a:srgbClr val="42BA97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42BA97">
                        <a:shade val="20000"/>
                        <a:satMod val="245000"/>
                      </a:srgbClr>
                    </a:gs>
                    <a:gs pos="43000">
                      <a:srgbClr val="42BA97">
                        <a:satMod val="255000"/>
                      </a:srgbClr>
                    </a:gs>
                    <a:gs pos="48000">
                      <a:srgbClr val="42BA97">
                        <a:shade val="85000"/>
                        <a:satMod val="255000"/>
                      </a:srgbClr>
                    </a:gs>
                    <a:gs pos="100000">
                      <a:srgbClr val="42BA97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Пожарный щит</a:t>
            </a:r>
            <a:endParaRPr lang="ru-RU" sz="2800" b="1" cap="all" dirty="0">
              <a:ln w="9000" cmpd="sng">
                <a:solidFill>
                  <a:srgbClr val="42BA97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42BA97">
                      <a:shade val="20000"/>
                      <a:satMod val="245000"/>
                    </a:srgbClr>
                  </a:gs>
                  <a:gs pos="43000">
                    <a:srgbClr val="42BA97">
                      <a:satMod val="255000"/>
                    </a:srgbClr>
                  </a:gs>
                  <a:gs pos="48000">
                    <a:srgbClr val="42BA97">
                      <a:shade val="85000"/>
                      <a:satMod val="255000"/>
                    </a:srgbClr>
                  </a:gs>
                  <a:gs pos="100000">
                    <a:srgbClr val="42BA97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863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7 сад\Desktop\professional-powerpoint-backgrounds-blue-listmachinepro-pertaining-to-professional-powerpoint-backgrounds-blu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143000" y="250199"/>
            <a:ext cx="1021080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Сотрудничество с родителями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Родительское собрание «Играем и учимся вместе»</a:t>
            </a:r>
          </a:p>
          <a:p>
            <a:endParaRPr lang="ru-RU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99425" y="3839257"/>
            <a:ext cx="25519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Arial Unicode MS"/>
              </a:rPr>
              <a:t> 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2400" y="1252576"/>
            <a:ext cx="5334000" cy="287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69900" algn="just">
              <a:lnSpc>
                <a:spcPts val="1375"/>
              </a:lnSpc>
              <a:spcBef>
                <a:spcPts val="1200"/>
              </a:spcBef>
              <a:spcAft>
                <a:spcPts val="1200"/>
              </a:spcAft>
            </a:pPr>
            <a:r>
              <a:rPr lang="ru-RU" sz="20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.</a:t>
            </a:r>
            <a:endParaRPr lang="ru-RU" sz="2000" dirty="0">
              <a:solidFill>
                <a:srgbClr val="FF0000"/>
              </a:solidFill>
              <a:effectLst/>
              <a:latin typeface="Times New Roman"/>
              <a:ea typeface="Times New Roman"/>
            </a:endParaRPr>
          </a:p>
        </p:txBody>
      </p:sp>
      <p:pic>
        <p:nvPicPr>
          <p:cNvPr id="1026" name="Picture 2" descr="F:\фото\P11304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608638" y="-5348287"/>
            <a:ext cx="1810800" cy="1358039"/>
          </a:xfrm>
          <a:prstGeom prst="rect">
            <a:avLst/>
          </a:prstGeom>
          <a:noFill/>
        </p:spPr>
      </p:pic>
      <p:pic>
        <p:nvPicPr>
          <p:cNvPr id="1027" name="Picture 3" descr="F:\фото\P113045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165" y="1490511"/>
            <a:ext cx="3924980" cy="29436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F:\фото\P113047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72522" y="1486973"/>
            <a:ext cx="4078513" cy="30588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F:\фото\P113047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94594" y="3544841"/>
            <a:ext cx="3943168" cy="2957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8863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7 сад\Desktop\612632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158240" y="90311"/>
            <a:ext cx="9875520" cy="1072445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Итоговый мониторинг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972937235"/>
              </p:ext>
            </p:extLst>
          </p:nvPr>
        </p:nvGraphicFramePr>
        <p:xfrm>
          <a:off x="2359377" y="987778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09339229"/>
              </p:ext>
            </p:extLst>
          </p:nvPr>
        </p:nvGraphicFramePr>
        <p:xfrm>
          <a:off x="2531140" y="1377245"/>
          <a:ext cx="7448237" cy="45018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28863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17 сад\Desktop\612632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3978" y="203200"/>
            <a:ext cx="9875520" cy="135636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Сравнительная гистограмма</a:t>
            </a:r>
            <a:b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познавательной активности </a:t>
            </a:r>
            <a:b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средней группе «Колокольчик»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1973872"/>
              </p:ext>
            </p:extLst>
          </p:nvPr>
        </p:nvGraphicFramePr>
        <p:xfrm>
          <a:off x="1207911" y="1765494"/>
          <a:ext cx="10609993" cy="45675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106280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17 сад\Saved Games\Downloads\slide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8863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-1" y="609600"/>
            <a:ext cx="11746523" cy="1355725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Спасибо за внимание!!!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Творческих успехов!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Картинки по запросу образовательный квест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62"/>
          <a:stretch>
            <a:fillRect/>
          </a:stretch>
        </p:blipFill>
        <p:spPr bwMode="auto">
          <a:xfrm>
            <a:off x="3177414" y="2391509"/>
            <a:ext cx="8156456" cy="3980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749683" y="5202888"/>
            <a:ext cx="3879272" cy="12884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280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азис">
  <a:themeElements>
    <a:clrScheme name="Базис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Базис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sis" id="{5665723A-49BA-4B57-8411-A56F8F207965}" vid="{D9D01AC2-EE7D-4E49-99EE-8E62E4E7E8A7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TM03457444[[fn=Основа]]</Template>
  <TotalTime>754</TotalTime>
  <Words>247</Words>
  <Application>Microsoft Office PowerPoint</Application>
  <PresentationFormat>Произвольный</PresentationFormat>
  <Paragraphs>64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Базис</vt:lpstr>
      <vt:lpstr>Использование квест – технологии в работе с дошкольниками как средство развития познавательной инициативы у дошкольников.</vt:lpstr>
      <vt:lpstr>Презентация PowerPoint</vt:lpstr>
      <vt:lpstr>Презентация PowerPoint</vt:lpstr>
      <vt:lpstr>Входной мониторинг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Итоговый мониторинг</vt:lpstr>
      <vt:lpstr>Сравнительная гистограмма Уровень познавательной активности  в средней группе «Колокольчик»</vt:lpstr>
      <vt:lpstr>Презентация PowerPoint</vt:lpstr>
      <vt:lpstr>Спасибо за внимание!!! Творческих успехов!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vlad gromov</dc:creator>
  <cp:lastModifiedBy>Наталья</cp:lastModifiedBy>
  <cp:revision>52</cp:revision>
  <dcterms:created xsi:type="dcterms:W3CDTF">2016-10-23T19:42:07Z</dcterms:created>
  <dcterms:modified xsi:type="dcterms:W3CDTF">2024-03-09T15:21:05Z</dcterms:modified>
</cp:coreProperties>
</file>