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62" r:id="rId4"/>
    <p:sldId id="258" r:id="rId5"/>
    <p:sldId id="263" r:id="rId6"/>
    <p:sldId id="266" r:id="rId7"/>
    <p:sldId id="267" r:id="rId8"/>
    <p:sldId id="268" r:id="rId9"/>
    <p:sldId id="270" r:id="rId10"/>
    <p:sldId id="269" r:id="rId11"/>
    <p:sldId id="264" r:id="rId12"/>
    <p:sldId id="265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82" d="100"/>
          <a:sy n="82" d="100"/>
        </p:scale>
        <p:origin x="-228" y="-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39875-CC40-4369-91B5-1806AE6BFB86}" type="datetimeFigureOut">
              <a:rPr lang="ru-RU" smtClean="0"/>
              <a:t>02.10.2019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36D24-5702-4BA4-8CF0-261FA063B3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7442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39875-CC40-4369-91B5-1806AE6BFB86}" type="datetimeFigureOut">
              <a:rPr lang="ru-RU" smtClean="0"/>
              <a:t>02.10.2019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36D24-5702-4BA4-8CF0-261FA063B3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6075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39875-CC40-4369-91B5-1806AE6BFB86}" type="datetimeFigureOut">
              <a:rPr lang="ru-RU" smtClean="0"/>
              <a:t>02.10.2019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36D24-5702-4BA4-8CF0-261FA063B3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1585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39875-CC40-4369-91B5-1806AE6BFB86}" type="datetimeFigureOut">
              <a:rPr lang="ru-RU" smtClean="0"/>
              <a:t>02.10.2019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36D24-5702-4BA4-8CF0-261FA063B3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4070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39875-CC40-4369-91B5-1806AE6BFB86}" type="datetimeFigureOut">
              <a:rPr lang="ru-RU" smtClean="0"/>
              <a:t>02.10.2019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36D24-5702-4BA4-8CF0-261FA063B3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0483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39875-CC40-4369-91B5-1806AE6BFB86}" type="datetimeFigureOut">
              <a:rPr lang="ru-RU" smtClean="0"/>
              <a:t>02.10.2019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36D24-5702-4BA4-8CF0-261FA063B3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7197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39875-CC40-4369-91B5-1806AE6BFB86}" type="datetimeFigureOut">
              <a:rPr lang="ru-RU" smtClean="0"/>
              <a:t>02.10.2019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36D24-5702-4BA4-8CF0-261FA063B3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7672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39875-CC40-4369-91B5-1806AE6BFB86}" type="datetimeFigureOut">
              <a:rPr lang="ru-RU" smtClean="0"/>
              <a:t>02.10.2019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36D24-5702-4BA4-8CF0-261FA063B3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4184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39875-CC40-4369-91B5-1806AE6BFB86}" type="datetimeFigureOut">
              <a:rPr lang="ru-RU" smtClean="0"/>
              <a:t>02.10.2019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36D24-5702-4BA4-8CF0-261FA063B3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15071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39875-CC40-4369-91B5-1806AE6BFB86}" type="datetimeFigureOut">
              <a:rPr lang="ru-RU" smtClean="0"/>
              <a:t>02.10.2019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36D24-5702-4BA4-8CF0-261FA063B3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099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39875-CC40-4369-91B5-1806AE6BFB86}" type="datetimeFigureOut">
              <a:rPr lang="ru-RU" smtClean="0"/>
              <a:t>02.10.2019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36D24-5702-4BA4-8CF0-261FA063B39A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089240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39875-CC40-4369-91B5-1806AE6BFB86}" type="datetimeFigureOut">
              <a:rPr lang="ru-RU" smtClean="0"/>
              <a:t>02.10.2019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36D24-5702-4BA4-8CF0-261FA063B3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53716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39875-CC40-4369-91B5-1806AE6BFB86}" type="datetimeFigureOut">
              <a:rPr lang="ru-RU" smtClean="0"/>
              <a:t>02.10.2019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36D24-5702-4BA4-8CF0-261FA063B39A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380081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39875-CC40-4369-91B5-1806AE6BFB86}" type="datetimeFigureOut">
              <a:rPr lang="ru-RU" smtClean="0"/>
              <a:t>02.10.2019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36D24-5702-4BA4-8CF0-261FA063B3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44042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39875-CC40-4369-91B5-1806AE6BFB86}" type="datetimeFigureOut">
              <a:rPr lang="ru-RU" smtClean="0"/>
              <a:t>02.10.2019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36D24-5702-4BA4-8CF0-261FA063B3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10478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39875-CC40-4369-91B5-1806AE6BFB86}" type="datetimeFigureOut">
              <a:rPr lang="ru-RU" smtClean="0"/>
              <a:t>02.10.2019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36D24-5702-4BA4-8CF0-261FA063B3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6040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839875-CC40-4369-91B5-1806AE6BFB86}" type="datetimeFigureOut">
              <a:rPr lang="ru-RU" smtClean="0"/>
              <a:t>02.10.2019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F736D24-5702-4BA4-8CF0-261FA063B3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1179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13978" y="545123"/>
            <a:ext cx="7766936" cy="3505713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«</a:t>
            </a:r>
            <a:r>
              <a:rPr lang="ru-RU" dirty="0"/>
              <a:t>Ваш ребёнок - будущий школьник»</a:t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13978" y="4050836"/>
            <a:ext cx="7766936" cy="2262041"/>
          </a:xfrm>
        </p:spPr>
        <p:txBody>
          <a:bodyPr>
            <a:normAutofit fontScale="92500" lnSpcReduction="20000"/>
          </a:bodyPr>
          <a:lstStyle/>
          <a:p>
            <a:r>
              <a:rPr lang="ru-RU" sz="2400" b="1" dirty="0">
                <a:solidFill>
                  <a:schemeClr val="tx1"/>
                </a:solidFill>
              </a:rPr>
              <a:t>РОДИТЕЛЬСКОЕ </a:t>
            </a:r>
            <a:r>
              <a:rPr lang="ru-RU" sz="2400" b="1" dirty="0" smtClean="0">
                <a:solidFill>
                  <a:schemeClr val="tx1"/>
                </a:solidFill>
              </a:rPr>
              <a:t>СОБРАНИЕ </a:t>
            </a:r>
          </a:p>
          <a:p>
            <a:r>
              <a:rPr lang="ru-RU" sz="2400" b="1" dirty="0" smtClean="0">
                <a:solidFill>
                  <a:schemeClr val="tx1"/>
                </a:solidFill>
              </a:rPr>
              <a:t>в подготовительной группе КН 6-7 Б</a:t>
            </a:r>
          </a:p>
          <a:p>
            <a:endParaRPr lang="ru-RU" b="1" dirty="0">
              <a:solidFill>
                <a:schemeClr val="tx1"/>
              </a:solidFill>
            </a:endParaRPr>
          </a:p>
          <a:p>
            <a:endParaRPr lang="ru-RU" b="1" dirty="0" smtClean="0">
              <a:solidFill>
                <a:schemeClr val="tx1"/>
              </a:solidFill>
            </a:endParaRPr>
          </a:p>
          <a:p>
            <a:endParaRPr lang="ru-RU" b="1" dirty="0">
              <a:solidFill>
                <a:schemeClr val="tx1"/>
              </a:solidFill>
            </a:endParaRPr>
          </a:p>
          <a:p>
            <a:pPr algn="ctr"/>
            <a:r>
              <a:rPr lang="ru-RU" b="1" dirty="0" smtClean="0">
                <a:solidFill>
                  <a:schemeClr val="tx1"/>
                </a:solidFill>
              </a:rPr>
              <a:t>2019-2020 </a:t>
            </a:r>
            <a:r>
              <a:rPr lang="ru-RU" b="1" dirty="0" err="1" smtClean="0">
                <a:solidFill>
                  <a:schemeClr val="tx1"/>
                </a:solidFill>
              </a:rPr>
              <a:t>уч.г</a:t>
            </a:r>
            <a:r>
              <a:rPr lang="ru-RU" b="1" dirty="0" smtClean="0">
                <a:solidFill>
                  <a:schemeClr val="tx1"/>
                </a:solidFill>
              </a:rPr>
              <a:t>. </a:t>
            </a:r>
            <a:endParaRPr lang="ru-RU" b="1" dirty="0">
              <a:solidFill>
                <a:schemeClr val="tx1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39113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«Орудием и посредником воспитания должна быть любовь»</a:t>
            </a:r>
            <a:br>
              <a:rPr lang="ru-RU" sz="2800" dirty="0" smtClean="0"/>
            </a:br>
            <a:r>
              <a:rPr lang="ru-RU" sz="2800" dirty="0" smtClean="0"/>
              <a:t>                                                    </a:t>
            </a:r>
            <a:r>
              <a:rPr lang="ru-RU" sz="2800" dirty="0" err="1" smtClean="0"/>
              <a:t>В.Г.Белинский</a:t>
            </a:r>
            <a:endParaRPr lang="ru-RU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388392" y="2160586"/>
            <a:ext cx="5524683" cy="4020405"/>
          </a:xfrm>
        </p:spPr>
      </p:pic>
    </p:spTree>
    <p:extLst>
      <p:ext uri="{BB962C8B-B14F-4D97-AF65-F5344CB8AC3E}">
        <p14:creationId xmlns:p14="http://schemas.microsoft.com/office/powerpoint/2010/main" val="1819036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123950"/>
          </a:xfrm>
        </p:spPr>
        <p:txBody>
          <a:bodyPr/>
          <a:lstStyle/>
          <a:p>
            <a:pPr algn="ctr"/>
            <a:r>
              <a:rPr lang="ru-RU" b="1" dirty="0" smtClean="0"/>
              <a:t>План проведения: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400" dirty="0" smtClean="0"/>
              <a:t>Вступительная </a:t>
            </a:r>
            <a:r>
              <a:rPr lang="ru-RU" sz="2400" dirty="0"/>
              <a:t>часть. Поздравление родителей с началом учебного года.</a:t>
            </a:r>
          </a:p>
          <a:p>
            <a:r>
              <a:rPr lang="ru-RU" sz="2400" dirty="0" smtClean="0"/>
              <a:t>Выступление </a:t>
            </a:r>
            <a:r>
              <a:rPr lang="ru-RU" sz="2400" dirty="0"/>
              <a:t>воспитателя «Возрастные особенности детей 6-7 </a:t>
            </a:r>
            <a:r>
              <a:rPr lang="ru-RU" sz="2400" dirty="0" smtClean="0"/>
              <a:t>лет»</a:t>
            </a:r>
            <a:endParaRPr lang="ru-RU" sz="2400" dirty="0"/>
          </a:p>
          <a:p>
            <a:r>
              <a:rPr lang="ru-RU" sz="2400" dirty="0" smtClean="0"/>
              <a:t>Ознакомление</a:t>
            </a:r>
            <a:r>
              <a:rPr lang="ru-RU" sz="2400" dirty="0"/>
              <a:t> родителей с целями и задачами МАДОУ на новый учебный год.</a:t>
            </a:r>
          </a:p>
          <a:p>
            <a:r>
              <a:rPr lang="ru-RU" sz="2400" dirty="0" smtClean="0"/>
              <a:t>Просмотр </a:t>
            </a:r>
            <a:r>
              <a:rPr lang="ru-RU" sz="2400" dirty="0"/>
              <a:t>презентации с последующим обсуждением «Подготовка детей к школе»</a:t>
            </a:r>
          </a:p>
          <a:p>
            <a:r>
              <a:rPr lang="ru-RU" sz="2400" dirty="0" smtClean="0"/>
              <a:t> </a:t>
            </a:r>
            <a:r>
              <a:rPr lang="ru-RU" sz="2400" dirty="0"/>
              <a:t>Разное.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32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75" y="1402648"/>
            <a:ext cx="8753475" cy="499815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Возрастные особенности детей 6-7 лет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666875"/>
            <a:ext cx="8596668" cy="437448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2400" b="1" dirty="0" smtClean="0"/>
              <a:t>Двигательные навыки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400" b="1" dirty="0" smtClean="0"/>
              <a:t>Эмоциональное развитие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400" b="1" dirty="0" smtClean="0"/>
              <a:t>Социальное развитие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400" b="1" dirty="0" smtClean="0"/>
              <a:t>Интеллектуальное развитие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400" b="1" dirty="0" smtClean="0"/>
              <a:t>Творческое развитие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400" b="1" dirty="0" smtClean="0"/>
              <a:t>Особенности поведения</a:t>
            </a:r>
          </a:p>
          <a:p>
            <a:pPr>
              <a:buFont typeface="Wingdings" panose="05000000000000000000" pitchFamily="2" charset="2"/>
              <a:buChar char="v"/>
            </a:pP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874127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876" y="1704975"/>
            <a:ext cx="8750126" cy="508634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574876"/>
            <a:ext cx="8596668" cy="1320800"/>
          </a:xfrm>
        </p:spPr>
        <p:txBody>
          <a:bodyPr/>
          <a:lstStyle/>
          <a:p>
            <a:r>
              <a:rPr lang="ru-RU" b="1" dirty="0" smtClean="0"/>
              <a:t>«Готовность ребенка к школе»</a:t>
            </a:r>
            <a:br>
              <a:rPr lang="ru-RU" b="1" dirty="0" smtClean="0"/>
            </a:br>
            <a:r>
              <a:rPr lang="ru-RU" sz="2400" b="1" dirty="0" smtClean="0"/>
              <a:t>(основные критерии):</a:t>
            </a: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847851"/>
            <a:ext cx="8371416" cy="4193512"/>
          </a:xfrm>
        </p:spPr>
        <p:txBody>
          <a:bodyPr/>
          <a:lstStyle/>
          <a:p>
            <a:endParaRPr lang="ru-RU" dirty="0" smtClean="0"/>
          </a:p>
          <a:p>
            <a:r>
              <a:rPr lang="ru-RU" sz="3200" dirty="0" smtClean="0"/>
              <a:t>интеллектуальная </a:t>
            </a:r>
            <a:r>
              <a:rPr lang="ru-RU" sz="3200" dirty="0"/>
              <a:t>готовность;</a:t>
            </a:r>
          </a:p>
          <a:p>
            <a:r>
              <a:rPr lang="ru-RU" sz="3200" dirty="0" smtClean="0"/>
              <a:t>мотивационная </a:t>
            </a:r>
            <a:r>
              <a:rPr lang="ru-RU" sz="3200" dirty="0"/>
              <a:t>готовность;</a:t>
            </a:r>
          </a:p>
          <a:p>
            <a:r>
              <a:rPr lang="ru-RU" sz="3200" dirty="0" smtClean="0"/>
              <a:t>эмоционально-волевая </a:t>
            </a:r>
            <a:r>
              <a:rPr lang="ru-RU" sz="3200" dirty="0"/>
              <a:t>готовность;</a:t>
            </a:r>
          </a:p>
          <a:p>
            <a:r>
              <a:rPr lang="ru-RU" sz="3200" dirty="0" smtClean="0"/>
              <a:t>коммуникативная готовность</a:t>
            </a:r>
          </a:p>
          <a:p>
            <a:r>
              <a:rPr lang="ru-RU" sz="3200" dirty="0"/>
              <a:t>ф</a:t>
            </a:r>
            <a:r>
              <a:rPr lang="ru-RU" sz="3200" dirty="0" smtClean="0"/>
              <a:t>изическая готовность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844340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75" y="1402648"/>
            <a:ext cx="8753475" cy="499815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u="sng" dirty="0" smtClean="0"/>
              <a:t>Мотивационная готовность- это</a:t>
            </a:r>
            <a:endParaRPr lang="ru-RU" b="1" u="sng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657351"/>
            <a:ext cx="8596668" cy="4384012"/>
          </a:xfrm>
        </p:spPr>
        <p:txBody>
          <a:bodyPr/>
          <a:lstStyle/>
          <a:p>
            <a:r>
              <a:rPr lang="ru-RU" sz="2400" dirty="0" smtClean="0"/>
              <a:t>мотивация </a:t>
            </a:r>
            <a:r>
              <a:rPr lang="ru-RU" sz="2400" dirty="0"/>
              <a:t>к </a:t>
            </a:r>
            <a:r>
              <a:rPr lang="ru-RU" sz="2400" dirty="0" smtClean="0"/>
              <a:t>обучению</a:t>
            </a:r>
          </a:p>
          <a:p>
            <a:r>
              <a:rPr lang="ru-RU" sz="2400" dirty="0" smtClean="0"/>
              <a:t>умение сосредоточиться </a:t>
            </a:r>
          </a:p>
          <a:p>
            <a:r>
              <a:rPr lang="ru-RU" sz="2400" dirty="0" smtClean="0"/>
              <a:t>управление эмоциями</a:t>
            </a:r>
          </a:p>
          <a:p>
            <a:r>
              <a:rPr lang="ru-RU" sz="2400" dirty="0"/>
              <a:t>ж</a:t>
            </a:r>
            <a:r>
              <a:rPr lang="ru-RU" sz="2400" dirty="0" smtClean="0"/>
              <a:t>елание ребенка принять новую социальную роль – роль школьника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1775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/>
              <a:t>Интеллектуальная готовность-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446835"/>
            <a:ext cx="8596668" cy="4594527"/>
          </a:xfrm>
        </p:spPr>
        <p:txBody>
          <a:bodyPr>
            <a:noAutofit/>
          </a:bodyPr>
          <a:lstStyle/>
          <a:p>
            <a:r>
              <a:rPr lang="ru-RU" sz="2400" dirty="0"/>
              <a:t>способность к концентрации </a:t>
            </a:r>
            <a:r>
              <a:rPr lang="ru-RU" sz="2400" dirty="0" smtClean="0"/>
              <a:t>внимания</a:t>
            </a:r>
          </a:p>
          <a:p>
            <a:r>
              <a:rPr lang="ru-RU" sz="2400" dirty="0" smtClean="0"/>
              <a:t>развитие внимания, памяти</a:t>
            </a:r>
          </a:p>
          <a:p>
            <a:r>
              <a:rPr lang="ru-RU" sz="2400" dirty="0" smtClean="0"/>
              <a:t>мелкая моторика</a:t>
            </a:r>
          </a:p>
          <a:p>
            <a:r>
              <a:rPr lang="ru-RU" sz="2400" dirty="0" smtClean="0"/>
              <a:t>сформированные </a:t>
            </a:r>
            <a:r>
              <a:rPr lang="ru-RU" sz="2400" dirty="0"/>
              <a:t>мыслительные операции анализа, синтеза, обобщения, установление закономерностей, пространственного </a:t>
            </a:r>
            <a:r>
              <a:rPr lang="ru-RU" sz="2400" dirty="0" smtClean="0"/>
              <a:t>мышления</a:t>
            </a:r>
          </a:p>
          <a:p>
            <a:r>
              <a:rPr lang="ru-RU" sz="2400" dirty="0" smtClean="0"/>
              <a:t>умение </a:t>
            </a:r>
            <a:r>
              <a:rPr lang="ru-RU" sz="2400" dirty="0"/>
              <a:t>устанавливать связи между явлениями и событиями, делать простейшие умозаключения на основе аналогии</a:t>
            </a:r>
          </a:p>
        </p:txBody>
      </p:sp>
    </p:spTree>
    <p:extLst>
      <p:ext uri="{BB962C8B-B14F-4D97-AF65-F5344CB8AC3E}">
        <p14:creationId xmlns:p14="http://schemas.microsoft.com/office/powerpoint/2010/main" val="1311019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75" y="504092"/>
            <a:ext cx="8753475" cy="589670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/>
              <a:t>Эмоционально- волевая готовность-</a:t>
            </a:r>
            <a:endParaRPr lang="ru-RU" b="1" u="sng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629509"/>
            <a:ext cx="8596668" cy="4411854"/>
          </a:xfrm>
        </p:spPr>
        <p:txBody>
          <a:bodyPr/>
          <a:lstStyle/>
          <a:p>
            <a:r>
              <a:rPr lang="ru-RU" sz="2000" dirty="0" smtClean="0"/>
              <a:t>Способность ребенка </a:t>
            </a:r>
            <a:r>
              <a:rPr lang="ru-RU" sz="2000" dirty="0"/>
              <a:t>ставить перед собой </a:t>
            </a:r>
            <a:r>
              <a:rPr lang="ru-RU" sz="2000" dirty="0" smtClean="0"/>
              <a:t>цель</a:t>
            </a:r>
            <a:endParaRPr lang="ru-RU" sz="2000" dirty="0"/>
          </a:p>
          <a:p>
            <a:r>
              <a:rPr lang="ru-RU" sz="2000" dirty="0" smtClean="0"/>
              <a:t>принять </a:t>
            </a:r>
            <a:r>
              <a:rPr lang="ru-RU" sz="2000" dirty="0"/>
              <a:t>решение о начале </a:t>
            </a:r>
            <a:r>
              <a:rPr lang="ru-RU" sz="2000" dirty="0" smtClean="0"/>
              <a:t>деятельности</a:t>
            </a:r>
            <a:endParaRPr lang="ru-RU" sz="2000" dirty="0"/>
          </a:p>
          <a:p>
            <a:r>
              <a:rPr lang="ru-RU" sz="2000" dirty="0" smtClean="0"/>
              <a:t> </a:t>
            </a:r>
            <a:r>
              <a:rPr lang="ru-RU" sz="2000" dirty="0"/>
              <a:t>наметить план </a:t>
            </a:r>
            <a:r>
              <a:rPr lang="ru-RU" sz="2000" dirty="0" smtClean="0"/>
              <a:t>действий</a:t>
            </a:r>
            <a:endParaRPr lang="ru-RU" sz="2000" dirty="0"/>
          </a:p>
          <a:p>
            <a:r>
              <a:rPr lang="ru-RU" sz="2000" dirty="0" smtClean="0"/>
              <a:t>выполнить </a:t>
            </a:r>
            <a:r>
              <a:rPr lang="ru-RU" sz="2000" dirty="0"/>
              <a:t>его, проявив определенные </a:t>
            </a:r>
            <a:r>
              <a:rPr lang="ru-RU" sz="2000" dirty="0" smtClean="0"/>
              <a:t>усилия</a:t>
            </a:r>
            <a:endParaRPr lang="ru-RU" sz="2000" dirty="0"/>
          </a:p>
          <a:p>
            <a:r>
              <a:rPr lang="ru-RU" sz="2000" dirty="0" smtClean="0"/>
              <a:t>оценить </a:t>
            </a:r>
            <a:r>
              <a:rPr lang="ru-RU" sz="2000" dirty="0"/>
              <a:t>результат своей </a:t>
            </a:r>
            <a:r>
              <a:rPr lang="ru-RU" sz="2000" dirty="0" smtClean="0"/>
              <a:t>деятельности,</a:t>
            </a:r>
          </a:p>
          <a:p>
            <a:r>
              <a:rPr lang="ru-RU" sz="2000" dirty="0" smtClean="0"/>
              <a:t>умение </a:t>
            </a:r>
            <a:r>
              <a:rPr lang="ru-RU" sz="2000" dirty="0"/>
              <a:t>длительно выполнять не очень привлекательную работу.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9644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75" y="480646"/>
            <a:ext cx="8753475" cy="592015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/>
              <a:t>Коммуникативная (или социальная) готовность-</a:t>
            </a:r>
            <a:endParaRPr lang="ru-RU" b="1" u="sng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dirty="0"/>
              <a:t>потребность в </a:t>
            </a:r>
            <a:r>
              <a:rPr lang="ru-RU" sz="2000" dirty="0" smtClean="0"/>
              <a:t>общении</a:t>
            </a:r>
          </a:p>
          <a:p>
            <a:r>
              <a:rPr lang="ru-RU" sz="2000" dirty="0" smtClean="0"/>
              <a:t>умение жить </a:t>
            </a:r>
            <a:r>
              <a:rPr lang="ru-RU" sz="2000" dirty="0"/>
              <a:t>в </a:t>
            </a:r>
            <a:r>
              <a:rPr lang="ru-RU" sz="2000" dirty="0" smtClean="0"/>
              <a:t>коллективе</a:t>
            </a:r>
          </a:p>
          <a:p>
            <a:r>
              <a:rPr lang="ru-RU" sz="2000" dirty="0" smtClean="0"/>
              <a:t>умение правильно оценивать свое поведение</a:t>
            </a:r>
          </a:p>
          <a:p>
            <a:r>
              <a:rPr lang="ru-RU" sz="2000" dirty="0" smtClean="0"/>
              <a:t>умение считаться с интересами других людей</a:t>
            </a:r>
            <a:endParaRPr lang="ru-RU" sz="20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173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/>
              <a:t>Физическая </a:t>
            </a:r>
            <a:r>
              <a:rPr lang="ru-RU" b="1" u="sng" dirty="0" smtClean="0"/>
              <a:t>готовность-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хорошее </a:t>
            </a:r>
            <a:r>
              <a:rPr lang="ru-RU" sz="2000" dirty="0"/>
              <a:t>состояние здоровья;</a:t>
            </a:r>
          </a:p>
          <a:p>
            <a:r>
              <a:rPr lang="ru-RU" sz="2000" dirty="0" smtClean="0"/>
              <a:t>достаточный </a:t>
            </a:r>
            <a:r>
              <a:rPr lang="ru-RU" sz="2000" dirty="0"/>
              <a:t>уровень развития двигательных и физических качеств</a:t>
            </a:r>
          </a:p>
          <a:p>
            <a:pPr marL="0" indent="0">
              <a:buNone/>
            </a:pPr>
            <a:r>
              <a:rPr lang="ru-RU" sz="2000" dirty="0" smtClean="0"/>
              <a:t>     (</a:t>
            </a:r>
            <a:r>
              <a:rPr lang="ru-RU" sz="2000" dirty="0"/>
              <a:t>ловкость, увертливость, быстрота, сила, выносливость и др.);</a:t>
            </a:r>
          </a:p>
          <a:p>
            <a:r>
              <a:rPr lang="ru-RU" sz="2000" dirty="0" smtClean="0"/>
              <a:t>достаточный </a:t>
            </a:r>
            <a:r>
              <a:rPr lang="ru-RU" sz="2000" dirty="0"/>
              <a:t>уровень развития культурно – гигиенических навыков </a:t>
            </a:r>
            <a:r>
              <a:rPr lang="ru-RU" sz="2000" dirty="0" smtClean="0"/>
              <a:t>и  привычек</a:t>
            </a:r>
            <a:r>
              <a:rPr lang="ru-RU" sz="2000" dirty="0"/>
              <a:t>;</a:t>
            </a:r>
          </a:p>
          <a:p>
            <a:r>
              <a:rPr lang="ru-RU" sz="2000" dirty="0" smtClean="0"/>
              <a:t>закаливание </a:t>
            </a:r>
            <a:r>
              <a:rPr lang="ru-RU" sz="2000" dirty="0"/>
              <a:t>организма, выносливость, хорошая сопротивляемость </a:t>
            </a:r>
            <a:r>
              <a:rPr lang="ru-RU" sz="2000" dirty="0" smtClean="0"/>
              <a:t>к заболеваниям</a:t>
            </a:r>
            <a:r>
              <a:rPr lang="ru-RU" sz="2000" dirty="0"/>
              <a:t>;</a:t>
            </a:r>
          </a:p>
          <a:p>
            <a:r>
              <a:rPr lang="ru-RU" sz="2000" dirty="0" smtClean="0"/>
              <a:t>хорошо </a:t>
            </a:r>
            <a:r>
              <a:rPr lang="ru-RU" sz="2000" dirty="0"/>
              <a:t>развитая мелкая моторика руки (для письма).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4103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Рекомендации родителям: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371601"/>
            <a:ext cx="8596668" cy="4669762"/>
          </a:xfrm>
        </p:spPr>
        <p:txBody>
          <a:bodyPr/>
          <a:lstStyle/>
          <a:p>
            <a:r>
              <a:rPr lang="ru-RU" sz="2000" dirty="0" smtClean="0"/>
              <a:t>помогите </a:t>
            </a:r>
            <a:r>
              <a:rPr lang="ru-RU" sz="2000" dirty="0"/>
              <a:t>своему ребенку овладеть информацией, которая позволит ему не растеряться в обществе;</a:t>
            </a:r>
          </a:p>
          <a:p>
            <a:r>
              <a:rPr lang="ru-RU" sz="2000" dirty="0" smtClean="0"/>
              <a:t>приучайте </a:t>
            </a:r>
            <a:r>
              <a:rPr lang="ru-RU" sz="2000" dirty="0"/>
              <a:t>ребенка содержать свои вещи в порядке;</a:t>
            </a:r>
          </a:p>
          <a:p>
            <a:r>
              <a:rPr lang="ru-RU" sz="2000" dirty="0" smtClean="0"/>
              <a:t>не </a:t>
            </a:r>
            <a:r>
              <a:rPr lang="ru-RU" sz="2000" dirty="0"/>
              <a:t>пугайте ребенка трудностями и неудачами в школе;</a:t>
            </a:r>
          </a:p>
          <a:p>
            <a:r>
              <a:rPr lang="ru-RU" sz="2000" dirty="0" smtClean="0"/>
              <a:t>научите </a:t>
            </a:r>
            <a:r>
              <a:rPr lang="ru-RU" sz="2000" dirty="0"/>
              <a:t>ребенка правильно реагировать на неудачи;</a:t>
            </a:r>
          </a:p>
          <a:p>
            <a:r>
              <a:rPr lang="ru-RU" sz="2000" dirty="0" smtClean="0"/>
              <a:t> </a:t>
            </a:r>
            <a:r>
              <a:rPr lang="ru-RU" sz="2000" dirty="0"/>
              <a:t>помогите ребенку обрести чувство уверенности в себе;</a:t>
            </a:r>
          </a:p>
          <a:p>
            <a:r>
              <a:rPr lang="ru-RU" sz="2000" dirty="0" smtClean="0"/>
              <a:t>приучайте </a:t>
            </a:r>
            <a:r>
              <a:rPr lang="ru-RU" sz="2000" dirty="0"/>
              <a:t>ребенка к самостоятельности;</a:t>
            </a:r>
          </a:p>
          <a:p>
            <a:r>
              <a:rPr lang="ru-RU" sz="2000" dirty="0" smtClean="0"/>
              <a:t>учите </a:t>
            </a:r>
            <a:r>
              <a:rPr lang="ru-RU" sz="2000" dirty="0"/>
              <a:t>ребенка чувствовать и удивляться, поощряйте его любознательность;</a:t>
            </a:r>
          </a:p>
          <a:p>
            <a:r>
              <a:rPr lang="ru-RU" sz="2000" dirty="0" smtClean="0"/>
              <a:t> </a:t>
            </a:r>
            <a:r>
              <a:rPr lang="ru-RU" sz="2000" dirty="0"/>
              <a:t>стремитесь сделать полезным каждое мгновение общения с ребенком.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8597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/>
              <a:t>Спасибо за внимание!</a:t>
            </a:r>
            <a:endParaRPr lang="ru-RU" sz="4800" b="1" dirty="0"/>
          </a:p>
        </p:txBody>
      </p:sp>
      <p:pic>
        <p:nvPicPr>
          <p:cNvPr id="13" name="Объект 1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6839" y="2160588"/>
            <a:ext cx="5178359" cy="3881437"/>
          </a:xfrm>
        </p:spPr>
      </p:pic>
    </p:spTree>
    <p:extLst>
      <p:ext uri="{BB962C8B-B14F-4D97-AF65-F5344CB8AC3E}">
        <p14:creationId xmlns:p14="http://schemas.microsoft.com/office/powerpoint/2010/main" val="4174417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123</TotalTime>
  <Words>318</Words>
  <Application>Microsoft Office PowerPoint</Application>
  <PresentationFormat>Произвольный</PresentationFormat>
  <Paragraphs>68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Аспект</vt:lpstr>
      <vt:lpstr> «Ваш ребёнок - будущий школьник» </vt:lpstr>
      <vt:lpstr>«Орудием и посредником воспитания должна быть любовь»                                                     В.Г.Белинский</vt:lpstr>
      <vt:lpstr>План проведения:</vt:lpstr>
      <vt:lpstr>Возрастные особенности детей 6-7 лет</vt:lpstr>
      <vt:lpstr>«Готовность ребенка к школе» (основные критерии):</vt:lpstr>
      <vt:lpstr>Мотивационная готовность- это</vt:lpstr>
      <vt:lpstr>Интеллектуальная готовность-</vt:lpstr>
      <vt:lpstr>Эмоционально- волевая готовность-</vt:lpstr>
      <vt:lpstr>Коммуникативная (или социальная) готовность-</vt:lpstr>
      <vt:lpstr>Физическая готовность- </vt:lpstr>
      <vt:lpstr>Рекомендации родителям:</vt:lpstr>
      <vt:lpstr>Спасибо за внимание!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«Ваш ребёнок - будущий школьник» </dc:title>
  <dc:creator>It</dc:creator>
  <cp:lastModifiedBy>дс сказка</cp:lastModifiedBy>
  <cp:revision>13</cp:revision>
  <dcterms:created xsi:type="dcterms:W3CDTF">2019-09-24T04:26:26Z</dcterms:created>
  <dcterms:modified xsi:type="dcterms:W3CDTF">2019-10-02T09:48:19Z</dcterms:modified>
</cp:coreProperties>
</file>