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76" r:id="rId3"/>
    <p:sldId id="278" r:id="rId4"/>
    <p:sldId id="277" r:id="rId5"/>
    <p:sldId id="279" r:id="rId6"/>
    <p:sldId id="280" r:id="rId7"/>
    <p:sldId id="281" r:id="rId8"/>
    <p:sldId id="282" r:id="rId9"/>
    <p:sldId id="289" r:id="rId10"/>
    <p:sldId id="290" r:id="rId11"/>
    <p:sldId id="291" r:id="rId12"/>
    <p:sldId id="269" r:id="rId13"/>
    <p:sldId id="270" r:id="rId14"/>
    <p:sldId id="271" r:id="rId15"/>
    <p:sldId id="272" r:id="rId16"/>
    <p:sldId id="286" r:id="rId17"/>
    <p:sldId id="287" r:id="rId18"/>
    <p:sldId id="293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7E3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471" autoAdjust="0"/>
    <p:restoredTop sz="94660"/>
  </p:normalViewPr>
  <p:slideViewPr>
    <p:cSldViewPr>
      <p:cViewPr varScale="1">
        <p:scale>
          <a:sx n="84" d="100"/>
          <a:sy n="84" d="100"/>
        </p:scale>
        <p:origin x="1464" y="-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8C620A1-F14C-41A6-9F70-93C1766B85FD}" type="datetimeFigureOut">
              <a:rPr lang="ru-RU" smtClean="0"/>
              <a:pPr/>
              <a:t>01.07.2020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EE56F4A-91FB-46DE-AAB6-ABC48E55C0C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27438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01.07.2020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01.07.2020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01.07.2020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01.07.2020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01.07.2020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01.07.2020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01.07.2020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9.png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2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9.pn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-2283974" y="8815891"/>
            <a:ext cx="629190" cy="936157"/>
          </a:xfrm>
        </p:spPr>
        <p:txBody>
          <a:bodyPr>
            <a:normAutofit fontScale="47500" lnSpcReduction="20000"/>
          </a:bodyPr>
          <a:lstStyle/>
          <a:p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Подготовила:</a:t>
            </a:r>
          </a:p>
          <a:p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Кузнецова И.О.</a:t>
            </a:r>
            <a:endParaRPr 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 descr="http://pic1.win4000.com/wallpaper/4/57a00f5123db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8" name="Picture 4" descr="https://krot.info/uploads/posts/2020-01/1579215291_32-73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26612" y="1663308"/>
            <a:ext cx="6984776" cy="1407137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«Развитие технического творчества у детей дошкольного возраста в процессе </a:t>
            </a:r>
            <a:r>
              <a:rPr lang="en-US" sz="3200" b="1" dirty="0">
                <a:solidFill>
                  <a:srgbClr val="002060"/>
                </a:solidFill>
              </a:rPr>
              <a:t>LEGO </a:t>
            </a:r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-конструирования</a:t>
            </a:r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sz="3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519211" y="306623"/>
            <a:ext cx="689656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69875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Муниципальное автономное дошкольное образовательное учреждение «Радость» </a:t>
            </a:r>
          </a:p>
          <a:p>
            <a:pPr marL="0" marR="0" lvl="0" indent="269875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Детский сад №</a:t>
            </a:r>
            <a:r>
              <a:rPr lang="ru-RU" sz="1400" dirty="0" smtClean="0">
                <a:latin typeface="+mj-lt"/>
                <a:ea typeface="Times New Roman" pitchFamily="18" charset="0"/>
                <a:cs typeface="Times New Roman" pitchFamily="18" charset="0"/>
              </a:rPr>
              <a:t>145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Times New Roman" pitchFamily="18" charset="0"/>
            </a:endParaRPr>
          </a:p>
        </p:txBody>
      </p:sp>
      <p:pic>
        <p:nvPicPr>
          <p:cNvPr id="11" name="Picture 10" descr="https://d.allegroimg.com/s1024/037a6c/9d7ad9574966a7361277e791923d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908"/>
          <a:stretch/>
        </p:blipFill>
        <p:spPr bwMode="auto">
          <a:xfrm rot="16200000">
            <a:off x="-2835186" y="2835186"/>
            <a:ext cx="6858000" cy="118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278" b="24564"/>
          <a:stretch/>
        </p:blipFill>
        <p:spPr>
          <a:xfrm>
            <a:off x="1979712" y="3573016"/>
            <a:ext cx="6224432" cy="280831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-2283974" y="8815891"/>
            <a:ext cx="629190" cy="936157"/>
          </a:xfrm>
        </p:spPr>
        <p:txBody>
          <a:bodyPr>
            <a:normAutofit fontScale="47500" lnSpcReduction="20000"/>
          </a:bodyPr>
          <a:lstStyle/>
          <a:p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Подготовила:</a:t>
            </a:r>
          </a:p>
          <a:p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Кузнецова И.О.</a:t>
            </a:r>
            <a:endParaRPr 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 descr="http://pic1.win4000.com/wallpaper/4/57a00f5123db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8" name="Picture 4" descr="https://krot.info/uploads/posts/2020-01/1579215291_32-73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2798" y="-10585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 descr="https://4.allegroimg.com/s1024/03b749/d71b76cf4e0e982bf70061ace7d4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b="72576"/>
          <a:stretch/>
        </p:blipFill>
        <p:spPr bwMode="auto">
          <a:xfrm rot="16200000">
            <a:off x="-2918594" y="2860609"/>
            <a:ext cx="6858000" cy="1115614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Заголовок 5"/>
          <p:cNvSpPr>
            <a:spLocks noGrp="1"/>
          </p:cNvSpPr>
          <p:nvPr>
            <p:ph type="ctrTitle"/>
          </p:nvPr>
        </p:nvSpPr>
        <p:spPr>
          <a:xfrm>
            <a:off x="685800" y="404665"/>
            <a:ext cx="8278688" cy="3195786"/>
          </a:xfrm>
        </p:spPr>
        <p:txBody>
          <a:bodyPr>
            <a:normAutofit fontScale="90000"/>
          </a:bodyPr>
          <a:lstStyle/>
          <a:p>
            <a:r>
              <a:rPr lang="ru-RU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Цель</a:t>
            </a:r>
            <a:r>
              <a:rPr lang="ru-RU" sz="3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sz="36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развитие  у детей способностей к техническому  творчеству,  конструктивной деятельности посредством </a:t>
            </a:r>
            <a:br>
              <a:rPr lang="ru-RU" sz="3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>
                <a:solidFill>
                  <a:srgbClr val="002060"/>
                </a:solidFill>
              </a:rPr>
              <a:t>LEGO</a:t>
            </a:r>
            <a:r>
              <a:rPr lang="en-US" sz="3200" b="1" dirty="0">
                <a:solidFill>
                  <a:srgbClr val="002060"/>
                </a:solidFill>
              </a:rPr>
              <a:t> </a:t>
            </a:r>
            <a:r>
              <a:rPr lang="ru-RU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конструирования</a:t>
            </a:r>
            <a:r>
              <a:rPr lang="ru-RU" sz="3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3600" dirty="0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22" t="-10693" b="12885"/>
          <a:stretch/>
        </p:blipFill>
        <p:spPr>
          <a:xfrm>
            <a:off x="2856101" y="2924944"/>
            <a:ext cx="4320499" cy="35699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83868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-2283974" y="8815891"/>
            <a:ext cx="629190" cy="936157"/>
          </a:xfrm>
        </p:spPr>
        <p:txBody>
          <a:bodyPr>
            <a:normAutofit fontScale="47500" lnSpcReduction="20000"/>
          </a:bodyPr>
          <a:lstStyle/>
          <a:p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Подготовила:</a:t>
            </a:r>
          </a:p>
          <a:p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Кузнецова И.О.</a:t>
            </a:r>
            <a:endParaRPr 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 descr="http://pic1.win4000.com/wallpaper/4/57a00f5123db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8" name="Picture 4" descr="https://krot.info/uploads/posts/2020-01/1579215291_32-73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75656" y="3501008"/>
            <a:ext cx="7011092" cy="255009"/>
          </a:xfrm>
        </p:spPr>
        <p:txBody>
          <a:bodyPr>
            <a:noAutofit/>
          </a:bodyPr>
          <a:lstStyle/>
          <a:p>
            <a:pPr algn="l"/>
            <a:r>
              <a:rPr lang="ru-RU" sz="29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-развитие </a:t>
            </a:r>
            <a:r>
              <a:rPr lang="ru-RU" sz="29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индивидуальных способностей ребенка</a:t>
            </a:r>
            <a:r>
              <a:rPr lang="ru-RU" sz="29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;</a:t>
            </a:r>
            <a:br>
              <a:rPr lang="ru-RU" sz="29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9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развивать </a:t>
            </a:r>
            <a:r>
              <a:rPr lang="ru-RU" sz="29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 дошкольников интерес к моделированию и конструированию, стимулировать детское научно </a:t>
            </a:r>
            <a:r>
              <a:rPr lang="ru-RU" sz="29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-техническое </a:t>
            </a:r>
            <a:r>
              <a:rPr lang="ru-RU" sz="29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творчество;</a:t>
            </a:r>
            <a:br>
              <a:rPr lang="ru-RU" sz="29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9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-развивать умение конструировать по образцу, чертежу, заданной схеме, по </a:t>
            </a:r>
            <a:r>
              <a:rPr lang="ru-RU" sz="29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замыслу;</a:t>
            </a:r>
            <a:endParaRPr lang="ru-RU" sz="29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http://static.lyvi.ru/img/kf/HTB1lMZKa8WD3KVjSZFsq6AqkpXaY/1000-DIY.jpg_q50.jpg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0939"/>
          <a:stretch/>
        </p:blipFill>
        <p:spPr bwMode="auto">
          <a:xfrm>
            <a:off x="0" y="12939"/>
            <a:ext cx="1187624" cy="6845062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Прямоугольник 3"/>
          <p:cNvSpPr/>
          <p:nvPr/>
        </p:nvSpPr>
        <p:spPr>
          <a:xfrm>
            <a:off x="2627784" y="188641"/>
            <a:ext cx="423021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Задачи: </a:t>
            </a:r>
            <a:r>
              <a:rPr lang="ru-RU" sz="3200" b="1" dirty="0">
                <a:solidFill>
                  <a:srgbClr val="0070C0"/>
                </a:solidFill>
              </a:rPr>
              <a:t/>
            </a:r>
            <a:br>
              <a:rPr lang="ru-RU" sz="3200" b="1" dirty="0">
                <a:solidFill>
                  <a:srgbClr val="0070C0"/>
                </a:solidFill>
              </a:rPr>
            </a:b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1051157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-2283974" y="8815891"/>
            <a:ext cx="629190" cy="936157"/>
          </a:xfrm>
        </p:spPr>
        <p:txBody>
          <a:bodyPr>
            <a:normAutofit fontScale="47500" lnSpcReduction="20000"/>
          </a:bodyPr>
          <a:lstStyle/>
          <a:p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Подготовила:</a:t>
            </a:r>
          </a:p>
          <a:p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Кузнецова И.О.</a:t>
            </a:r>
            <a:endParaRPr 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 descr="http://pic1.win4000.com/wallpaper/4/57a00f5123db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8" name="Picture 4" descr="https://krot.info/uploads/posts/2020-01/1579215291_32-73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91680" y="2725431"/>
            <a:ext cx="7227116" cy="1407137"/>
          </a:xfrm>
        </p:spPr>
        <p:txBody>
          <a:bodyPr>
            <a:noAutofit/>
          </a:bodyPr>
          <a:lstStyle/>
          <a:p>
            <a:pPr algn="l"/>
            <a:r>
              <a:rPr lang="ru-RU" sz="29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-развивать познавательную активность детей, воображение, фантазию и творческую инициативу</a:t>
            </a:r>
            <a:r>
              <a:rPr lang="ru-RU" sz="29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;</a:t>
            </a:r>
            <a:br>
              <a:rPr lang="ru-RU" sz="29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9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-развивать речь и коммуникативные навыки;</a:t>
            </a:r>
            <a:r>
              <a:rPr lang="ru-RU" sz="29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9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9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29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формировать предпосылки учебной деятельности: умение и желание трудиться, выполнять задания в соответствии с инструкцией и поставленной целью, доводить начатое дело до конца, планировать будущую работу.</a:t>
            </a:r>
            <a:br>
              <a:rPr lang="ru-RU" sz="29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9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https://avatars.mds.yandex.net/get-zen_doc/57035/pub_5c482ad543099005c7bf9ea3_5c482be2a600e205805a83ce/scale_1200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3924"/>
          <a:stretch/>
        </p:blipFill>
        <p:spPr bwMode="auto">
          <a:xfrm>
            <a:off x="1452" y="12576"/>
            <a:ext cx="1186172" cy="6845424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Прямоугольник 3"/>
          <p:cNvSpPr/>
          <p:nvPr/>
        </p:nvSpPr>
        <p:spPr>
          <a:xfrm>
            <a:off x="2339752" y="260649"/>
            <a:ext cx="451824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Задачи: </a:t>
            </a:r>
            <a:r>
              <a:rPr lang="ru-RU" sz="3200" b="1" dirty="0">
                <a:solidFill>
                  <a:srgbClr val="0070C0"/>
                </a:solidFill>
              </a:rPr>
              <a:t/>
            </a:r>
            <a:br>
              <a:rPr lang="ru-RU" sz="3200" b="1" dirty="0">
                <a:solidFill>
                  <a:srgbClr val="0070C0"/>
                </a:solidFill>
              </a:rPr>
            </a:br>
            <a:endParaRPr lang="ru-RU" sz="3200" dirty="0"/>
          </a:p>
        </p:txBody>
      </p:sp>
      <p:pic>
        <p:nvPicPr>
          <p:cNvPr id="8" name="Рисунок 7" descr="https://yt3.ggpht.com/a/AATXAJyk9ZGZUX6t3Yt0D_Brt9XG5BLLTGaRkqWozQ=s900-c-k-c0xffffffff-no-rj-mo"/>
          <p:cNvPicPr/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4495159"/>
            <a:ext cx="2000250" cy="20002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623102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-2283974" y="8815891"/>
            <a:ext cx="629190" cy="936157"/>
          </a:xfrm>
        </p:spPr>
        <p:txBody>
          <a:bodyPr>
            <a:normAutofit fontScale="47500" lnSpcReduction="20000"/>
          </a:bodyPr>
          <a:lstStyle/>
          <a:p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Подготовила:</a:t>
            </a:r>
          </a:p>
          <a:p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Кузнецова И.О.</a:t>
            </a:r>
            <a:endParaRPr 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 descr="http://pic1.win4000.com/wallpaper/4/57a00f5123db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8" name="Picture 4" descr="https://krot.info/uploads/posts/2020-01/1579215291_32-73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1348" y="2348880"/>
            <a:ext cx="7227116" cy="1407137"/>
          </a:xfrm>
        </p:spPr>
        <p:txBody>
          <a:bodyPr>
            <a:noAutofit/>
          </a:bodyPr>
          <a:lstStyle/>
          <a:p>
            <a:pPr algn="l"/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Принципы </a:t>
            </a:r>
            <a:r>
              <a:rPr lang="ru-RU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лего</a:t>
            </a: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-конструирования </a:t>
            </a:r>
            <a:r>
              <a:rPr lang="ru-RU" sz="2800" b="1" dirty="0">
                <a:solidFill>
                  <a:srgbClr val="0070C0"/>
                </a:solidFill>
              </a:rPr>
              <a:t/>
            </a:r>
            <a:br>
              <a:rPr lang="ru-RU" sz="2800" b="1" dirty="0">
                <a:solidFill>
                  <a:srgbClr val="0070C0"/>
                </a:solidFill>
              </a:rPr>
            </a:br>
            <a:r>
              <a:rPr lang="ru-RU" sz="3200" dirty="0"/>
              <a:t/>
            </a:r>
            <a:br>
              <a:rPr lang="ru-RU" sz="3200" dirty="0"/>
            </a:br>
            <a:r>
              <a:rPr lang="ru-RU" sz="29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29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9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от </a:t>
            </a:r>
            <a:r>
              <a:rPr lang="ru-RU" sz="29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простого к сложному;</a:t>
            </a:r>
            <a:br>
              <a:rPr lang="ru-RU" sz="29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9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9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учет возрастных особенностей </a:t>
            </a:r>
            <a:r>
              <a:rPr lang="ru-RU" sz="29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детей; </a:t>
            </a:r>
            <a:r>
              <a:rPr lang="ru-RU" sz="29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9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9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учёт индивидуальных возможностей детей в освоении коммуникативных и конструктивных навыков</a:t>
            </a:r>
            <a:r>
              <a:rPr lang="ru-RU" sz="29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;</a:t>
            </a:r>
            <a:br>
              <a:rPr lang="ru-RU" sz="29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9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-активности и созидательности;</a:t>
            </a:r>
            <a:r>
              <a:rPr lang="ru-RU" sz="29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9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9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-использование </a:t>
            </a:r>
            <a:r>
              <a:rPr lang="ru-RU" sz="29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эффективных методов и целенаправленной деятельности, направленных на развитие творческих способностей </a:t>
            </a:r>
            <a:r>
              <a:rPr lang="ru-RU" sz="29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детей.</a:t>
            </a:r>
            <a:r>
              <a:rPr lang="ru-RU" sz="29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9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3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4738906" y="414344"/>
            <a:ext cx="457176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69875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Times New Roman" pitchFamily="18" charset="0"/>
            </a:endParaRPr>
          </a:p>
        </p:txBody>
      </p:sp>
      <p:pic>
        <p:nvPicPr>
          <p:cNvPr id="11" name="Picture 10" descr="https://d.allegroimg.com/s1024/037a6c/9d7ad9574966a7361277e791923d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908"/>
          <a:stretch/>
        </p:blipFill>
        <p:spPr bwMode="auto">
          <a:xfrm rot="16200000">
            <a:off x="-2835186" y="2835186"/>
            <a:ext cx="6858000" cy="118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259632" y="188640"/>
            <a:ext cx="7488832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/>
              <a:t/>
            </a:r>
            <a:br>
              <a:rPr lang="ru-RU" sz="1400" dirty="0"/>
            </a:br>
            <a:endParaRPr lang="ru-RU" sz="32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1959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-2283974" y="8815891"/>
            <a:ext cx="629190" cy="936157"/>
          </a:xfrm>
        </p:spPr>
        <p:txBody>
          <a:bodyPr>
            <a:normAutofit fontScale="47500" lnSpcReduction="20000"/>
          </a:bodyPr>
          <a:lstStyle/>
          <a:p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Подготовила:</a:t>
            </a:r>
          </a:p>
          <a:p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Кузнецова И.О.</a:t>
            </a:r>
            <a:endParaRPr 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 descr="http://pic1.win4000.com/wallpaper/4/57a00f5123db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8" name="Picture 4" descr="https://krot.info/uploads/posts/2020-01/1579215291_32-73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41" y="-10585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47664" y="2420888"/>
            <a:ext cx="7416824" cy="1335129"/>
          </a:xfrm>
        </p:spPr>
        <p:txBody>
          <a:bodyPr>
            <a:noAutofit/>
          </a:bodyPr>
          <a:lstStyle/>
          <a:p>
            <a:pPr algn="l"/>
            <a:r>
              <a:rPr lang="ru-RU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комплексности решения </a:t>
            </a:r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задач;</a:t>
            </a:r>
            <a:r>
              <a:rPr lang="ru-RU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решение конструктивных задач в разных видах деятельности: </a:t>
            </a:r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игровой, познавательной</a:t>
            </a:r>
            <a:r>
              <a:rPr lang="ru-RU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речевой;</a:t>
            </a:r>
            <a:br>
              <a:rPr lang="ru-RU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9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результативности</a:t>
            </a:r>
            <a:r>
              <a:rPr lang="ru-RU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гарантированности</a:t>
            </a:r>
            <a:r>
              <a:rPr lang="ru-RU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реализация прав ребёнка на получение помощи и поддержки, гарантии положительного результата независимо от возраста и уровня развития детей.</a:t>
            </a:r>
            <a:endParaRPr lang="ru-RU" sz="2800" dirty="0"/>
          </a:p>
        </p:txBody>
      </p:sp>
      <p:pic>
        <p:nvPicPr>
          <p:cNvPr id="8" name="Рисунок 7" descr="https://4.allegroimg.com/s1024/03b749/d71b76cf4e0e982bf70061ace7d4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b="72576"/>
          <a:stretch/>
        </p:blipFill>
        <p:spPr bwMode="auto">
          <a:xfrm rot="16200000">
            <a:off x="-2918594" y="2860609"/>
            <a:ext cx="6858000" cy="111561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Рисунок 9" descr="https://yt3.ggpht.com/a/AATXAJyk9ZGZUX6t3Yt0D_Brt9XG5BLLTGaRkqWozQ=s900-c-k-c0xffffffff-no-rj-mo"/>
          <p:cNvPicPr/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1721" y="4581128"/>
            <a:ext cx="2000250" cy="200025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Прямоугольник 3"/>
          <p:cNvSpPr/>
          <p:nvPr/>
        </p:nvSpPr>
        <p:spPr>
          <a:xfrm>
            <a:off x="1835696" y="260649"/>
            <a:ext cx="612068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Принципы </a:t>
            </a:r>
            <a:r>
              <a:rPr lang="en-US" sz="2800" b="1" dirty="0">
                <a:solidFill>
                  <a:srgbClr val="002060"/>
                </a:solidFill>
              </a:rPr>
              <a:t>LEGO </a:t>
            </a: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-конструирования </a:t>
            </a:r>
            <a:r>
              <a:rPr lang="ru-RU" sz="2800" b="1" dirty="0">
                <a:solidFill>
                  <a:srgbClr val="0070C0"/>
                </a:solidFill>
              </a:rPr>
              <a:t/>
            </a:r>
            <a:br>
              <a:rPr lang="ru-RU" sz="2800" b="1" dirty="0">
                <a:solidFill>
                  <a:srgbClr val="0070C0"/>
                </a:solidFill>
              </a:rPr>
            </a:b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0245224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-2283974" y="8815891"/>
            <a:ext cx="629190" cy="936157"/>
          </a:xfrm>
        </p:spPr>
        <p:txBody>
          <a:bodyPr>
            <a:normAutofit fontScale="47500" lnSpcReduction="20000"/>
          </a:bodyPr>
          <a:lstStyle/>
          <a:p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Подготовила:</a:t>
            </a:r>
          </a:p>
          <a:p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Кузнецова И.О.</a:t>
            </a:r>
            <a:endParaRPr 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 descr="http://pic1.win4000.com/wallpaper/4/57a00f5123db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8" name="Picture 4" descr="https://krot.info/uploads/posts/2020-01/1579215291_32-73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19672" y="116633"/>
            <a:ext cx="6867076" cy="1152128"/>
          </a:xfrm>
        </p:spPr>
        <p:txBody>
          <a:bodyPr>
            <a:noAutofit/>
          </a:bodyPr>
          <a:lstStyle/>
          <a:p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Формы  организации обучения дошкольников конструированию</a:t>
            </a:r>
          </a:p>
        </p:txBody>
      </p:sp>
      <p:pic>
        <p:nvPicPr>
          <p:cNvPr id="7" name="Рисунок 6" descr="http://static.lyvi.ru/img/kf/HTB1lMZKa8WD3KVjSZFsq6AqkpXaY/1000-DIY.jpg_q50.jpg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0939"/>
          <a:stretch/>
        </p:blipFill>
        <p:spPr bwMode="auto">
          <a:xfrm>
            <a:off x="0" y="12938"/>
            <a:ext cx="1187624" cy="6944453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Прямоугольник 3"/>
          <p:cNvSpPr/>
          <p:nvPr/>
        </p:nvSpPr>
        <p:spPr>
          <a:xfrm>
            <a:off x="1619672" y="1700808"/>
            <a:ext cx="6984776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конструирование </a:t>
            </a:r>
            <a:r>
              <a:rPr lang="ru-RU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 образцу</a:t>
            </a:r>
          </a:p>
          <a:p>
            <a:pPr>
              <a:buNone/>
            </a:pPr>
            <a:r>
              <a:rPr lang="ru-RU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 конструирование по модели</a:t>
            </a:r>
          </a:p>
          <a:p>
            <a:pPr>
              <a:buNone/>
            </a:pPr>
            <a:r>
              <a:rPr lang="ru-RU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 конструирование по условиям</a:t>
            </a:r>
          </a:p>
          <a:p>
            <a:pPr>
              <a:buNone/>
            </a:pPr>
            <a:r>
              <a:rPr lang="ru-RU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 конструирование по простейшим чертежам и наглядным схемам</a:t>
            </a:r>
          </a:p>
          <a:p>
            <a:pPr>
              <a:buNone/>
            </a:pPr>
            <a:r>
              <a:rPr lang="ru-RU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 конструирование по замыслу</a:t>
            </a:r>
          </a:p>
          <a:p>
            <a:pPr>
              <a:buNone/>
            </a:pPr>
            <a:r>
              <a:rPr lang="ru-RU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 конструирование по теме </a:t>
            </a:r>
          </a:p>
        </p:txBody>
      </p:sp>
    </p:spTree>
    <p:extLst>
      <p:ext uri="{BB962C8B-B14F-4D97-AF65-F5344CB8AC3E}">
        <p14:creationId xmlns:p14="http://schemas.microsoft.com/office/powerpoint/2010/main" val="3369627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-2283974" y="8815891"/>
            <a:ext cx="629190" cy="936157"/>
          </a:xfrm>
        </p:spPr>
        <p:txBody>
          <a:bodyPr>
            <a:normAutofit fontScale="47500" lnSpcReduction="20000"/>
          </a:bodyPr>
          <a:lstStyle/>
          <a:p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Подготовила:</a:t>
            </a:r>
          </a:p>
          <a:p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Кузнецова И.О.</a:t>
            </a:r>
            <a:endParaRPr 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 descr="http://pic1.win4000.com/wallpaper/4/57a00f5123db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8" name="Picture 4" descr="https://krot.info/uploads/posts/2020-01/1579215291_32-73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395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59632" y="116633"/>
            <a:ext cx="7227116" cy="1224136"/>
          </a:xfrm>
        </p:spPr>
        <p:txBody>
          <a:bodyPr>
            <a:noAutofit/>
          </a:bodyPr>
          <a:lstStyle/>
          <a:p>
            <a:r>
              <a:rPr lang="ru-RU" sz="3200" dirty="0">
                <a:solidFill>
                  <a:srgbClr val="002060"/>
                </a:solidFill>
              </a:rPr>
              <a:t>Методические приемы при </a:t>
            </a:r>
            <a:r>
              <a:rPr lang="ru-RU" sz="3200" dirty="0" smtClean="0">
                <a:solidFill>
                  <a:srgbClr val="002060"/>
                </a:solidFill>
              </a:rPr>
              <a:t>работе </a:t>
            </a:r>
            <a:r>
              <a:rPr lang="ru-RU" sz="3200" dirty="0">
                <a:solidFill>
                  <a:srgbClr val="002060"/>
                </a:solidFill>
              </a:rPr>
              <a:t>с детьми</a:t>
            </a:r>
            <a:endParaRPr lang="ru-RU" sz="3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https://avatars.mds.yandex.net/get-zen_doc/57035/pub_5c482ad543099005c7bf9ea3_5c482be2a600e205805a83ce/scale_1200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3924"/>
          <a:stretch/>
        </p:blipFill>
        <p:spPr bwMode="auto">
          <a:xfrm>
            <a:off x="1452" y="12576"/>
            <a:ext cx="1186172" cy="6845424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Прямоугольник 3"/>
          <p:cNvSpPr/>
          <p:nvPr/>
        </p:nvSpPr>
        <p:spPr>
          <a:xfrm>
            <a:off x="2483768" y="116632"/>
            <a:ext cx="4572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endParaRPr lang="ru-RU" sz="2400" b="1" kern="10" dirty="0">
              <a:solidFill>
                <a:schemeClr val="accent2"/>
              </a:solidFill>
              <a:latin typeface="+mj-lt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547664" y="1700807"/>
            <a:ext cx="705678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rgbClr val="002060"/>
                </a:solidFill>
              </a:rPr>
              <a:t>-Вступительная беседа</a:t>
            </a:r>
          </a:p>
          <a:p>
            <a:r>
              <a:rPr lang="ru-RU" sz="2400" dirty="0" smtClean="0">
                <a:solidFill>
                  <a:srgbClr val="002060"/>
                </a:solidFill>
              </a:rPr>
              <a:t>-</a:t>
            </a:r>
            <a:r>
              <a:rPr lang="ru-RU" sz="2400" dirty="0" smtClean="0">
                <a:solidFill>
                  <a:srgbClr val="002060"/>
                </a:solidFill>
              </a:rPr>
              <a:t>Создание </a:t>
            </a:r>
            <a:r>
              <a:rPr lang="ru-RU" sz="2400" dirty="0">
                <a:solidFill>
                  <a:srgbClr val="002060"/>
                </a:solidFill>
              </a:rPr>
              <a:t>проблемных </a:t>
            </a:r>
            <a:r>
              <a:rPr lang="ru-RU" sz="2400" dirty="0" smtClean="0">
                <a:solidFill>
                  <a:srgbClr val="002060"/>
                </a:solidFill>
              </a:rPr>
              <a:t>ситуаций</a:t>
            </a:r>
            <a:endParaRPr lang="ru-RU" sz="2400" dirty="0">
              <a:solidFill>
                <a:srgbClr val="002060"/>
              </a:solidFill>
            </a:endParaRPr>
          </a:p>
          <a:p>
            <a:r>
              <a:rPr lang="ru-RU" sz="2400" dirty="0" smtClean="0">
                <a:solidFill>
                  <a:srgbClr val="002060"/>
                </a:solidFill>
              </a:rPr>
              <a:t>-Дидактические </a:t>
            </a:r>
            <a:r>
              <a:rPr lang="ru-RU" sz="2400" dirty="0">
                <a:solidFill>
                  <a:srgbClr val="002060"/>
                </a:solidFill>
              </a:rPr>
              <a:t>игры</a:t>
            </a:r>
          </a:p>
          <a:p>
            <a:r>
              <a:rPr lang="ru-RU" sz="2400" dirty="0" smtClean="0">
                <a:solidFill>
                  <a:srgbClr val="002060"/>
                </a:solidFill>
              </a:rPr>
              <a:t>-Игры  </a:t>
            </a:r>
            <a:r>
              <a:rPr lang="ru-RU" sz="2400" dirty="0">
                <a:solidFill>
                  <a:srgbClr val="002060"/>
                </a:solidFill>
              </a:rPr>
              <a:t>на развитие конструктивных </a:t>
            </a:r>
            <a:r>
              <a:rPr lang="ru-RU" sz="2400" dirty="0" smtClean="0">
                <a:solidFill>
                  <a:srgbClr val="002060"/>
                </a:solidFill>
              </a:rPr>
              <a:t>способностей</a:t>
            </a:r>
          </a:p>
          <a:p>
            <a:r>
              <a:rPr lang="ru-RU" sz="2400" dirty="0" smtClean="0">
                <a:solidFill>
                  <a:srgbClr val="002060"/>
                </a:solidFill>
              </a:rPr>
              <a:t>-С/ролевые игры, игры театрализации</a:t>
            </a:r>
            <a:endParaRPr lang="ru-RU" sz="2400" dirty="0">
              <a:solidFill>
                <a:srgbClr val="002060"/>
              </a:solidFill>
            </a:endParaRPr>
          </a:p>
          <a:p>
            <a:r>
              <a:rPr lang="ru-RU" sz="2400" dirty="0" smtClean="0">
                <a:solidFill>
                  <a:srgbClr val="002060"/>
                </a:solidFill>
              </a:rPr>
              <a:t>-</a:t>
            </a:r>
            <a:r>
              <a:rPr lang="ru-RU" sz="2400" dirty="0" smtClean="0">
                <a:solidFill>
                  <a:srgbClr val="002060"/>
                </a:solidFill>
              </a:rPr>
              <a:t>Пальчиковая </a:t>
            </a:r>
            <a:r>
              <a:rPr lang="ru-RU" sz="2400" dirty="0" smtClean="0">
                <a:solidFill>
                  <a:srgbClr val="002060"/>
                </a:solidFill>
              </a:rPr>
              <a:t>гимнастика</a:t>
            </a:r>
          </a:p>
          <a:p>
            <a:r>
              <a:rPr lang="ru-RU" sz="2400" dirty="0" smtClean="0">
                <a:solidFill>
                  <a:srgbClr val="002060"/>
                </a:solidFill>
              </a:rPr>
              <a:t>-</a:t>
            </a:r>
            <a:r>
              <a:rPr lang="ru-RU" sz="2400" dirty="0" smtClean="0">
                <a:solidFill>
                  <a:srgbClr val="002060"/>
                </a:solidFill>
              </a:rPr>
              <a:t>Использование </a:t>
            </a:r>
            <a:r>
              <a:rPr lang="ru-RU" sz="2400" dirty="0" smtClean="0">
                <a:solidFill>
                  <a:srgbClr val="002060"/>
                </a:solidFill>
              </a:rPr>
              <a:t>схем</a:t>
            </a:r>
            <a:endParaRPr lang="ru-RU" sz="2400" dirty="0">
              <a:solidFill>
                <a:srgbClr val="002060"/>
              </a:solidFill>
            </a:endParaRPr>
          </a:p>
          <a:p>
            <a:r>
              <a:rPr lang="ru-RU" sz="2400" dirty="0" smtClean="0">
                <a:solidFill>
                  <a:srgbClr val="002060"/>
                </a:solidFill>
              </a:rPr>
              <a:t>-Показ </a:t>
            </a:r>
            <a:r>
              <a:rPr lang="ru-RU" sz="2400" dirty="0">
                <a:solidFill>
                  <a:srgbClr val="002060"/>
                </a:solidFill>
              </a:rPr>
              <a:t>и анализ </a:t>
            </a:r>
            <a:r>
              <a:rPr lang="ru-RU" sz="2400" dirty="0" smtClean="0">
                <a:solidFill>
                  <a:srgbClr val="002060"/>
                </a:solidFill>
              </a:rPr>
              <a:t>образца</a:t>
            </a:r>
          </a:p>
        </p:txBody>
      </p:sp>
      <p:pic>
        <p:nvPicPr>
          <p:cNvPr id="9" name="Рисунок 8" descr="https://yt3.ggpht.com/a/AATXAJyk9ZGZUX6t3Yt0D_Brt9XG5BLLTGaRkqWozQ=s900-c-k-c0xffffffff-no-rj-mo"/>
          <p:cNvPicPr/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5653" y="4581128"/>
            <a:ext cx="2000250" cy="20002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413468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-2283974" y="8815891"/>
            <a:ext cx="629190" cy="936157"/>
          </a:xfrm>
        </p:spPr>
        <p:txBody>
          <a:bodyPr>
            <a:normAutofit fontScale="47500" lnSpcReduction="20000"/>
          </a:bodyPr>
          <a:lstStyle/>
          <a:p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Подготовила:</a:t>
            </a:r>
          </a:p>
          <a:p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Кузнецова И.О.</a:t>
            </a:r>
            <a:endParaRPr 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 descr="http://pic1.win4000.com/wallpaper/4/57a00f5123db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8" name="Picture 4" descr="https://krot.info/uploads/posts/2020-01/1579215291_32-73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216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20218" y="2691718"/>
            <a:ext cx="2016224" cy="743604"/>
          </a:xfrm>
        </p:spPr>
        <p:txBody>
          <a:bodyPr>
            <a:noAutofit/>
          </a:bodyPr>
          <a:lstStyle/>
          <a:p>
            <a:pPr algn="l"/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dirty="0"/>
              <a:t/>
            </a:r>
            <a:br>
              <a:rPr lang="ru-RU" sz="3200" dirty="0"/>
            </a:br>
            <a:r>
              <a:rPr lang="ru-RU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3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4738906" y="414344"/>
            <a:ext cx="457176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69875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Times New Roman" pitchFamily="18" charset="0"/>
            </a:endParaRPr>
          </a:p>
        </p:txBody>
      </p:sp>
      <p:pic>
        <p:nvPicPr>
          <p:cNvPr id="11" name="Picture 10" descr="https://d.allegroimg.com/s1024/037a6c/9d7ad9574966a7361277e791923d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908"/>
          <a:stretch/>
        </p:blipFill>
        <p:spPr bwMode="auto">
          <a:xfrm rot="16200000">
            <a:off x="-2839802" y="2835188"/>
            <a:ext cx="6858000" cy="118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259632" y="188640"/>
            <a:ext cx="7488832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/>
              <a:t/>
            </a:r>
            <a:br>
              <a:rPr lang="ru-RU" sz="1400" dirty="0"/>
            </a:br>
            <a:endParaRPr lang="ru-RU" sz="3200" dirty="0">
              <a:solidFill>
                <a:srgbClr val="0070C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24082" y="306622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400" kern="10" dirty="0">
                <a:solidFill>
                  <a:srgbClr val="002060"/>
                </a:solidFill>
              </a:rPr>
              <a:t>Дидактическая игра </a:t>
            </a:r>
          </a:p>
          <a:p>
            <a:pPr algn="ctr"/>
            <a:r>
              <a:rPr lang="ru-RU" sz="2400" kern="10" dirty="0" smtClean="0">
                <a:solidFill>
                  <a:srgbClr val="002060"/>
                </a:solidFill>
              </a:rPr>
              <a:t>«Волшебный мешочек</a:t>
            </a:r>
            <a:r>
              <a:rPr lang="ru-RU" sz="2400" kern="10" dirty="0" smtClean="0">
                <a:solidFill>
                  <a:srgbClr val="002060"/>
                </a:solidFill>
              </a:rPr>
              <a:t>»</a:t>
            </a:r>
            <a:endParaRPr lang="ru-RU" sz="2400" kern="10" dirty="0">
              <a:solidFill>
                <a:srgbClr val="002060"/>
              </a:solidFill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455326" y="3929770"/>
            <a:ext cx="3024336" cy="2268252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191612" y="1678654"/>
            <a:ext cx="3172909" cy="2379682"/>
          </a:xfrm>
          <a:prstGeom prst="rect">
            <a:avLst/>
          </a:prstGeom>
        </p:spPr>
      </p:pic>
      <p:sp>
        <p:nvSpPr>
          <p:cNvPr id="15" name="Прямоугольник 14"/>
          <p:cNvSpPr/>
          <p:nvPr/>
        </p:nvSpPr>
        <p:spPr>
          <a:xfrm>
            <a:off x="5196082" y="293181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400" kern="10" dirty="0">
                <a:solidFill>
                  <a:srgbClr val="002060"/>
                </a:solidFill>
              </a:rPr>
              <a:t>И</a:t>
            </a:r>
            <a:r>
              <a:rPr lang="ru-RU" sz="2400" kern="10" dirty="0" smtClean="0">
                <a:solidFill>
                  <a:srgbClr val="002060"/>
                </a:solidFill>
              </a:rPr>
              <a:t>гра </a:t>
            </a:r>
            <a:endParaRPr lang="ru-RU" sz="2400" kern="10" dirty="0">
              <a:solidFill>
                <a:srgbClr val="002060"/>
              </a:solidFill>
            </a:endParaRPr>
          </a:p>
          <a:p>
            <a:pPr algn="ctr"/>
            <a:r>
              <a:rPr lang="ru-RU" sz="2400" kern="10" dirty="0" smtClean="0">
                <a:solidFill>
                  <a:srgbClr val="002060"/>
                </a:solidFill>
              </a:rPr>
              <a:t>«Назови правильно деталь</a:t>
            </a:r>
            <a:r>
              <a:rPr lang="ru-RU" sz="2400" kern="10" dirty="0" smtClean="0">
                <a:solidFill>
                  <a:srgbClr val="002060"/>
                </a:solidFill>
              </a:rPr>
              <a:t>»</a:t>
            </a:r>
            <a:endParaRPr lang="ru-RU" sz="2400" kern="10" dirty="0">
              <a:solidFill>
                <a:srgbClr val="002060"/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852938" y="1557774"/>
            <a:ext cx="3025073" cy="2268805"/>
          </a:xfrm>
          <a:prstGeom prst="rect">
            <a:avLst/>
          </a:prstGeom>
        </p:spPr>
      </p:pic>
      <p:sp>
        <p:nvSpPr>
          <p:cNvPr id="12" name="Прямоугольник 11"/>
          <p:cNvSpPr/>
          <p:nvPr/>
        </p:nvSpPr>
        <p:spPr>
          <a:xfrm>
            <a:off x="3443797" y="2808127"/>
            <a:ext cx="319690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kern="10" dirty="0" smtClean="0">
                <a:solidFill>
                  <a:srgbClr val="002060"/>
                </a:solidFill>
              </a:rPr>
              <a:t>И/у «Угадай на ощупь»</a:t>
            </a:r>
            <a:endParaRPr lang="ru-RU" sz="2400" kern="1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71280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-2283974" y="8815891"/>
            <a:ext cx="629190" cy="936157"/>
          </a:xfrm>
        </p:spPr>
        <p:txBody>
          <a:bodyPr>
            <a:normAutofit fontScale="47500" lnSpcReduction="20000"/>
          </a:bodyPr>
          <a:lstStyle/>
          <a:p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Подготовила:</a:t>
            </a:r>
          </a:p>
          <a:p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Кузнецова И.О.</a:t>
            </a:r>
            <a:endParaRPr 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 descr="http://pic1.win4000.com/wallpaper/4/57a00f5123db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8" name="Picture 4" descr="https://krot.info/uploads/posts/2020-01/1579215291_32-73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86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2472" y="792650"/>
            <a:ext cx="3960440" cy="831073"/>
          </a:xfrm>
        </p:spPr>
        <p:txBody>
          <a:bodyPr>
            <a:noAutofit/>
          </a:bodyPr>
          <a:lstStyle/>
          <a:p>
            <a:pPr algn="l"/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</a:t>
            </a:r>
            <a:endParaRPr lang="ru-RU" sz="2000" dirty="0">
              <a:solidFill>
                <a:srgbClr val="002060"/>
              </a:solidFill>
            </a:endParaRPr>
          </a:p>
        </p:txBody>
      </p:sp>
      <p:pic>
        <p:nvPicPr>
          <p:cNvPr id="8" name="Рисунок 7" descr="https://4.allegroimg.com/s1024/03b749/d71b76cf4e0e982bf70061ace7d4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b="72576"/>
          <a:stretch/>
        </p:blipFill>
        <p:spPr bwMode="auto">
          <a:xfrm rot="16200000">
            <a:off x="-2871193" y="2872369"/>
            <a:ext cx="6858000" cy="1115614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Прямоугольник 8"/>
          <p:cNvSpPr/>
          <p:nvPr/>
        </p:nvSpPr>
        <p:spPr>
          <a:xfrm>
            <a:off x="5482910" y="5454606"/>
            <a:ext cx="295232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kern="10" dirty="0" smtClean="0">
                <a:solidFill>
                  <a:srgbClr val="002060"/>
                </a:solidFill>
              </a:rPr>
              <a:t>Игра «Мемо-кубики»</a:t>
            </a:r>
            <a:endParaRPr lang="ru-RU" sz="2400" kern="10" dirty="0">
              <a:solidFill>
                <a:srgbClr val="002060"/>
              </a:solidFill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456613" y="1682509"/>
            <a:ext cx="3645024" cy="2733768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1380989" y="208012"/>
            <a:ext cx="410192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2400" dirty="0" smtClean="0">
                <a:solidFill>
                  <a:srgbClr val="002060"/>
                </a:solidFill>
                <a:ea typeface="Segoe UI Emoji" panose="020B0502040204020203" pitchFamily="34" charset="0"/>
              </a:rPr>
              <a:t>Игра «Найди </a:t>
            </a:r>
            <a:r>
              <a:rPr lang="ru-RU" sz="2400" dirty="0">
                <a:solidFill>
                  <a:srgbClr val="002060"/>
                </a:solidFill>
                <a:ea typeface="Segoe UI Emoji" panose="020B0502040204020203" pitchFamily="34" charset="0"/>
              </a:rPr>
              <a:t>закономерность и продолжи ряд»</a:t>
            </a:r>
            <a:endParaRPr lang="ru-RU" sz="2400" dirty="0">
              <a:solidFill>
                <a:srgbClr val="002060"/>
              </a:solidFill>
              <a:ea typeface="Segoe UI Emoji" panose="020B0502040204020203" pitchFamily="34" charset="0"/>
            </a:endParaRPr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0989" y="1104422"/>
            <a:ext cx="3299859" cy="2474894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5304" y="4077072"/>
            <a:ext cx="3531578" cy="2648683"/>
          </a:xfrm>
          <a:prstGeom prst="rect">
            <a:avLst/>
          </a:prstGeom>
        </p:spPr>
      </p:pic>
      <p:sp>
        <p:nvSpPr>
          <p:cNvPr id="20" name="Прямоугольник 19"/>
          <p:cNvSpPr/>
          <p:nvPr/>
        </p:nvSpPr>
        <p:spPr>
          <a:xfrm>
            <a:off x="5880411" y="431840"/>
            <a:ext cx="295232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kern="10" dirty="0" smtClean="0">
                <a:solidFill>
                  <a:srgbClr val="002060"/>
                </a:solidFill>
              </a:rPr>
              <a:t>Игра «Ориентация в пространстве»</a:t>
            </a:r>
            <a:endParaRPr lang="ru-RU" sz="2400" kern="1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86659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-2283974" y="8815891"/>
            <a:ext cx="629190" cy="936157"/>
          </a:xfrm>
        </p:spPr>
        <p:txBody>
          <a:bodyPr>
            <a:normAutofit fontScale="47500" lnSpcReduction="20000"/>
          </a:bodyPr>
          <a:lstStyle/>
          <a:p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Подготовила:</a:t>
            </a:r>
          </a:p>
          <a:p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Кузнецова И.О.</a:t>
            </a:r>
            <a:endParaRPr 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 descr="http://pic1.win4000.com/wallpaper/4/57a00f5123db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8" name="Picture 4" descr="https://krot.info/uploads/posts/2020-01/1579215291_32-73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45" y="12938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56838" y="1049491"/>
            <a:ext cx="6867076" cy="1152128"/>
          </a:xfrm>
        </p:spPr>
        <p:txBody>
          <a:bodyPr>
            <a:noAutofit/>
          </a:bodyPr>
          <a:lstStyle/>
          <a:p>
            <a:endParaRPr lang="ru-RU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http://static.lyvi.ru/img/kf/HTB1lMZKa8WD3KVjSZFsq6AqkpXaY/1000-DIY.jpg_q50.jpg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0939"/>
          <a:stretch/>
        </p:blipFill>
        <p:spPr bwMode="auto">
          <a:xfrm>
            <a:off x="0" y="12938"/>
            <a:ext cx="1187624" cy="6944453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Прямоугольник 3"/>
          <p:cNvSpPr/>
          <p:nvPr/>
        </p:nvSpPr>
        <p:spPr>
          <a:xfrm>
            <a:off x="1001775" y="313455"/>
            <a:ext cx="339594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>
                <a:solidFill>
                  <a:srgbClr val="002060"/>
                </a:solidFill>
              </a:rPr>
              <a:t/>
            </a:r>
            <a:br>
              <a:rPr lang="ru-RU" sz="2000" dirty="0">
                <a:solidFill>
                  <a:srgbClr val="002060"/>
                </a:solidFill>
              </a:rPr>
            </a:br>
            <a:endParaRPr lang="ru-RU" sz="2000" dirty="0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247619" y="1132005"/>
            <a:ext cx="3716856" cy="2787642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480665" y="2986419"/>
            <a:ext cx="3938519" cy="2953889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1560300" y="345611"/>
            <a:ext cx="7638609" cy="4113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Рассказ </a:t>
            </a:r>
            <a:r>
              <a:rPr lang="ru-RU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 постройке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27857284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3" descr="http://pic1.win4000.com/wallpaper/4/57a00f5123db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7731" y="0"/>
            <a:ext cx="9144000" cy="6858000"/>
          </a:xfrm>
          <a:prstGeom prst="rect">
            <a:avLst/>
          </a:prstGeom>
          <a:noFill/>
        </p:spPr>
      </p:pic>
      <p:pic>
        <p:nvPicPr>
          <p:cNvPr id="16" name="Picture 4" descr="https://krot.info/uploads/posts/2020-01/1579215291_32-73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450" y="-12566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00431" y="317378"/>
            <a:ext cx="8229600" cy="1143000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Особенности практического использования с учётом возраста детей:</a:t>
            </a:r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3600" dirty="0">
              <a:solidFill>
                <a:srgbClr val="00206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786446" y="1214422"/>
            <a:ext cx="14512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от 1 до 3 лет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346683" y="4350419"/>
            <a:ext cx="33520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Мягкие кирпичики </a:t>
            </a:r>
            <a:r>
              <a:rPr lang="en-US" b="1" dirty="0">
                <a:solidFill>
                  <a:srgbClr val="002060"/>
                </a:solidFill>
              </a:rPr>
              <a:t>LEGO</a:t>
            </a:r>
            <a:r>
              <a:rPr lang="en-US" dirty="0">
                <a:solidFill>
                  <a:srgbClr val="002060"/>
                </a:solidFill>
              </a:rPr>
              <a:t> </a:t>
            </a:r>
            <a:r>
              <a:rPr lang="en-US" b="1" dirty="0">
                <a:solidFill>
                  <a:srgbClr val="002060"/>
                </a:solidFill>
              </a:rPr>
              <a:t>SOFT</a:t>
            </a:r>
            <a:endParaRPr lang="ru-RU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104995" y="4382084"/>
            <a:ext cx="22653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Наборы </a:t>
            </a:r>
            <a:r>
              <a:rPr lang="en-US" b="1" dirty="0">
                <a:solidFill>
                  <a:srgbClr val="002060"/>
                </a:solidFill>
              </a:rPr>
              <a:t>LEGO</a:t>
            </a:r>
            <a:r>
              <a:rPr lang="en-US" dirty="0">
                <a:solidFill>
                  <a:srgbClr val="002060"/>
                </a:solidFill>
              </a:rPr>
              <a:t> </a:t>
            </a:r>
            <a:r>
              <a:rPr lang="en-US" b="1" dirty="0">
                <a:solidFill>
                  <a:srgbClr val="002060"/>
                </a:solidFill>
              </a:rPr>
              <a:t>Duplo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242009" y="5733256"/>
            <a:ext cx="820440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Разнообразие </a:t>
            </a:r>
            <a:r>
              <a:rPr lang="en-US" b="1" dirty="0"/>
              <a:t>LEGO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конструкторов позволяет заниматься с обучающимися разного возраста и различных образовательных возможностей.</a:t>
            </a:r>
            <a:endParaRPr lang="ru-RU" b="1" dirty="0"/>
          </a:p>
        </p:txBody>
      </p:sp>
      <p:pic>
        <p:nvPicPr>
          <p:cNvPr id="14" name="Рисунок 13" descr="https://auctions.c.yimg.jp/images.auctions.yahoo.co.jp/image/dr000/auc0505/users/0/9/0/4/shiningcrescent-img900x695-1558367892brfdx510190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5825" y="1574928"/>
            <a:ext cx="3133725" cy="2419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Рисунок 14" descr="Развивающий конструктор Лего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91" r="7547" b="4761"/>
          <a:stretch>
            <a:fillRect/>
          </a:stretch>
        </p:blipFill>
        <p:spPr bwMode="auto">
          <a:xfrm>
            <a:off x="5214888" y="1810458"/>
            <a:ext cx="3500462" cy="24288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" name="Рисунок 16" descr="https://avatars.mds.yandex.net/get-zen_doc/57035/pub_5c482ad543099005c7bf9ea3_5c482be2a600e205805a83ce/scale_1200"/>
          <p:cNvPicPr/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3924"/>
          <a:stretch/>
        </p:blipFill>
        <p:spPr bwMode="auto">
          <a:xfrm>
            <a:off x="1452" y="12576"/>
            <a:ext cx="1186172" cy="68454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http://pic1.win4000.com/wallpaper/4/57a00f5123db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4" descr="https://krot.info/uploads/posts/2020-01/1579215291_32-73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321463"/>
            <a:ext cx="6519668" cy="1143000"/>
          </a:xfrm>
        </p:spPr>
        <p:txBody>
          <a:bodyPr>
            <a:noAutofit/>
          </a:bodyPr>
          <a:lstStyle/>
          <a:p>
            <a:r>
              <a:rPr lang="ru-RU" sz="2400" dirty="0" smtClean="0">
                <a:solidFill>
                  <a:srgbClr val="002060"/>
                </a:solidFill>
                <a:cs typeface="Times New Roman" pitchFamily="18" charset="0"/>
              </a:rPr>
              <a:t>С </a:t>
            </a:r>
            <a:r>
              <a:rPr lang="ru-RU" sz="2400" dirty="0" smtClean="0">
                <a:solidFill>
                  <a:srgbClr val="002060"/>
                </a:solidFill>
                <a:cs typeface="Times New Roman" pitchFamily="18" charset="0"/>
              </a:rPr>
              <a:t>детьми </a:t>
            </a:r>
            <a:r>
              <a:rPr lang="ru-RU" sz="2400" dirty="0" smtClean="0">
                <a:solidFill>
                  <a:srgbClr val="002060"/>
                </a:solidFill>
                <a:cs typeface="Times New Roman" pitchFamily="18" charset="0"/>
              </a:rPr>
              <a:t>3–4 лет используются </a:t>
            </a:r>
            <a:r>
              <a:rPr lang="en-US" sz="2400" dirty="0" smtClean="0">
                <a:solidFill>
                  <a:srgbClr val="002060"/>
                </a:solidFill>
              </a:rPr>
              <a:t> </a:t>
            </a:r>
            <a:r>
              <a:rPr lang="en-US" sz="2400" dirty="0">
                <a:solidFill>
                  <a:srgbClr val="002060"/>
                </a:solidFill>
              </a:rPr>
              <a:t>LEGO </a:t>
            </a:r>
            <a:r>
              <a:rPr lang="ru-RU" sz="2400" dirty="0" smtClean="0">
                <a:solidFill>
                  <a:srgbClr val="002060"/>
                </a:solidFill>
                <a:cs typeface="Times New Roman" pitchFamily="18" charset="0"/>
              </a:rPr>
              <a:t>-</a:t>
            </a:r>
            <a:r>
              <a:rPr lang="ru-RU" sz="2400" dirty="0" smtClean="0">
                <a:solidFill>
                  <a:srgbClr val="002060"/>
                </a:solidFill>
                <a:cs typeface="Times New Roman" pitchFamily="18" charset="0"/>
              </a:rPr>
              <a:t>наборы с крупными элементами и простыми соединениями деталей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b="1" dirty="0">
              <a:solidFill>
                <a:srgbClr val="00206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7517" y="2780928"/>
            <a:ext cx="4515442" cy="33843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4553" y="1474747"/>
            <a:ext cx="3379337" cy="362152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10" descr="https://d.allegroimg.com/s1024/037a6c/9d7ad9574966a7361277e791923d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908"/>
          <a:stretch/>
        </p:blipFill>
        <p:spPr bwMode="auto">
          <a:xfrm rot="16200000">
            <a:off x="-2835186" y="2835186"/>
            <a:ext cx="6858000" cy="118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http://pic1.win4000.com/wallpaper/4/57a00f5123db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4" descr="https://krot.info/uploads/posts/2020-01/1579215291_32-73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41" y="-10585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39608" y="776634"/>
            <a:ext cx="7685456" cy="1161240"/>
          </a:xfrm>
        </p:spPr>
        <p:txBody>
          <a:bodyPr>
            <a:noAutofit/>
          </a:bodyPr>
          <a:lstStyle/>
          <a:p>
            <a:pPr algn="just"/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 детьми 4–5 лет конструирование усложняется, используются элементы среднего размера, применяются более сложные варианты соединения деталей. В средней группе используются цветные фото и картинки с изображениями моделей, по которым дети должны выполнить постройку. Конструируются модели по теме, образцу, замыслу и простейшим условиям.</a:t>
            </a:r>
            <a:endParaRPr lang="ru-RU" sz="2000" b="1" dirty="0">
              <a:solidFill>
                <a:srgbClr val="00206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8422" y="4102334"/>
            <a:ext cx="4283968" cy="21727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9557" y="2740661"/>
            <a:ext cx="3376950" cy="27233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 descr="https://4.allegroimg.com/s1024/03b749/d71b76cf4e0e982bf70061ace7d4"/>
          <p:cNvPicPr/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b="72576"/>
          <a:stretch/>
        </p:blipFill>
        <p:spPr bwMode="auto">
          <a:xfrm rot="16200000">
            <a:off x="-2918594" y="2860609"/>
            <a:ext cx="6858000" cy="111561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http://pic1.win4000.com/wallpaper/4/57a00f5123db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" name="Picture 4" descr="https://krot.info/uploads/posts/2020-01/1579215291_32-73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5" y="-5041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75656" y="116632"/>
            <a:ext cx="7182540" cy="4695059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6–7 лет для технического творчества предлагаются разнообразные виды </a:t>
            </a:r>
            <a:r>
              <a:rPr lang="en-US" sz="2000" b="1" dirty="0" smtClean="0">
                <a:solidFill>
                  <a:srgbClr val="002060"/>
                </a:solidFill>
              </a:rPr>
              <a:t>LEGO</a:t>
            </a:r>
            <a:r>
              <a:rPr lang="ru-RU" sz="2000" dirty="0" smtClean="0">
                <a:solidFill>
                  <a:srgbClr val="002060"/>
                </a:solidFill>
                <a:cs typeface="Times New Roman" pitchFamily="18" charset="0"/>
              </a:rPr>
              <a:t> 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конструкторов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от крупных с простыми соединениями элементов до самых миниатюрных со сложной техникой исполнения. В работе со старшими дошкольниками можно использовать задания в виде графических схем, усложнённые модели будущих построек, работу по замыслу, условиям.</a:t>
            </a:r>
          </a:p>
          <a:p>
            <a:pPr>
              <a:buNone/>
            </a:pPr>
            <a:r>
              <a:rPr lang="ru-RU" sz="24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b="1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784" y="3046069"/>
            <a:ext cx="4708325" cy="3531244"/>
          </a:xfrm>
          <a:prstGeom prst="rect">
            <a:avLst/>
          </a:prstGeom>
        </p:spPr>
      </p:pic>
      <p:pic>
        <p:nvPicPr>
          <p:cNvPr id="9" name="Рисунок 8" descr="http://static.lyvi.ru/img/kf/HTB1lMZKa8WD3KVjSZFsq6AqkpXaY/1000-DIY.jpg_q50.jpg"/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0939"/>
          <a:stretch/>
        </p:blipFill>
        <p:spPr bwMode="auto">
          <a:xfrm>
            <a:off x="0" y="12938"/>
            <a:ext cx="1187624" cy="69444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-2283974" y="8815891"/>
            <a:ext cx="629190" cy="936157"/>
          </a:xfrm>
        </p:spPr>
        <p:txBody>
          <a:bodyPr>
            <a:normAutofit fontScale="47500" lnSpcReduction="20000"/>
          </a:bodyPr>
          <a:lstStyle/>
          <a:p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Подготовила:</a:t>
            </a:r>
          </a:p>
          <a:p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Кузнецова И.О.</a:t>
            </a:r>
            <a:endParaRPr 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 descr="http://pic1.win4000.com/wallpaper/4/57a00f5123db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8" name="Picture 4" descr="https://krot.info/uploads/posts/2020-01/1579215291_32-73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40426" y="2636912"/>
            <a:ext cx="7227116" cy="1407137"/>
          </a:xfrm>
        </p:spPr>
        <p:txBody>
          <a:bodyPr>
            <a:noAutofit/>
          </a:bodyPr>
          <a:lstStyle/>
          <a:p>
            <a:pPr algn="l"/>
            <a:r>
              <a:rPr lang="ru-RU" altLang="ru-RU" sz="32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-Открытые мероприятия;</a:t>
            </a:r>
            <a:br>
              <a:rPr lang="ru-RU" altLang="ru-RU" sz="32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</a:br>
            <a:r>
              <a:rPr lang="ru-RU" altLang="ru-RU" sz="32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-Выставки </a:t>
            </a:r>
            <a:r>
              <a:rPr lang="ru-RU" altLang="ru-RU" sz="3200" dirty="0">
                <a:solidFill>
                  <a:srgbClr val="002060"/>
                </a:solidFill>
                <a:latin typeface="Times New Roman" panose="02020603050405020304" pitchFamily="18" charset="0"/>
              </a:rPr>
              <a:t>совместных работ;</a:t>
            </a:r>
            <a:br>
              <a:rPr lang="ru-RU" altLang="ru-RU" sz="3200" dirty="0">
                <a:solidFill>
                  <a:srgbClr val="002060"/>
                </a:solidFill>
                <a:latin typeface="Times New Roman" panose="02020603050405020304" pitchFamily="18" charset="0"/>
              </a:rPr>
            </a:br>
            <a:r>
              <a:rPr lang="ru-RU" altLang="ru-RU" sz="32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-Участие </a:t>
            </a:r>
            <a:r>
              <a:rPr lang="ru-RU" altLang="ru-RU" sz="3200" dirty="0">
                <a:solidFill>
                  <a:srgbClr val="002060"/>
                </a:solidFill>
                <a:latin typeface="Times New Roman" panose="02020603050405020304" pitchFamily="18" charset="0"/>
              </a:rPr>
              <a:t>в </a:t>
            </a:r>
            <a:r>
              <a:rPr lang="ru-RU" altLang="ru-RU" sz="32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проектах и конкурсах;</a:t>
            </a:r>
            <a:r>
              <a:rPr lang="ru-RU" altLang="ru-RU" sz="3200" dirty="0">
                <a:solidFill>
                  <a:srgbClr val="002060"/>
                </a:solidFill>
                <a:latin typeface="Times New Roman" panose="02020603050405020304" pitchFamily="18" charset="0"/>
              </a:rPr>
              <a:t/>
            </a:r>
            <a:br>
              <a:rPr lang="ru-RU" altLang="ru-RU" sz="3200" dirty="0">
                <a:solidFill>
                  <a:srgbClr val="002060"/>
                </a:solidFill>
                <a:latin typeface="Times New Roman" panose="02020603050405020304" pitchFamily="18" charset="0"/>
              </a:rPr>
            </a:br>
            <a:r>
              <a:rPr lang="ru-RU" altLang="ru-RU" sz="32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-Игротеки</a:t>
            </a:r>
            <a:r>
              <a:rPr lang="ru-RU" altLang="ru-RU" sz="3200" dirty="0">
                <a:solidFill>
                  <a:srgbClr val="002060"/>
                </a:solidFill>
                <a:latin typeface="Times New Roman" panose="02020603050405020304" pitchFamily="18" charset="0"/>
              </a:rPr>
              <a:t>;</a:t>
            </a:r>
            <a:br>
              <a:rPr lang="ru-RU" altLang="ru-RU" sz="3200" dirty="0">
                <a:solidFill>
                  <a:srgbClr val="002060"/>
                </a:solidFill>
                <a:latin typeface="Times New Roman" panose="02020603050405020304" pitchFamily="18" charset="0"/>
              </a:rPr>
            </a:br>
            <a:r>
              <a:rPr lang="ru-RU" altLang="ru-RU" sz="32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-Оформление </a:t>
            </a:r>
            <a:r>
              <a:rPr lang="ru-RU" altLang="ru-RU" sz="3200" dirty="0">
                <a:solidFill>
                  <a:srgbClr val="002060"/>
                </a:solidFill>
                <a:latin typeface="Times New Roman" panose="02020603050405020304" pitchFamily="18" charset="0"/>
              </a:rPr>
              <a:t>стендового материала;</a:t>
            </a:r>
            <a:br>
              <a:rPr lang="ru-RU" altLang="ru-RU" sz="3200" dirty="0">
                <a:solidFill>
                  <a:srgbClr val="002060"/>
                </a:solidFill>
                <a:latin typeface="Times New Roman" panose="02020603050405020304" pitchFamily="18" charset="0"/>
              </a:rPr>
            </a:br>
            <a:r>
              <a:rPr lang="ru-RU" altLang="ru-RU" sz="32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-Консультации.</a:t>
            </a:r>
            <a:r>
              <a:rPr lang="ru-RU" altLang="ru-RU" sz="3200" dirty="0">
                <a:solidFill>
                  <a:srgbClr val="002060"/>
                </a:solidFill>
                <a:latin typeface="Times New Roman" panose="02020603050405020304" pitchFamily="18" charset="0"/>
              </a:rPr>
              <a:t/>
            </a:r>
            <a:br>
              <a:rPr lang="ru-RU" altLang="ru-RU" sz="3200" dirty="0">
                <a:solidFill>
                  <a:srgbClr val="002060"/>
                </a:solidFill>
                <a:latin typeface="Times New Roman" panose="02020603050405020304" pitchFamily="18" charset="0"/>
              </a:rPr>
            </a:br>
            <a:endParaRPr lang="ru-RU" altLang="ru-RU" sz="3200" i="1" dirty="0">
              <a:latin typeface="Times New Roman" panose="02020603050405020304" pitchFamily="18" charset="0"/>
            </a:endParaRPr>
          </a:p>
        </p:txBody>
      </p:sp>
      <p:pic>
        <p:nvPicPr>
          <p:cNvPr id="7" name="Рисунок 6" descr="https://avatars.mds.yandex.net/get-zen_doc/57035/pub_5c482ad543099005c7bf9ea3_5c482be2a600e205805a83ce/scale_1200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3924"/>
          <a:stretch/>
        </p:blipFill>
        <p:spPr bwMode="auto">
          <a:xfrm>
            <a:off x="1452" y="12576"/>
            <a:ext cx="1186172" cy="6845424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1835696" y="332656"/>
            <a:ext cx="525240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ru-RU" sz="3200" u="sng" dirty="0">
                <a:solidFill>
                  <a:srgbClr val="002060"/>
                </a:solidFill>
                <a:latin typeface="Times New Roman" panose="02020603050405020304" pitchFamily="18" charset="0"/>
              </a:rPr>
              <a:t>Формы работы с родителями</a:t>
            </a:r>
            <a:endParaRPr lang="ru-RU" sz="3200" u="sng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664967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-2283974" y="8815891"/>
            <a:ext cx="629190" cy="936157"/>
          </a:xfrm>
        </p:spPr>
        <p:txBody>
          <a:bodyPr>
            <a:normAutofit fontScale="47500" lnSpcReduction="20000"/>
          </a:bodyPr>
          <a:lstStyle/>
          <a:p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Подготовила:</a:t>
            </a:r>
          </a:p>
          <a:p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Кузнецова И.О.</a:t>
            </a:r>
            <a:endParaRPr 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 descr="http://pic1.win4000.com/wallpaper/4/57a00f5123db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8" name="Picture 4" descr="https://krot.info/uploads/posts/2020-01/1579215291_32-73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78" y="1715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4738906" y="414344"/>
            <a:ext cx="457176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69875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Times New Roman" pitchFamily="18" charset="0"/>
            </a:endParaRPr>
          </a:p>
        </p:txBody>
      </p:sp>
      <p:pic>
        <p:nvPicPr>
          <p:cNvPr id="11" name="Picture 10" descr="https://d.allegroimg.com/s1024/037a6c/9d7ad9574966a7361277e791923d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908"/>
          <a:stretch/>
        </p:blipFill>
        <p:spPr bwMode="auto">
          <a:xfrm rot="16200000">
            <a:off x="-2853365" y="2835188"/>
            <a:ext cx="6858000" cy="118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259632" y="188640"/>
            <a:ext cx="7488832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/>
              <a:t/>
            </a:r>
            <a:br>
              <a:rPr lang="ru-RU" sz="1400" dirty="0"/>
            </a:br>
            <a:endParaRPr lang="ru-RU" sz="3200" dirty="0">
              <a:solidFill>
                <a:srgbClr val="0070C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447311" y="2082142"/>
            <a:ext cx="18473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sz="4400" dirty="0">
              <a:solidFill>
                <a:srgbClr val="00206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425943" y="843181"/>
            <a:ext cx="7488862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>
                <a:solidFill>
                  <a:srgbClr val="002060"/>
                </a:solidFill>
              </a:rPr>
              <a:t>В процессе конструирования формируются такие важные качества </a:t>
            </a:r>
          </a:p>
          <a:p>
            <a:pPr lvl="0" algn="just"/>
            <a:r>
              <a:rPr lang="ru-RU" dirty="0">
                <a:solidFill>
                  <a:srgbClr val="002060"/>
                </a:solidFill>
              </a:rPr>
              <a:t>личности, как трудолюбие, самостоятельность, инициатива, упорство </a:t>
            </a:r>
            <a:r>
              <a:rPr lang="ru-RU" dirty="0" smtClean="0">
                <a:solidFill>
                  <a:srgbClr val="002060"/>
                </a:solidFill>
              </a:rPr>
              <a:t>при </a:t>
            </a:r>
            <a:r>
              <a:rPr lang="ru-RU" dirty="0">
                <a:solidFill>
                  <a:srgbClr val="002060"/>
                </a:solidFill>
              </a:rPr>
              <a:t>достижении цели, организованность При правильно организованной </a:t>
            </a:r>
            <a:r>
              <a:rPr lang="ru-RU" dirty="0" smtClean="0">
                <a:solidFill>
                  <a:srgbClr val="002060"/>
                </a:solidFill>
              </a:rPr>
              <a:t>деятельности </a:t>
            </a:r>
            <a:r>
              <a:rPr lang="ru-RU" dirty="0">
                <a:solidFill>
                  <a:srgbClr val="002060"/>
                </a:solidFill>
              </a:rPr>
              <a:t>дети приобретают не только конструктивно-технические умения, </a:t>
            </a:r>
            <a:r>
              <a:rPr lang="ru-RU" dirty="0">
                <a:solidFill>
                  <a:srgbClr val="002060"/>
                </a:solidFill>
                <a:ea typeface="Times New Roman" pitchFamily="18" charset="0"/>
                <a:cs typeface="Arial" pitchFamily="34" charset="0"/>
              </a:rPr>
              <a:t>но и обобщенные умения — целенаправленно рассматривать предметы, сравнивать их между собой и расчленять на части, видеть в них общее и различное, находить основные конструктивные части, от которых зависит расположение других частей, делать умозаключения и обобщения. </a:t>
            </a:r>
            <a:r>
              <a:rPr lang="ru-RU" dirty="0">
                <a:solidFill>
                  <a:srgbClr val="002060"/>
                </a:solidFill>
              </a:rPr>
              <a:t>Совместная конструктивная деятельность детей  играет большую роль в воспитании первоначальных навыков работы в коллективе — умения предварительно договориться. А также конструктивная деятельность способствует практическому познанию свойств геометрических тел и пространственных отношений.</a:t>
            </a:r>
          </a:p>
          <a:p>
            <a:pPr indent="417513" algn="just"/>
            <a:r>
              <a:rPr lang="ru-RU" dirty="0">
                <a:solidFill>
                  <a:srgbClr val="002060"/>
                </a:solidFill>
              </a:rPr>
              <a:t> При знакомстве детей с современными зданиями и с некоторыми доступными для их понимания архитектурными памятниками  развивается художественный вкус. Обучение детей конструированию имеет большое значение в подготовке детей к школе, развитии у них мышления, памяти, воображения и способности к самостоятельному творчеству. </a:t>
            </a:r>
          </a:p>
          <a:p>
            <a:pPr indent="417513" algn="just"/>
            <a:endParaRPr lang="ru-RU" dirty="0">
              <a:solidFill>
                <a:srgbClr val="002060"/>
              </a:solidFill>
            </a:endParaRPr>
          </a:p>
          <a:p>
            <a:pPr algn="just"/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981171" y="10708"/>
            <a:ext cx="204575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>
                <a:solidFill>
                  <a:srgbClr val="002060"/>
                </a:solidFill>
              </a:rPr>
              <a:t>Заключение</a:t>
            </a:r>
          </a:p>
        </p:txBody>
      </p:sp>
    </p:spTree>
    <p:extLst>
      <p:ext uri="{BB962C8B-B14F-4D97-AF65-F5344CB8AC3E}">
        <p14:creationId xmlns:p14="http://schemas.microsoft.com/office/powerpoint/2010/main" val="204580252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-2283974" y="8815891"/>
            <a:ext cx="629190" cy="936157"/>
          </a:xfrm>
        </p:spPr>
        <p:txBody>
          <a:bodyPr>
            <a:normAutofit fontScale="47500" lnSpcReduction="20000"/>
          </a:bodyPr>
          <a:lstStyle/>
          <a:p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Подготовила:</a:t>
            </a:r>
          </a:p>
          <a:p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Кузнецова И.О.</a:t>
            </a:r>
            <a:endParaRPr 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 descr="http://pic1.win4000.com/wallpaper/4/57a00f5123db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8" name="Picture 4" descr="https://krot.info/uploads/posts/2020-01/1579215291_32-73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1348" y="2348880"/>
            <a:ext cx="7227116" cy="1407137"/>
          </a:xfrm>
        </p:spPr>
        <p:txBody>
          <a:bodyPr>
            <a:noAutofit/>
          </a:bodyPr>
          <a:lstStyle/>
          <a:p>
            <a:pPr algn="l"/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3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4738906" y="414344"/>
            <a:ext cx="457176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69875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Times New Roman" pitchFamily="18" charset="0"/>
            </a:endParaRPr>
          </a:p>
        </p:txBody>
      </p:sp>
      <p:pic>
        <p:nvPicPr>
          <p:cNvPr id="11" name="Picture 10" descr="https://d.allegroimg.com/s1024/037a6c/9d7ad9574966a7361277e791923d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908"/>
          <a:stretch/>
        </p:blipFill>
        <p:spPr bwMode="auto">
          <a:xfrm rot="16200000">
            <a:off x="-2835186" y="2835186"/>
            <a:ext cx="6858000" cy="118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259632" y="188640"/>
            <a:ext cx="7488832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/>
              <a:t/>
            </a:r>
            <a:br>
              <a:rPr lang="ru-RU" sz="1400" dirty="0"/>
            </a:br>
            <a:endParaRPr lang="ru-RU" sz="3200" dirty="0">
              <a:solidFill>
                <a:srgbClr val="0070C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447311" y="2082142"/>
            <a:ext cx="537518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dirty="0" smtClean="0">
                <a:solidFill>
                  <a:srgbClr val="002060"/>
                </a:solidFill>
              </a:rPr>
              <a:t>Спасибо за внимание</a:t>
            </a:r>
            <a:endParaRPr lang="ru-RU" sz="4400" dirty="0">
              <a:solidFill>
                <a:srgbClr val="002060"/>
              </a:solidFill>
            </a:endParaRPr>
          </a:p>
        </p:txBody>
      </p:sp>
      <p:pic>
        <p:nvPicPr>
          <p:cNvPr id="10" name="Рисунок 9" descr="https://yt3.ggpht.com/a/AATXAJyk9ZGZUX6t3Yt0D_Brt9XG5BLLTGaRkqWozQ=s900-c-k-c0xffffffff-no-rj-mo"/>
          <p:cNvPicPr/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5957" y="3756017"/>
            <a:ext cx="2000250" cy="20002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656798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397</TotalTime>
  <Words>567</Words>
  <Application>Microsoft Office PowerPoint</Application>
  <PresentationFormat>Экран (4:3)</PresentationFormat>
  <Paragraphs>88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3" baseType="lpstr">
      <vt:lpstr>Arial</vt:lpstr>
      <vt:lpstr>Calibri</vt:lpstr>
      <vt:lpstr>Segoe UI Emoji</vt:lpstr>
      <vt:lpstr>Times New Roman</vt:lpstr>
      <vt:lpstr>Тема Office</vt:lpstr>
      <vt:lpstr>«Развитие технического творчества у детей дошкольного возраста в процессе LEGO -конструирования»</vt:lpstr>
      <vt:lpstr> Цель: развитие  у детей способностей к техническому  творчеству,  конструктивной деятельности посредством       LEGO -конструирования </vt:lpstr>
      <vt:lpstr>-развитие индивидуальных способностей ребенка; - развивать у дошкольников интерес к моделированию и конструированию, стимулировать детское научно -техническое творчество; -развивать умение конструировать по образцу, чертежу, заданной схеме, по замыслу;</vt:lpstr>
      <vt:lpstr>-развивать познавательную активность детей, воображение, фантазию и творческую инициативу; -развивать речь и коммуникативные навыки; -формировать предпосылки учебной деятельности: умение и желание трудиться, выполнять задания в соответствии с инструкцией и поставленной целью, доводить начатое дело до конца, планировать будущую работу. </vt:lpstr>
      <vt:lpstr>  Принципы лего-конструирования   - от простого к сложному; - учет возрастных особенностей детей;  - учёт индивидуальных возможностей детей в освоении коммуникативных и конструктивных навыков; -активности и созидательности; -использование эффективных методов и целенаправленной деятельности, направленных на развитие творческих способностей детей.  </vt:lpstr>
      <vt:lpstr>- комплексности решения задач;  - решение конструктивных задач в разных видах деятельности: игровой, познавательной, речевой; - результативности и гарантированности  - реализация прав ребёнка на получение помощи и поддержки, гарантии положительного результата независимо от возраста и уровня развития детей.</vt:lpstr>
      <vt:lpstr>Формы  организации обучения дошкольников конструированию</vt:lpstr>
      <vt:lpstr>Методические приемы при работе с детьми</vt:lpstr>
      <vt:lpstr>    </vt:lpstr>
      <vt:lpstr> </vt:lpstr>
      <vt:lpstr>Презентация PowerPoint</vt:lpstr>
      <vt:lpstr>Особенности практического использования с учётом возраста детей: </vt:lpstr>
      <vt:lpstr>С детьми 3–4 лет используются  LEGO -наборы с крупными элементами и простыми соединениями деталей.</vt:lpstr>
      <vt:lpstr>С детьми 4–5 лет конструирование усложняется, используются элементы среднего размера, применяются более сложные варианты соединения деталей. В средней группе используются цветные фото и картинки с изображениями моделей, по которым дети должны выполнить постройку. Конструируются модели по теме, образцу, замыслу и простейшим условиям.</vt:lpstr>
      <vt:lpstr>Презентация PowerPoint</vt:lpstr>
      <vt:lpstr>-Открытые мероприятия; -Выставки совместных работ; -Участие в проектах и конкурсах; -Игротеки; -Оформление стендового материала; -Консультации. </vt:lpstr>
      <vt:lpstr>Презентация PowerPoint</vt:lpstr>
      <vt:lpstr>  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«Игровая технология – Лего-конструирование»</dc:title>
  <dc:creator>User</dc:creator>
  <cp:lastModifiedBy>Евгения Баталова</cp:lastModifiedBy>
  <cp:revision>59</cp:revision>
  <dcterms:created xsi:type="dcterms:W3CDTF">2020-01-09T10:43:32Z</dcterms:created>
  <dcterms:modified xsi:type="dcterms:W3CDTF">2020-06-30T22:31:07Z</dcterms:modified>
</cp:coreProperties>
</file>