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3"/>
  </p:notesMasterIdLst>
  <p:sldIdLst>
    <p:sldId id="306" r:id="rId3"/>
    <p:sldId id="256" r:id="rId4"/>
    <p:sldId id="257" r:id="rId5"/>
    <p:sldId id="260" r:id="rId6"/>
    <p:sldId id="258" r:id="rId7"/>
    <p:sldId id="261" r:id="rId8"/>
    <p:sldId id="263" r:id="rId9"/>
    <p:sldId id="264" r:id="rId10"/>
    <p:sldId id="265" r:id="rId11"/>
    <p:sldId id="266" r:id="rId12"/>
    <p:sldId id="267" r:id="rId13"/>
    <p:sldId id="274" r:id="rId14"/>
    <p:sldId id="259" r:id="rId15"/>
    <p:sldId id="268" r:id="rId16"/>
    <p:sldId id="269" r:id="rId17"/>
    <p:sldId id="270" r:id="rId18"/>
    <p:sldId id="271" r:id="rId19"/>
    <p:sldId id="272" r:id="rId20"/>
    <p:sldId id="273" r:id="rId21"/>
    <p:sldId id="275" r:id="rId22"/>
    <p:sldId id="276" r:id="rId23"/>
    <p:sldId id="277" r:id="rId24"/>
    <p:sldId id="278" r:id="rId25"/>
    <p:sldId id="280" r:id="rId26"/>
    <p:sldId id="279"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6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5D7C0C-23FB-48B5-9247-3B9E585D316A}" type="datetimeFigureOut">
              <a:rPr lang="ru-RU" smtClean="0"/>
              <a:t>23.09.2025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8E3E3D-742B-4D0B-94CD-D19CEFA4B6DC}" type="slidenum">
              <a:rPr lang="ru-RU" smtClean="0"/>
              <a:t>‹#›</a:t>
            </a:fld>
            <a:endParaRPr lang="ru-RU"/>
          </a:p>
        </p:txBody>
      </p:sp>
    </p:spTree>
    <p:extLst>
      <p:ext uri="{BB962C8B-B14F-4D97-AF65-F5344CB8AC3E}">
        <p14:creationId xmlns:p14="http://schemas.microsoft.com/office/powerpoint/2010/main" val="2717123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38E3E3D-742B-4D0B-94CD-D19CEFA4B6DC}" type="slidenum">
              <a:rPr lang="ru-RU" smtClean="0"/>
              <a:t>23</a:t>
            </a:fld>
            <a:endParaRPr lang="ru-RU"/>
          </a:p>
        </p:txBody>
      </p:sp>
    </p:spTree>
    <p:extLst>
      <p:ext uri="{BB962C8B-B14F-4D97-AF65-F5344CB8AC3E}">
        <p14:creationId xmlns:p14="http://schemas.microsoft.com/office/powerpoint/2010/main" val="1933952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E17C267-9FA4-44A5-89C3-C2A3271A24AF}" type="datetimeFigureOut">
              <a:rPr lang="ru-RU" smtClean="0"/>
              <a:t>23.09.2025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14427734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E17C267-9FA4-44A5-89C3-C2A3271A24AF}" type="datetimeFigureOut">
              <a:rPr lang="ru-RU" smtClean="0"/>
              <a:t>23.09.2025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143947866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E17C267-9FA4-44A5-89C3-C2A3271A24AF}" type="datetimeFigureOut">
              <a:rPr lang="ru-RU" smtClean="0"/>
              <a:t>23.09.2025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7579767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E17C267-9FA4-44A5-89C3-C2A3271A24AF}" type="datetimeFigureOut">
              <a:rPr lang="ru-RU" smtClean="0"/>
              <a:t>23.09.2025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40164673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E17C267-9FA4-44A5-89C3-C2A3271A24AF}" type="datetimeFigureOut">
              <a:rPr lang="ru-RU" smtClean="0"/>
              <a:t>23.09.2025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34659239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E17C267-9FA4-44A5-89C3-C2A3271A24AF}" type="datetimeFigureOut">
              <a:rPr lang="ru-RU" smtClean="0"/>
              <a:t>23.09.2025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35596731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E17C267-9FA4-44A5-89C3-C2A3271A24AF}" type="datetimeFigureOut">
              <a:rPr lang="ru-RU" smtClean="0"/>
              <a:t>23.09.2025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21908856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0E17C267-9FA4-44A5-89C3-C2A3271A24AF}" type="datetimeFigureOut">
              <a:rPr lang="ru-RU" smtClean="0"/>
              <a:t>23.09.2025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13937465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0E17C267-9FA4-44A5-89C3-C2A3271A24AF}" type="datetimeFigureOut">
              <a:rPr lang="ru-RU" smtClean="0"/>
              <a:t>23.09.2025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41722905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E17C267-9FA4-44A5-89C3-C2A3271A24AF}" type="datetimeFigureOut">
              <a:rPr lang="ru-RU" smtClean="0"/>
              <a:t>23.09.2025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2684438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E17C267-9FA4-44A5-89C3-C2A3271A24AF}" type="datetimeFigureOut">
              <a:rPr lang="ru-RU" smtClean="0"/>
              <a:t>23.09.2025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E01056-40ED-4BF3-843B-6878C2D8FADC}" type="slidenum">
              <a:rPr lang="ru-RU" smtClean="0"/>
              <a:t>‹#›</a:t>
            </a:fld>
            <a:endParaRPr lang="ru-RU"/>
          </a:p>
        </p:txBody>
      </p:sp>
    </p:spTree>
    <p:extLst>
      <p:ext uri="{BB962C8B-B14F-4D97-AF65-F5344CB8AC3E}">
        <p14:creationId xmlns:p14="http://schemas.microsoft.com/office/powerpoint/2010/main" val="3566253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831151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5612947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6533146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1753404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9980584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8019438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5426360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2079568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97563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4501034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311150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7C267-9FA4-44A5-89C3-C2A3271A24AF}" type="datetimeFigureOut">
              <a:rPr lang="ru-RU" smtClean="0"/>
              <a:t>23.09.2025</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E01056-40ED-4BF3-843B-6878C2D8FADC}" type="slidenum">
              <a:rPr lang="ru-RU" smtClean="0"/>
              <a:t>‹#›</a:t>
            </a:fld>
            <a:endParaRPr lang="ru-RU"/>
          </a:p>
        </p:txBody>
      </p:sp>
    </p:spTree>
    <p:extLst>
      <p:ext uri="{BB962C8B-B14F-4D97-AF65-F5344CB8AC3E}">
        <p14:creationId xmlns:p14="http://schemas.microsoft.com/office/powerpoint/2010/main" val="2817661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2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EE84BB-E529-4FA9-87AB-22EBE8211AB6}" type="datetimeFigureOut">
              <a:rPr lang="ru-RU" smtClean="0">
                <a:solidFill>
                  <a:prstClr val="black">
                    <a:tint val="75000"/>
                  </a:prstClr>
                </a:solidFill>
              </a:rPr>
              <a:pPr/>
              <a:t>23.09.2025</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prstClr val="black">
                  <a:tint val="75000"/>
                </a:prstClr>
              </a:solidFill>
            </a:endParaRPr>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1EEB50-19EF-4B0E-BF74-37C200C3310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6583748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slide" Target="slide33.xml"/><Relationship Id="rId18" Type="http://schemas.openxmlformats.org/officeDocument/2006/relationships/image" Target="../media/image13.jpeg"/><Relationship Id="rId3" Type="http://schemas.openxmlformats.org/officeDocument/2006/relationships/slide" Target="slide12.xml"/><Relationship Id="rId7" Type="http://schemas.openxmlformats.org/officeDocument/2006/relationships/slide" Target="slide20.xml"/><Relationship Id="rId12" Type="http://schemas.openxmlformats.org/officeDocument/2006/relationships/image" Target="../media/image10.png"/><Relationship Id="rId17" Type="http://schemas.openxmlformats.org/officeDocument/2006/relationships/slide" Target="slide45.xml"/><Relationship Id="rId2" Type="http://schemas.openxmlformats.org/officeDocument/2006/relationships/image" Target="../media/image5.jpeg"/><Relationship Id="rId16"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slide" Target="slide29.xml"/><Relationship Id="rId5" Type="http://schemas.openxmlformats.org/officeDocument/2006/relationships/slide" Target="slide4.xml"/><Relationship Id="rId15" Type="http://schemas.openxmlformats.org/officeDocument/2006/relationships/slide" Target="slide39.xml"/><Relationship Id="rId10" Type="http://schemas.openxmlformats.org/officeDocument/2006/relationships/image" Target="../media/image9.png"/><Relationship Id="rId4" Type="http://schemas.openxmlformats.org/officeDocument/2006/relationships/image" Target="../media/image6.jpeg"/><Relationship Id="rId9" Type="http://schemas.openxmlformats.org/officeDocument/2006/relationships/slide" Target="slide25.xml"/><Relationship Id="rId1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slide" Target="slide11.xml"/><Relationship Id="rId3" Type="http://schemas.openxmlformats.org/officeDocument/2006/relationships/slide" Target="slide6.xml"/><Relationship Id="rId7" Type="http://schemas.openxmlformats.org/officeDocument/2006/relationships/slide" Target="slide8.xml"/><Relationship Id="rId12" Type="http://schemas.openxmlformats.org/officeDocument/2006/relationships/image" Target="../media/image21.png"/><Relationship Id="rId2" Type="http://schemas.openxmlformats.org/officeDocument/2006/relationships/image" Target="../media/image16.jpeg"/><Relationship Id="rId16"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8.jpeg"/><Relationship Id="rId11" Type="http://schemas.openxmlformats.org/officeDocument/2006/relationships/slide" Target="slide10.xml"/><Relationship Id="rId5" Type="http://schemas.openxmlformats.org/officeDocument/2006/relationships/slide" Target="slide7.xml"/><Relationship Id="rId15" Type="http://schemas.openxmlformats.org/officeDocument/2006/relationships/slide" Target="slide3.xml"/><Relationship Id="rId10" Type="http://schemas.openxmlformats.org/officeDocument/2006/relationships/image" Target="../media/image20.jpeg"/><Relationship Id="rId4" Type="http://schemas.openxmlformats.org/officeDocument/2006/relationships/image" Target="../media/image17.jpeg"/><Relationship Id="rId9" Type="http://schemas.openxmlformats.org/officeDocument/2006/relationships/slide" Target="slide9.xml"/><Relationship Id="rId14" Type="http://schemas.openxmlformats.org/officeDocument/2006/relationships/image" Target="../media/image22.jpeg"/></Relationships>
</file>

<file path=ppt/slides/_rels/slide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slide" Target="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slide" Target="slide5.xm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slide" Target="slide5.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slide" Target="slide5.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slide" Target="slide5.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slide" Target="slide5.xml"/></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8" Type="http://schemas.openxmlformats.org/officeDocument/2006/relationships/image" Target="../media/image35.jpeg"/><Relationship Id="rId13" Type="http://schemas.openxmlformats.org/officeDocument/2006/relationships/slide" Target="slide19.xml"/><Relationship Id="rId3" Type="http://schemas.openxmlformats.org/officeDocument/2006/relationships/slide" Target="slide14.xml"/><Relationship Id="rId7" Type="http://schemas.openxmlformats.org/officeDocument/2006/relationships/slide" Target="slide16.xml"/><Relationship Id="rId12" Type="http://schemas.openxmlformats.org/officeDocument/2006/relationships/image" Target="../media/image37.jpeg"/><Relationship Id="rId2" Type="http://schemas.openxmlformats.org/officeDocument/2006/relationships/image" Target="../media/image32.jpeg"/><Relationship Id="rId16"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34.jpeg"/><Relationship Id="rId11" Type="http://schemas.openxmlformats.org/officeDocument/2006/relationships/slide" Target="slide18.xml"/><Relationship Id="rId5" Type="http://schemas.openxmlformats.org/officeDocument/2006/relationships/slide" Target="slide15.xml"/><Relationship Id="rId15" Type="http://schemas.openxmlformats.org/officeDocument/2006/relationships/slide" Target="slide3.xml"/><Relationship Id="rId10" Type="http://schemas.openxmlformats.org/officeDocument/2006/relationships/image" Target="../media/image36.jpeg"/><Relationship Id="rId4" Type="http://schemas.openxmlformats.org/officeDocument/2006/relationships/image" Target="../media/image33.png"/><Relationship Id="rId9" Type="http://schemas.openxmlformats.org/officeDocument/2006/relationships/slide" Target="slide17.xml"/><Relationship Id="rId14" Type="http://schemas.openxmlformats.org/officeDocument/2006/relationships/image" Target="../media/image38.jpeg"/></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slide" Target="sl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slide" Target="slide13.xml"/></Relationships>
</file>

<file path=ppt/slides/_rels/slide1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slide" Target="slide13.xml"/></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slide" Target="slide13.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slide" Target="slide13.xml"/></Relationships>
</file>

<file path=ppt/slides/_rels/slide1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slide" Target="slide13.xml"/></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6.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slide" Target="slide22.xml"/><Relationship Id="rId7" Type="http://schemas.openxmlformats.org/officeDocument/2006/relationships/slide" Target="slide3.xml"/><Relationship Id="rId2" Type="http://schemas.openxmlformats.org/officeDocument/2006/relationships/image" Target="../media/image47.jp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slide" Target="slide23.xml"/><Relationship Id="rId4" Type="http://schemas.openxmlformats.org/officeDocument/2006/relationships/image" Target="../media/image48.jpeg"/></Relationships>
</file>

<file path=ppt/slides/_rels/slide22.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50.jpeg"/></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2.jpeg"/><Relationship Id="rId5" Type="http://schemas.openxmlformats.org/officeDocument/2006/relationships/image" Target="../media/image50.jpeg"/><Relationship Id="rId4" Type="http://schemas.openxmlformats.org/officeDocument/2006/relationships/slide" Target="slide21.xml"/></Relationships>
</file>

<file path=ppt/slides/_rels/slide2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5.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slide" Target="slide28.xml"/><Relationship Id="rId7" Type="http://schemas.openxmlformats.org/officeDocument/2006/relationships/slide" Target="slide26.xml"/><Relationship Id="rId2" Type="http://schemas.openxmlformats.org/officeDocument/2006/relationships/image" Target="../media/image54.gif"/><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slide" Target="slide27.xml"/><Relationship Id="rId10" Type="http://schemas.openxmlformats.org/officeDocument/2006/relationships/image" Target="../media/image15.jpeg"/><Relationship Id="rId4" Type="http://schemas.openxmlformats.org/officeDocument/2006/relationships/image" Target="../media/image55.jpeg"/><Relationship Id="rId9" Type="http://schemas.openxmlformats.org/officeDocument/2006/relationships/slide" Target="slide3.xml"/></Relationships>
</file>

<file path=ppt/slides/_rels/slide26.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jpeg"/></Relationships>
</file>

<file path=ppt/slides/_rels/slide27.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60.jpeg"/><Relationship Id="rId4" Type="http://schemas.openxmlformats.org/officeDocument/2006/relationships/image" Target="../media/image58.jpeg"/></Relationships>
</file>

<file path=ppt/slides/_rels/slide28.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image" Target="../media/image58.jpeg"/></Relationships>
</file>

<file path=ppt/slides/_rels/slide2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2.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3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slide" Target="slide32.xml"/><Relationship Id="rId7" Type="http://schemas.openxmlformats.org/officeDocument/2006/relationships/slide" Target="slide3.xml"/><Relationship Id="rId2" Type="http://schemas.openxmlformats.org/officeDocument/2006/relationships/image" Target="../media/image63.jpeg"/><Relationship Id="rId1" Type="http://schemas.openxmlformats.org/officeDocument/2006/relationships/slideLayout" Target="../slideLayouts/slideLayout2.xml"/><Relationship Id="rId6" Type="http://schemas.openxmlformats.org/officeDocument/2006/relationships/image" Target="../media/image65.jpeg"/><Relationship Id="rId5" Type="http://schemas.openxmlformats.org/officeDocument/2006/relationships/slide" Target="slide31.xml"/><Relationship Id="rId4" Type="http://schemas.openxmlformats.org/officeDocument/2006/relationships/image" Target="../media/image64.jpeg"/></Relationships>
</file>

<file path=ppt/slides/_rels/slide31.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67.jpeg"/><Relationship Id="rId4" Type="http://schemas.openxmlformats.org/officeDocument/2006/relationships/image" Target="../media/image66.jpeg"/></Relationships>
</file>

<file path=ppt/slides/_rels/slide32.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68.jpeg"/><Relationship Id="rId4" Type="http://schemas.openxmlformats.org/officeDocument/2006/relationships/image" Target="../media/image66.jpeg"/></Relationships>
</file>

<file path=ppt/slides/_rels/slide3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9.jp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34.xml.rels><?xml version="1.0" encoding="UTF-8" standalone="yes"?>
<Relationships xmlns="http://schemas.openxmlformats.org/package/2006/relationships"><Relationship Id="rId8" Type="http://schemas.openxmlformats.org/officeDocument/2006/relationships/image" Target="../media/image72.jpeg"/><Relationship Id="rId13" Type="http://schemas.openxmlformats.org/officeDocument/2006/relationships/image" Target="../media/image75.jpeg"/><Relationship Id="rId3" Type="http://schemas.openxmlformats.org/officeDocument/2006/relationships/slide" Target="slide3.xml"/><Relationship Id="rId7" Type="http://schemas.openxmlformats.org/officeDocument/2006/relationships/slide" Target="slide35.xml"/><Relationship Id="rId12" Type="http://schemas.openxmlformats.org/officeDocument/2006/relationships/slide" Target="slide37.xml"/><Relationship Id="rId2" Type="http://schemas.openxmlformats.org/officeDocument/2006/relationships/image" Target="../media/image70.jpeg"/><Relationship Id="rId1" Type="http://schemas.openxmlformats.org/officeDocument/2006/relationships/slideLayout" Target="../slideLayouts/slideLayout2.xml"/><Relationship Id="rId6" Type="http://schemas.openxmlformats.org/officeDocument/2006/relationships/image" Target="../media/image71.jpeg"/><Relationship Id="rId11" Type="http://schemas.openxmlformats.org/officeDocument/2006/relationships/image" Target="../media/image74.jpeg"/><Relationship Id="rId5" Type="http://schemas.openxmlformats.org/officeDocument/2006/relationships/slide" Target="slide38.xml"/><Relationship Id="rId10" Type="http://schemas.openxmlformats.org/officeDocument/2006/relationships/slide" Target="slide36.xml"/><Relationship Id="rId4" Type="http://schemas.openxmlformats.org/officeDocument/2006/relationships/image" Target="../media/image15.jpeg"/><Relationship Id="rId9" Type="http://schemas.openxmlformats.org/officeDocument/2006/relationships/image" Target="../media/image73.jpeg"/></Relationships>
</file>

<file path=ppt/slides/_rels/slide35.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77.jpeg"/><Relationship Id="rId4" Type="http://schemas.openxmlformats.org/officeDocument/2006/relationships/image" Target="../media/image76.jpeg"/></Relationships>
</file>

<file path=ppt/slides/_rels/slide36.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78.jpeg"/><Relationship Id="rId4" Type="http://schemas.openxmlformats.org/officeDocument/2006/relationships/image" Target="../media/image76.jpeg"/></Relationships>
</file>

<file path=ppt/slides/_rels/slide37.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79.jpeg"/><Relationship Id="rId4" Type="http://schemas.openxmlformats.org/officeDocument/2006/relationships/image" Target="../media/image76.jpeg"/></Relationships>
</file>

<file path=ppt/slides/_rels/slide38.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80.jpeg"/><Relationship Id="rId4" Type="http://schemas.openxmlformats.org/officeDocument/2006/relationships/image" Target="../media/image76.jpeg"/></Relationships>
</file>

<file path=ppt/slides/_rels/slide3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81.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40.xml.rels><?xml version="1.0" encoding="UTF-8" standalone="yes"?>
<Relationships xmlns="http://schemas.openxmlformats.org/package/2006/relationships"><Relationship Id="rId8" Type="http://schemas.openxmlformats.org/officeDocument/2006/relationships/image" Target="../media/image84.jpeg"/><Relationship Id="rId3" Type="http://schemas.openxmlformats.org/officeDocument/2006/relationships/slide" Target="slide3.xml"/><Relationship Id="rId7" Type="http://schemas.openxmlformats.org/officeDocument/2006/relationships/slide" Target="slide42.xml"/><Relationship Id="rId12" Type="http://schemas.openxmlformats.org/officeDocument/2006/relationships/image" Target="../media/image86.jpeg"/><Relationship Id="rId2" Type="http://schemas.openxmlformats.org/officeDocument/2006/relationships/image" Target="../media/image82.jpeg"/><Relationship Id="rId1" Type="http://schemas.openxmlformats.org/officeDocument/2006/relationships/slideLayout" Target="../slideLayouts/slideLayout2.xml"/><Relationship Id="rId6" Type="http://schemas.openxmlformats.org/officeDocument/2006/relationships/image" Target="../media/image83.jpeg"/><Relationship Id="rId11" Type="http://schemas.openxmlformats.org/officeDocument/2006/relationships/slide" Target="slide44.xml"/><Relationship Id="rId5" Type="http://schemas.openxmlformats.org/officeDocument/2006/relationships/slide" Target="slide41.xml"/><Relationship Id="rId10" Type="http://schemas.openxmlformats.org/officeDocument/2006/relationships/image" Target="../media/image85.jpeg"/><Relationship Id="rId4" Type="http://schemas.openxmlformats.org/officeDocument/2006/relationships/image" Target="../media/image15.jpeg"/><Relationship Id="rId9" Type="http://schemas.openxmlformats.org/officeDocument/2006/relationships/slide" Target="slide43.xml"/></Relationships>
</file>

<file path=ppt/slides/_rels/slide41.xml.rels><?xml version="1.0" encoding="UTF-8" standalone="yes"?>
<Relationships xmlns="http://schemas.openxmlformats.org/package/2006/relationships"><Relationship Id="rId3" Type="http://schemas.openxmlformats.org/officeDocument/2006/relationships/slide" Target="slide40.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88.jpeg"/><Relationship Id="rId4" Type="http://schemas.openxmlformats.org/officeDocument/2006/relationships/image" Target="../media/image87.jpeg"/></Relationships>
</file>

<file path=ppt/slides/_rels/slide42.xml.rels><?xml version="1.0" encoding="UTF-8" standalone="yes"?>
<Relationships xmlns="http://schemas.openxmlformats.org/package/2006/relationships"><Relationship Id="rId3" Type="http://schemas.openxmlformats.org/officeDocument/2006/relationships/slide" Target="slide40.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89.jpeg"/><Relationship Id="rId4" Type="http://schemas.openxmlformats.org/officeDocument/2006/relationships/image" Target="../media/image87.jpeg"/></Relationships>
</file>

<file path=ppt/slides/_rels/slide43.xml.rels><?xml version="1.0" encoding="UTF-8" standalone="yes"?>
<Relationships xmlns="http://schemas.openxmlformats.org/package/2006/relationships"><Relationship Id="rId3" Type="http://schemas.openxmlformats.org/officeDocument/2006/relationships/slide" Target="slide40.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90.jpeg"/><Relationship Id="rId4" Type="http://schemas.openxmlformats.org/officeDocument/2006/relationships/image" Target="../media/image87.jpeg"/></Relationships>
</file>

<file path=ppt/slides/_rels/slide44.xml.rels><?xml version="1.0" encoding="UTF-8" standalone="yes"?>
<Relationships xmlns="http://schemas.openxmlformats.org/package/2006/relationships"><Relationship Id="rId3" Type="http://schemas.openxmlformats.org/officeDocument/2006/relationships/slide" Target="slide40.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91.jpeg"/><Relationship Id="rId4" Type="http://schemas.openxmlformats.org/officeDocument/2006/relationships/image" Target="../media/image87.jpeg"/></Relationships>
</file>

<file path=ppt/slides/_rels/slide4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92.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46.xml.rels><?xml version="1.0" encoding="UTF-8" standalone="yes"?>
<Relationships xmlns="http://schemas.openxmlformats.org/package/2006/relationships"><Relationship Id="rId8" Type="http://schemas.openxmlformats.org/officeDocument/2006/relationships/image" Target="../media/image95.jpeg"/><Relationship Id="rId3" Type="http://schemas.openxmlformats.org/officeDocument/2006/relationships/slide" Target="slide3.xml"/><Relationship Id="rId7" Type="http://schemas.openxmlformats.org/officeDocument/2006/relationships/slide" Target="slide48.xml"/><Relationship Id="rId12" Type="http://schemas.openxmlformats.org/officeDocument/2006/relationships/image" Target="../media/image97.jpeg"/><Relationship Id="rId2" Type="http://schemas.openxmlformats.org/officeDocument/2006/relationships/image" Target="../media/image93.jpeg"/><Relationship Id="rId1" Type="http://schemas.openxmlformats.org/officeDocument/2006/relationships/slideLayout" Target="../slideLayouts/slideLayout2.xml"/><Relationship Id="rId6" Type="http://schemas.openxmlformats.org/officeDocument/2006/relationships/image" Target="../media/image94.jpeg"/><Relationship Id="rId11" Type="http://schemas.openxmlformats.org/officeDocument/2006/relationships/slide" Target="slide50.xml"/><Relationship Id="rId5" Type="http://schemas.openxmlformats.org/officeDocument/2006/relationships/slide" Target="slide47.xml"/><Relationship Id="rId10" Type="http://schemas.openxmlformats.org/officeDocument/2006/relationships/image" Target="../media/image96.jpeg"/><Relationship Id="rId4" Type="http://schemas.openxmlformats.org/officeDocument/2006/relationships/image" Target="../media/image15.jpeg"/><Relationship Id="rId9" Type="http://schemas.openxmlformats.org/officeDocument/2006/relationships/slide" Target="slide49.xml"/></Relationships>
</file>

<file path=ppt/slides/_rels/slide47.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99.jpg"/><Relationship Id="rId4" Type="http://schemas.openxmlformats.org/officeDocument/2006/relationships/image" Target="../media/image98.jpeg"/></Relationships>
</file>

<file path=ppt/slides/_rels/slide48.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100.jpeg"/><Relationship Id="rId4" Type="http://schemas.openxmlformats.org/officeDocument/2006/relationships/image" Target="../media/image98.jpeg"/></Relationships>
</file>

<file path=ppt/slides/_rels/slide49.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101.jpeg"/><Relationship Id="rId4" Type="http://schemas.openxmlformats.org/officeDocument/2006/relationships/image" Target="../media/image98.jpeg"/></Relationships>
</file>

<file path=ppt/slides/_rels/slide50.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102.jpeg"/><Relationship Id="rId4" Type="http://schemas.openxmlformats.org/officeDocument/2006/relationships/image" Target="../media/image98.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Скругленный прямоугольник 3"/>
          <p:cNvSpPr/>
          <p:nvPr/>
        </p:nvSpPr>
        <p:spPr>
          <a:xfrm>
            <a:off x="3657600" y="1700981"/>
            <a:ext cx="6764594" cy="3126658"/>
          </a:xfrm>
          <a:prstGeom prst="roundRect">
            <a:avLst/>
          </a:prstGeom>
          <a:solidFill>
            <a:schemeClr val="bg1">
              <a:alpha val="61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i="1"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Виртуальная </a:t>
            </a:r>
            <a:r>
              <a:rPr lang="ru-RU" sz="3200" b="1" i="1" dirty="0" smtClean="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программа</a:t>
            </a:r>
          </a:p>
          <a:p>
            <a:pPr algn="ctr"/>
            <a:r>
              <a:rPr lang="ru-RU" sz="4000"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«Крым - коллекция впечатлений»</a:t>
            </a:r>
          </a:p>
        </p:txBody>
      </p:sp>
      <p:pic>
        <p:nvPicPr>
          <p:cNvPr id="5" name="Рисунок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3115" y="76790"/>
            <a:ext cx="1315286" cy="1240732"/>
          </a:xfrm>
          <a:prstGeom prst="rect">
            <a:avLst/>
          </a:prstGeom>
        </p:spPr>
      </p:pic>
    </p:spTree>
    <p:extLst>
      <p:ext uri="{BB962C8B-B14F-4D97-AF65-F5344CB8AC3E}">
        <p14:creationId xmlns:p14="http://schemas.microsoft.com/office/powerpoint/2010/main" val="403561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297767" y="201881"/>
            <a:ext cx="11435054" cy="1323439"/>
          </a:xfrm>
          <a:prstGeom prst="rect">
            <a:avLst/>
          </a:prstGeom>
          <a:noFill/>
        </p:spPr>
        <p:txBody>
          <a:bodyPr wrap="square" lIns="91440" tIns="45720" rIns="91440" bIns="45720">
            <a:spAutoFit/>
          </a:bodyPr>
          <a:lstStyle/>
          <a:p>
            <a:pPr algn="ctr"/>
            <a:r>
              <a:rPr lang="ru-RU" sz="4000" b="1" cap="none" spc="0" dirty="0" smtClean="0">
                <a:ln w="22225">
                  <a:solidFill>
                    <a:srgbClr val="FF0000"/>
                  </a:solidFill>
                  <a:prstDash val="solid"/>
                </a:ln>
                <a:solidFill>
                  <a:srgbClr val="FF0000"/>
                </a:solidFill>
                <a:effectLst/>
                <a:latin typeface="Times New Roman" panose="02020603050405020304" pitchFamily="18" charset="0"/>
                <a:cs typeface="Times New Roman" panose="02020603050405020304" pitchFamily="18" charset="0"/>
              </a:rPr>
              <a:t>Интерактивная карта достопримечательностей  и знаменитых мест Крымского полуострова</a:t>
            </a:r>
            <a:endParaRPr lang="ru-RU" sz="4000" b="1" cap="none" spc="0" dirty="0">
              <a:ln w="22225">
                <a:solidFill>
                  <a:srgbClr val="FF0000"/>
                </a:solidFill>
                <a:prstDash val="solid"/>
              </a:ln>
              <a:solidFill>
                <a:srgbClr val="FF0000"/>
              </a:solidFill>
              <a:effectLst/>
              <a:latin typeface="Times New Roman" panose="02020603050405020304" pitchFamily="18" charset="0"/>
              <a:cs typeface="Times New Roman" panose="02020603050405020304" pitchFamily="18" charset="0"/>
            </a:endParaRPr>
          </a:p>
        </p:txBody>
      </p:sp>
      <p:sp>
        <p:nvSpPr>
          <p:cNvPr id="5" name="Управляющая кнопка: далее 4">
            <a:hlinkClick r:id="" action="ppaction://hlinkshowjump?jump=nextslide" highlightClick="1"/>
          </p:cNvPr>
          <p:cNvSpPr/>
          <p:nvPr/>
        </p:nvSpPr>
        <p:spPr>
          <a:xfrm>
            <a:off x="11471562" y="6187551"/>
            <a:ext cx="637309" cy="480952"/>
          </a:xfrm>
          <a:prstGeom prst="actionButtonForwardNex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5247420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0242" name="Picture 2" descr="https://img-fotki.yandex.ru/get/9803/161384275.74/0_17ab7d_5836e69e_XL.jpg">
            <a:hlinkClick r:id="rId3" action="ppaction://hlinksldjump"/>
          </p:cNvPr>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847898" y="4763069"/>
            <a:ext cx="1422113" cy="15149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44" name="Picture 4" descr="https://free-images.com/or/4ebd/coa_yalta_krym_uht.jpg">
            <a:hlinkClick r:id="rId5" action="ppaction://hlinksldjump"/>
          </p:cNvPr>
          <p:cNvPicPr>
            <a:picLocks noChangeAspect="1" noChangeArrowheads="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583842" y="4924804"/>
            <a:ext cx="1053197" cy="135316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46" name="Picture 6" descr="https://upload.wikimedia.org/wikipedia/commons/thumb/b/bf/COA_Sudak.svg/1200px-COA_Sudak.svg.png">
            <a:hlinkClick r:id="rId7" action="ppaction://hlinksldjump"/>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525874" y="3762439"/>
            <a:ext cx="849992" cy="11623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48" name="Picture 8" descr="https://upload.wikimedia.org/wikipedia/commons/thumb/b/b7/UHT_Bakhchisarai.svg/1200px-UHT_Bakhchisarai.svg.png">
            <a:hlinkClick r:id="rId9" action="ppaction://hlinksldjump"/>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3411654" y="3888675"/>
            <a:ext cx="1030545" cy="13242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50" name="Picture 10" descr="https://upload.wikimedia.org/wikipedia/commons/thumb/3/35/Feodosiya_coat_of_arms.svg/1200px-Feodosiya_coat_of_arms.svg.png">
            <a:hlinkClick r:id="rId11" action="ppaction://hlinksldjump"/>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7840904" y="2861673"/>
            <a:ext cx="847594" cy="10270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6" name="Picture 2" descr="https://upload.wikimedia.org/wikipedia/commons/4/4e/Big_Coat_of_Evpatoria.jpg">
            <a:hlinkClick r:id="rId13" action="ppaction://hlinksldjump"/>
          </p:cNvPr>
          <p:cNvPicPr>
            <a:picLocks noChangeAspect="1" noChangeArrowheads="1"/>
          </p:cNvPicPr>
          <p:nvPr/>
        </p:nvPicPr>
        <p:blipFill>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413942" y="1897211"/>
            <a:ext cx="867911" cy="13255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https://upload.wikimedia.org/wikipedia/commons/thumb/b/bc/UHT_Alushta.svg/1200px-UHT_Alushta.svg.png">
            <a:hlinkClick r:id="rId15" action="ppaction://hlinksldjump"/>
          </p:cNvPr>
          <p:cNvPicPr>
            <a:picLocks noChangeAspect="1" noChangeArrowheads="1"/>
          </p:cNvPicPr>
          <p:nvPr/>
        </p:nvPicPr>
        <p:blipFill>
          <a:blip r:embed="rId16" cstate="email">
            <a:extLst>
              <a:ext uri="{28A0092B-C50C-407E-A947-70E740481C1C}">
                <a14:useLocalDpi xmlns:a14="http://schemas.microsoft.com/office/drawing/2010/main"/>
              </a:ext>
            </a:extLst>
          </a:blip>
          <a:srcRect/>
          <a:stretch>
            <a:fillRect/>
          </a:stretch>
        </p:blipFill>
        <p:spPr bwMode="auto">
          <a:xfrm>
            <a:off x="3536379" y="5212925"/>
            <a:ext cx="1047463" cy="13459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0" name="Picture 6" descr="https://free-images.com/or/36f0/kerch_coat_svg.jpg">
            <a:hlinkClick r:id="rId17" action="ppaction://hlinksldjump"/>
          </p:cNvPr>
          <p:cNvPicPr>
            <a:picLocks noChangeAspect="1" noChangeArrowheads="1"/>
          </p:cNvPicPr>
          <p:nvPr/>
        </p:nvPicPr>
        <p:blipFill>
          <a:blip r:embed="rId1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0792142" y="1897211"/>
            <a:ext cx="1151137" cy="11834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5164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347019" y="338833"/>
            <a:ext cx="10255046" cy="3065455"/>
          </a:xfrm>
          <a:prstGeom prst="rect">
            <a:avLst/>
          </a:prstGeom>
          <a:solidFill>
            <a:schemeClr val="bg1">
              <a:alpha val="34000"/>
            </a:schemeClr>
          </a:solidFill>
          <a:effectLst>
            <a:softEdge rad="63500"/>
          </a:effectLst>
        </p:spPr>
        <p:txBody>
          <a:bodyPr wrap="square">
            <a:spAutoFit/>
          </a:bodyPr>
          <a:lstStyle/>
          <a:p>
            <a:pPr indent="449580">
              <a:lnSpc>
                <a:spcPct val="115000"/>
              </a:lnSpc>
              <a:spcAft>
                <a:spcPts val="1000"/>
              </a:spcAft>
            </a:pPr>
            <a:r>
              <a:rPr lang="ru-RU" sz="2400" i="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Ялта</a:t>
            </a:r>
            <a:r>
              <a:rPr lang="ru-RU" sz="2400" i="1" dirty="0" smtClean="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 город счастья! Между полосой гор и лазурным южным побережьем Крыма расположилась красавица Ялта! Это  крупный курортный город, расположенный на южном берегу Крыма. Ялту по праву называют Жемчужиной Крыма, она считается курортным центром полуострова. В этом городе расположено большое количество достопримечательностей и любопытных туристических мест, памятников природы.</a:t>
            </a:r>
            <a:endParaRPr lang="ru-RU" i="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5" name="Группа 4"/>
          <p:cNvGrpSpPr/>
          <p:nvPr/>
        </p:nvGrpSpPr>
        <p:grpSpPr>
          <a:xfrm>
            <a:off x="9951520" y="6175676"/>
            <a:ext cx="2157351" cy="516071"/>
            <a:chOff x="9642762" y="6187551"/>
            <a:chExt cx="2157351" cy="516071"/>
          </a:xfrm>
        </p:grpSpPr>
        <p:sp>
          <p:nvSpPr>
            <p:cNvPr id="6" name="Скругленный прямоугольник 5">
              <a:hlinkClick r:id="rId3" action="ppaction://hlinksldjump"/>
            </p:cNvPr>
            <p:cNvSpPr/>
            <p:nvPr/>
          </p:nvSpPr>
          <p:spPr>
            <a:xfrm>
              <a:off x="9642762" y="618755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7" name="Управляющая кнопка: далее 6">
              <a:hlinkClick r:id="" action="ppaction://hlinkshowjump?jump=nextslide" highlightClick="1"/>
            </p:cNvPr>
            <p:cNvSpPr/>
            <p:nvPr/>
          </p:nvSpPr>
          <p:spPr>
            <a:xfrm>
              <a:off x="11162804" y="6199426"/>
              <a:ext cx="637309" cy="480952"/>
            </a:xfrm>
            <a:prstGeom prst="actionButtonForwardNex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116864841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l="10000" r="10000"/>
          </a:stretch>
        </a:blipFill>
        <a:effectLst/>
      </p:bgPr>
    </p:bg>
    <p:spTree>
      <p:nvGrpSpPr>
        <p:cNvPr id="1" name=""/>
        <p:cNvGrpSpPr/>
        <p:nvPr/>
      </p:nvGrpSpPr>
      <p:grpSpPr>
        <a:xfrm>
          <a:off x="0" y="0"/>
          <a:ext cx="0" cy="0"/>
          <a:chOff x="0" y="0"/>
          <a:chExt cx="0" cy="0"/>
        </a:xfrm>
      </p:grpSpPr>
      <p:pic>
        <p:nvPicPr>
          <p:cNvPr id="5" name="Рисунок 4">
            <a:hlinkClick r:id="rId3" action="ppaction://hlinksldjump"/>
          </p:cNvPr>
          <p:cNvPicPr>
            <a:picLocks noChangeAspect="1"/>
          </p:cNvPicPr>
          <p:nvPr/>
        </p:nvPicPr>
        <p:blipFill>
          <a:blip r:embed="rId4" cstate="email">
            <a:clrChange>
              <a:clrFrom>
                <a:srgbClr val="FBFCFF"/>
              </a:clrFrom>
              <a:clrTo>
                <a:srgbClr val="FBFCFF">
                  <a:alpha val="0"/>
                </a:srgbClr>
              </a:clrTo>
            </a:clrChange>
            <a:extLst>
              <a:ext uri="{28A0092B-C50C-407E-A947-70E740481C1C}">
                <a14:useLocalDpi xmlns:a14="http://schemas.microsoft.com/office/drawing/2010/main"/>
              </a:ext>
            </a:extLst>
          </a:blip>
          <a:stretch>
            <a:fillRect/>
          </a:stretch>
        </p:blipFill>
        <p:spPr>
          <a:xfrm>
            <a:off x="3033204" y="5580740"/>
            <a:ext cx="1101658" cy="1144524"/>
          </a:xfrm>
          <a:prstGeom prst="rect">
            <a:avLst/>
          </a:prstGeom>
          <a:ln>
            <a:noFill/>
          </a:ln>
          <a:effectLst>
            <a:outerShdw blurRad="50800" dist="38100" dir="2700000" algn="tl" rotWithShape="0">
              <a:prstClr val="black">
                <a:alpha val="40000"/>
              </a:prstClr>
            </a:outerShdw>
          </a:effectLst>
          <a:scene3d>
            <a:camera prst="orthographicFront">
              <a:rot lat="0" lon="0" rev="0"/>
            </a:camera>
            <a:lightRig rig="balanced" dir="t">
              <a:rot lat="0" lon="0" rev="8700000"/>
            </a:lightRig>
          </a:scene3d>
          <a:sp3d>
            <a:bevelT w="190500" h="38100"/>
          </a:sp3d>
        </p:spPr>
      </p:pic>
      <p:pic>
        <p:nvPicPr>
          <p:cNvPr id="1026" name="Picture 2" descr="https://avatars.mds.yandex.net/get-zen_doc/1588093/pub_5db6b301ddfef600ad9026da_5db6d70c92414d00ac4dfe12/scale_1200">
            <a:hlinkClick r:id="rId5" action="ppaction://hlinksldjump"/>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8160775" y="3239729"/>
            <a:ext cx="1238646" cy="1086465"/>
          </a:xfrm>
          <a:prstGeom prst="ellipse">
            <a:avLst/>
          </a:prstGeom>
          <a:ln>
            <a:noFill/>
          </a:ln>
          <a:effectLst>
            <a:outerShdw blurRad="50800" dist="38100" dir="2700000" algn="tl" rotWithShape="0">
              <a:prstClr val="black">
                <a:alpha val="40000"/>
              </a:prstClr>
            </a:outerShdw>
            <a:softEdge rad="31750"/>
          </a:effectLst>
          <a:extLst>
            <a:ext uri="{909E8E84-426E-40DD-AFC4-6F175D3DCCD1}">
              <a14:hiddenFill xmlns:a14="http://schemas.microsoft.com/office/drawing/2010/main">
                <a:solidFill>
                  <a:srgbClr val="FFFFFF"/>
                </a:solidFill>
              </a14:hiddenFill>
            </a:ext>
          </a:extLst>
        </p:spPr>
      </p:pic>
      <p:pic>
        <p:nvPicPr>
          <p:cNvPr id="1028" name="Picture 4" descr="vorontsov palace, Таврика, парк, palace, дворец, tavriya, tavrika, Таврия, ...">
            <a:hlinkClick r:id="rId7" action="ppaction://hlinksldjump"/>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2211341" y="5580740"/>
            <a:ext cx="1121796" cy="980757"/>
          </a:xfrm>
          <a:prstGeom prst="ellipse">
            <a:avLst/>
          </a:prstGeom>
          <a:ln>
            <a:noFill/>
          </a:ln>
          <a:effectLst>
            <a:outerShdw blurRad="50800" dist="38100" dir="2700000" algn="tl" rotWithShape="0">
              <a:prstClr val="black">
                <a:alpha val="40000"/>
              </a:prstClr>
            </a:outerShdw>
            <a:softEdge rad="112500"/>
          </a:effectLst>
          <a:extLst>
            <a:ext uri="{909E8E84-426E-40DD-AFC4-6F175D3DCCD1}">
              <a14:hiddenFill xmlns:a14="http://schemas.microsoft.com/office/drawing/2010/main">
                <a:solidFill>
                  <a:srgbClr val="FFFFFF"/>
                </a:solidFill>
              </a14:hiddenFill>
            </a:ext>
          </a:extLst>
        </p:spPr>
      </p:pic>
      <p:pic>
        <p:nvPicPr>
          <p:cNvPr id="1030" name="Picture 6" descr="https://www.travel-hystory.com/wp-content/uploads/2019/11/massandrovskij-dvorec-v-krymu-07.jpg">
            <a:hlinkClick r:id="rId9" action="ppaction://hlinksldjump"/>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10095932" y="666135"/>
            <a:ext cx="1231123" cy="1153539"/>
          </a:xfrm>
          <a:prstGeom prst="ellipse">
            <a:avLst/>
          </a:prstGeom>
          <a:ln>
            <a:noFill/>
          </a:ln>
          <a:effectLst>
            <a:outerShdw blurRad="50800" dist="38100" dir="2700000" algn="tl" rotWithShape="0">
              <a:prstClr val="black">
                <a:alpha val="40000"/>
              </a:prstClr>
            </a:outerShdw>
            <a:softEdge rad="112500"/>
          </a:effectLst>
          <a:extLst>
            <a:ext uri="{909E8E84-426E-40DD-AFC4-6F175D3DCCD1}">
              <a14:hiddenFill xmlns:a14="http://schemas.microsoft.com/office/drawing/2010/main">
                <a:solidFill>
                  <a:srgbClr val="FFFFFF"/>
                </a:solidFill>
              </a14:hiddenFill>
            </a:ext>
          </a:extLst>
        </p:spPr>
      </p:pic>
      <p:pic>
        <p:nvPicPr>
          <p:cNvPr id="1032" name="Picture 8" descr="https://i.siteapi.org/isbgCk_dW27FvMfJQFvwkA_OX4M=/0x0:0x0/fit-in/900x1000/center/top/filters:format(png)/c2c3a73d4f459cb.ru.s.siteapi.org/img/998031204261b92a80132bccfa54ca4ece12a9a0.jpg">
            <a:hlinkClick r:id="rId11" action="ppaction://hlinksldjump"/>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9961384" y="2778433"/>
            <a:ext cx="1365672" cy="1004528"/>
          </a:xfrm>
          <a:prstGeom prst="ellipse">
            <a:avLst/>
          </a:prstGeom>
          <a:ln>
            <a:noFill/>
          </a:ln>
          <a:effectLst>
            <a:outerShdw blurRad="50800" dist="38100" dir="2700000" algn="tl" rotWithShape="0">
              <a:prstClr val="black">
                <a:alpha val="40000"/>
              </a:prstClr>
            </a:outerShdw>
            <a:softEdge rad="112500"/>
          </a:effectLst>
          <a:extLst>
            <a:ext uri="{909E8E84-426E-40DD-AFC4-6F175D3DCCD1}">
              <a14:hiddenFill xmlns:a14="http://schemas.microsoft.com/office/drawing/2010/main">
                <a:solidFill>
                  <a:srgbClr val="FFFFFF"/>
                </a:solidFill>
              </a14:hiddenFill>
            </a:ext>
          </a:extLst>
        </p:spPr>
      </p:pic>
      <p:pic>
        <p:nvPicPr>
          <p:cNvPr id="6" name="Рисунок 5">
            <a:hlinkClick r:id="rId13" action="ppaction://hlinksldjump"/>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2576866" y="4407113"/>
            <a:ext cx="1007167" cy="1393919"/>
          </a:xfrm>
          <a:prstGeom prst="ellipse">
            <a:avLst/>
          </a:prstGeom>
          <a:ln>
            <a:noFill/>
          </a:ln>
          <a:effectLst>
            <a:outerShdw blurRad="50800" dist="38100" dir="2700000" algn="tl" rotWithShape="0">
              <a:prstClr val="black">
                <a:alpha val="40000"/>
              </a:prstClr>
            </a:outerShdw>
            <a:softEdge rad="112500"/>
          </a:effectLst>
        </p:spPr>
      </p:pic>
      <p:sp>
        <p:nvSpPr>
          <p:cNvPr id="11" name="Скругленный прямоугольник 10">
            <a:hlinkClick r:id="rId15" action="ppaction://hlinksldjump"/>
          </p:cNvPr>
          <p:cNvSpPr/>
          <p:nvPr/>
        </p:nvSpPr>
        <p:spPr>
          <a:xfrm>
            <a:off x="10572971" y="6209193"/>
            <a:ext cx="1508167" cy="516071"/>
          </a:xfrm>
          <a:prstGeom prst="roundRect">
            <a:avLst/>
          </a:prstGeom>
          <a:blipFill>
            <a:blip r:embed="rId16"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3144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68129" y="280936"/>
            <a:ext cx="8347587" cy="4378135"/>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668594" y="4749559"/>
            <a:ext cx="11090787" cy="1764394"/>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4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Ласточкино гнездо </a:t>
            </a:r>
            <a:r>
              <a:rPr lang="ru-RU" sz="2400"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маленький живописный замок, расположенный на самом краю Аврориной скалы. Сувениры с изображением  этого замка  - самые популярные среди туристов, ведь именно Ласточкино гнездо является визитной карточкой Крыма.</a:t>
            </a:r>
            <a:endParaRPr lang="ru-RU" i="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Скругленный прямоугольник 5">
            <a:hlinkClick r:id="rId4" action="ppaction://hlinksldjump"/>
          </p:cNvPr>
          <p:cNvSpPr/>
          <p:nvPr/>
        </p:nvSpPr>
        <p:spPr>
          <a:xfrm>
            <a:off x="10438410" y="6255917"/>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latin typeface="Times New Roman" panose="02020603050405020304" pitchFamily="18" charset="0"/>
                <a:cs typeface="Times New Roman" panose="02020603050405020304" pitchFamily="18" charset="0"/>
              </a:rPr>
              <a:t>НА КАРТУ</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03075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668594" y="4749559"/>
            <a:ext cx="11090787" cy="1839606"/>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Ливадийский</a:t>
            </a: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дворец, </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возведенный в 20 веке из снежно- белого камня. В свое время  он являлся летней резиденцией царской семьи Николая II. Также дворец знаменит Ялтинской конференцией, которая проходила в его стенах в 1945 году во время Второй мировой войны. Главы СССР , Великобритании и Америки встречались здесь с целью установления послевоенного мирового порядка.</a:t>
            </a:r>
            <a:endParaRPr lang="ru-RU" sz="1600" i="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86693" y="147485"/>
            <a:ext cx="7454587" cy="4485444"/>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438410" y="6255917"/>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latin typeface="Times New Roman" panose="02020603050405020304" pitchFamily="18" charset="0"/>
                <a:cs typeface="Times New Roman" panose="02020603050405020304" pitchFamily="18" charset="0"/>
              </a:rPr>
              <a:t>НА КАРТУ</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61743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49045" y="4320340"/>
            <a:ext cx="11454580" cy="2215991"/>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Воронцовский</a:t>
            </a: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дворец, </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расположен в окрестностях Ялты в городе Алупка. Его основателем в середине XIX века стал светлейший князь Михаил Семенович Воронцов. Дворец необычайно красив и притягателен. Главные его врата украшают изумительные скульптуры львов, которые невероятно похожи на настоящих хищников. Лучшие архитекторы и скульпторы трудились над обликом дворца. Необходимо отметить, что при </a:t>
            </a:r>
            <a:r>
              <a:rPr lang="ru-RU" sz="2000" b="1" i="1"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Воронцовском</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дворце находится большой старинный парк, который является памятником садово-паркового искусства. </a:t>
            </a:r>
            <a:endParaRPr lang="ru-RU" sz="1600" i="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2941" y="245807"/>
            <a:ext cx="7026788" cy="3952568"/>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438410" y="6255917"/>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latin typeface="Times New Roman" panose="02020603050405020304" pitchFamily="18" charset="0"/>
                <a:cs typeface="Times New Roman" panose="02020603050405020304" pitchFamily="18" charset="0"/>
              </a:rPr>
              <a:t>НА КАРТУ</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710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58877" y="4811951"/>
            <a:ext cx="11454580" cy="1131720"/>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Массандровский дворец Александра III </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ещё один прекраснейший царский дворец, памятник архитектуры конца XIX века. Изящный дворец похож на сказочный замок, а окружает его удивительной красоты  парк, где каждое дерево имеет свою богатую историю.</a:t>
            </a:r>
            <a:endParaRPr lang="ru-RU" sz="1600" i="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07442" y="216310"/>
            <a:ext cx="6500352" cy="4333568"/>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438410" y="6255917"/>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latin typeface="Times New Roman" panose="02020603050405020304" pitchFamily="18" charset="0"/>
                <a:cs typeface="Times New Roman" panose="02020603050405020304" pitchFamily="18" charset="0"/>
              </a:rPr>
              <a:t>НА КАРТУ</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89363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58876" y="4450701"/>
            <a:ext cx="11454580" cy="2193549"/>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Один из самых популярных и посещаемых туристических объектов в Крыму – </a:t>
            </a: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Никитский ботанический сад</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расположенный в большой Ялте. Он был основан в 1812 году. Никитский ботанический сад как памятник садово-паркового искусства является живым музеем и зеленой сокровищницей под открытым небом. Прекрасный розарий, благородные хризантемы, экспозиции цветочных культур, кактусовая оранжерея, уникальный дендрарий не оставят равнодушным ни одного туриста.</a:t>
            </a:r>
            <a:endParaRPr lang="ru-RU" sz="1600" i="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5932" y="103688"/>
            <a:ext cx="6461023" cy="4307349"/>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438410" y="6255917"/>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latin typeface="Times New Roman" panose="02020603050405020304" pitchFamily="18" charset="0"/>
                <a:cs typeface="Times New Roman" panose="02020603050405020304" pitchFamily="18" charset="0"/>
              </a:rPr>
              <a:t>НА КАРТУ</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98534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44222" y="4090064"/>
            <a:ext cx="11454580" cy="2547492"/>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Окрестности Ялты могут похвастаться изумительными природными видами. Именно здесь, на южном берегу полуострова расположен массив крымских гор. Самая знаменитая гора в Крыму, пожалуй, </a:t>
            </a: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Ай –</a:t>
            </a:r>
            <a:r>
              <a:rPr lang="ru-RU" sz="2000" b="1" i="1" u="sng"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петри</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Тем, кто был в этих краях, наверняка, запомнилась высокая, на первый взгляд, очень крутая гора с тремя зубцами на вершине. Подниматься на вершину многие туристы предпочитают по уникальной канатной дороге «</a:t>
            </a:r>
            <a:r>
              <a:rPr lang="ru-RU" sz="2000" b="1" i="1"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Мисхор</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 Ай-Петри». На плато горы  каждый турист найдет массу развлечений: экстремальные аттракционы, кафе с национальной кухней, торговые лавки.</a:t>
            </a:r>
            <a:endParaRPr lang="ru-RU" sz="1600" i="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40826" y="94073"/>
            <a:ext cx="2861372" cy="3960139"/>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438410" y="6255917"/>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latin typeface="Times New Roman" panose="02020603050405020304" pitchFamily="18" charset="0"/>
                <a:cs typeface="Times New Roman" panose="02020603050405020304" pitchFamily="18" charset="0"/>
              </a:rPr>
              <a:t>НА КАРТУ</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42357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118721" y="488957"/>
            <a:ext cx="7592264" cy="4730334"/>
          </a:xfrm>
          <a:prstGeom prst="rect">
            <a:avLst/>
          </a:prstGeom>
          <a:solidFill>
            <a:schemeClr val="bg1">
              <a:alpha val="63000"/>
            </a:schemeClr>
          </a:solidFill>
          <a:effectLst>
            <a:softEdge rad="63500"/>
          </a:effectLst>
        </p:spPr>
        <p:txBody>
          <a:bodyPr wrap="square">
            <a:spAutoFit/>
          </a:bodyPr>
          <a:lstStyle/>
          <a:p>
            <a:pPr indent="449580" algn="ctr">
              <a:lnSpc>
                <a:spcPct val="115000"/>
              </a:lnSpc>
              <a:spcAft>
                <a:spcPts val="1000"/>
              </a:spcAft>
            </a:pPr>
            <a:r>
              <a:rPr lang="ru-RU" sz="2400" i="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Севастополь – Город-герой! Город – символ воинской доблести России. Достопримечательностей Великого русского города, по истине богатого историей настолько много, что понадобится несколько месяцев для того, чтобы посетить их все. Мы покажем вам основные объекты, с которыми обязательно должен познакомиться каждый турист, прибывающий в Севастополь. Это и исторические объекты  и памятники природы. Достопримечательности Севастополя, о которых поведает экскурсия, являются его главными символами.</a:t>
            </a:r>
          </a:p>
        </p:txBody>
      </p:sp>
      <p:grpSp>
        <p:nvGrpSpPr>
          <p:cNvPr id="6" name="Группа 5"/>
          <p:cNvGrpSpPr/>
          <p:nvPr/>
        </p:nvGrpSpPr>
        <p:grpSpPr>
          <a:xfrm>
            <a:off x="10034649" y="6235052"/>
            <a:ext cx="2157351" cy="516071"/>
            <a:chOff x="9642762" y="6187551"/>
            <a:chExt cx="2157351" cy="516071"/>
          </a:xfrm>
        </p:grpSpPr>
        <p:sp>
          <p:nvSpPr>
            <p:cNvPr id="7" name="Скругленный прямоугольник 6">
              <a:hlinkClick r:id="rId3" action="ppaction://hlinksldjump"/>
            </p:cNvPr>
            <p:cNvSpPr/>
            <p:nvPr/>
          </p:nvSpPr>
          <p:spPr>
            <a:xfrm>
              <a:off x="9642762" y="618755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8" name="Управляющая кнопка: далее 7">
              <a:hlinkClick r:id="" action="ppaction://hlinkshowjump?jump=nextslide" highlightClick="1"/>
            </p:cNvPr>
            <p:cNvSpPr/>
            <p:nvPr/>
          </p:nvSpPr>
          <p:spPr>
            <a:xfrm>
              <a:off x="11162804" y="6199426"/>
              <a:ext cx="637309" cy="480952"/>
            </a:xfrm>
            <a:prstGeom prst="actionButtonForwardNex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14673638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l="10000" r="10000"/>
          </a:stretch>
        </a:blipFill>
        <a:effectLst/>
      </p:bgPr>
    </p:bg>
    <p:spTree>
      <p:nvGrpSpPr>
        <p:cNvPr id="1" name=""/>
        <p:cNvGrpSpPr/>
        <p:nvPr/>
      </p:nvGrpSpPr>
      <p:grpSpPr>
        <a:xfrm>
          <a:off x="0" y="0"/>
          <a:ext cx="0" cy="0"/>
          <a:chOff x="0" y="0"/>
          <a:chExt cx="0" cy="0"/>
        </a:xfrm>
      </p:grpSpPr>
      <p:pic>
        <p:nvPicPr>
          <p:cNvPr id="6" name="Рисунок 5">
            <a:hlinkClick r:id="rId3" action="ppaction://hlinksldjump"/>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895914" y="1543665"/>
            <a:ext cx="631763" cy="973393"/>
          </a:xfrm>
          <a:prstGeom prst="rect">
            <a:avLst/>
          </a:prstGeom>
          <a:ln>
            <a:noFill/>
          </a:ln>
          <a:effectLst>
            <a:outerShdw blurRad="292100" dist="139700" dir="2700000" algn="tl" rotWithShape="0">
              <a:srgbClr val="333333">
                <a:alpha val="65000"/>
              </a:srgbClr>
            </a:outerShdw>
          </a:effectLst>
        </p:spPr>
      </p:pic>
      <p:pic>
        <p:nvPicPr>
          <p:cNvPr id="7" name="Рисунок 6">
            <a:hlinkClick r:id="rId5" action="ppaction://hlinksldjump"/>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479292" y="2703872"/>
            <a:ext cx="1465006" cy="793654"/>
          </a:xfrm>
          <a:prstGeom prst="ellipse">
            <a:avLst/>
          </a:prstGeom>
          <a:ln>
            <a:noFill/>
          </a:ln>
          <a:effectLst>
            <a:outerShdw blurRad="50800" dist="38100" algn="l" rotWithShape="0">
              <a:prstClr val="black">
                <a:alpha val="40000"/>
              </a:prstClr>
            </a:outerShdw>
            <a:softEdge rad="112500"/>
          </a:effectLst>
        </p:spPr>
      </p:pic>
      <p:pic>
        <p:nvPicPr>
          <p:cNvPr id="8" name="Рисунок 7">
            <a:hlinkClick r:id="rId7" action="ppaction://hlinksldjump"/>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4532672" y="5876932"/>
            <a:ext cx="1075683" cy="855407"/>
          </a:xfrm>
          <a:prstGeom prst="ellipse">
            <a:avLst/>
          </a:prstGeom>
          <a:ln>
            <a:noFill/>
          </a:ln>
          <a:effectLst>
            <a:outerShdw blurRad="50800" dist="38100" algn="l" rotWithShape="0">
              <a:prstClr val="black">
                <a:alpha val="40000"/>
              </a:prstClr>
            </a:outerShdw>
            <a:softEdge rad="112500"/>
          </a:effectLst>
        </p:spPr>
      </p:pic>
      <p:pic>
        <p:nvPicPr>
          <p:cNvPr id="4100" name="Picture 4" descr="https://www.pravmir.ru/wp-content/uploads/2017/01/1-3.jpg">
            <a:hlinkClick r:id="rId9" action="ppaction://hlinksldjump"/>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4306855" y="2313631"/>
            <a:ext cx="1172437" cy="787068"/>
          </a:xfrm>
          <a:prstGeom prst="ellipse">
            <a:avLst/>
          </a:prstGeom>
          <a:ln>
            <a:noFill/>
          </a:ln>
          <a:effectLst>
            <a:outerShdw blurRad="50800" dist="38100" algn="l" rotWithShape="0">
              <a:prstClr val="black">
                <a:alpha val="40000"/>
              </a:prstClr>
            </a:outerShdw>
            <a:softEdge rad="112500"/>
          </a:effectLst>
          <a:extLst>
            <a:ext uri="{909E8E84-426E-40DD-AFC4-6F175D3DCCD1}">
              <a14:hiddenFill xmlns:a14="http://schemas.microsoft.com/office/drawing/2010/main">
                <a:solidFill>
                  <a:srgbClr val="FFFFFF"/>
                </a:solidFill>
              </a14:hiddenFill>
            </a:ext>
          </a:extLst>
        </p:spPr>
      </p:pic>
      <p:pic>
        <p:nvPicPr>
          <p:cNvPr id="10" name="Рисунок 9">
            <a:hlinkClick r:id="rId11" action="ppaction://hlinksldjump"/>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410874" y="4094328"/>
            <a:ext cx="1309776" cy="846161"/>
          </a:xfrm>
          <a:prstGeom prst="ellipse">
            <a:avLst/>
          </a:prstGeom>
          <a:ln>
            <a:noFill/>
          </a:ln>
          <a:effectLst>
            <a:outerShdw blurRad="50800" dist="38100" algn="l" rotWithShape="0">
              <a:prstClr val="black">
                <a:alpha val="40000"/>
              </a:prstClr>
            </a:outerShdw>
            <a:softEdge rad="112500"/>
          </a:effectLst>
        </p:spPr>
      </p:pic>
      <p:pic>
        <p:nvPicPr>
          <p:cNvPr id="11" name="Рисунок 10">
            <a:hlinkClick r:id="rId13" action="ppaction://hlinksldjump"/>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7400177" y="5540364"/>
            <a:ext cx="1197913" cy="983265"/>
          </a:xfrm>
          <a:prstGeom prst="ellipse">
            <a:avLst/>
          </a:prstGeom>
          <a:ln>
            <a:noFill/>
          </a:ln>
          <a:effectLst>
            <a:outerShdw blurRad="50800" dist="38100" algn="l" rotWithShape="0">
              <a:prstClr val="black">
                <a:alpha val="40000"/>
              </a:prstClr>
            </a:outerShdw>
            <a:softEdge rad="112500"/>
          </a:effectLst>
        </p:spPr>
      </p:pic>
      <p:sp>
        <p:nvSpPr>
          <p:cNvPr id="12" name="Скругленный прямоугольник 11">
            <a:hlinkClick r:id="rId15" action="ppaction://hlinksldjump"/>
          </p:cNvPr>
          <p:cNvSpPr/>
          <p:nvPr/>
        </p:nvSpPr>
        <p:spPr>
          <a:xfrm>
            <a:off x="10683833" y="6265593"/>
            <a:ext cx="1508167" cy="516071"/>
          </a:xfrm>
          <a:prstGeom prst="roundRect">
            <a:avLst/>
          </a:prstGeom>
          <a:blipFill>
            <a:blip r:embed="rId16"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17086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477223" y="4029200"/>
            <a:ext cx="11365557" cy="2698175"/>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Памятник затопленным кораблям</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История города неразрывно связна с историей российского Черноморского флота, одной из самых трагических страниц которой посвящен этот памятник - Памятник затопленным кораблям. По решении. прославленного адмирала Нахимова осенью 1854 года во время Крымской войны здесь был затоплен черноморский флот. Он не мог противостоять паровым судам соперника и адмирал принял это не простое решение для того, чтобы таким образом закрыть вход в бухту для вражеских кораблей.</a:t>
            </a:r>
          </a:p>
        </p:txBody>
      </p:sp>
      <p:pic>
        <p:nvPicPr>
          <p:cNvPr id="3" name="Рисунок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72240" y="136037"/>
            <a:ext cx="5975524" cy="3933887"/>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592788" y="6306304"/>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96421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44222" y="4072173"/>
            <a:ext cx="11454580" cy="2578655"/>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Панорама «Оборона Севастополя»</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Среди множества достопримечательностей Севастополя, связанных с Крымской войной, наиболее яркое эстетическое впечатление оставляет творение Ф.А. </a:t>
            </a:r>
            <a:r>
              <a:rPr lang="ru-RU" sz="2000" b="1" i="1"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Рубо</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Знаменитая панорама была открыта в 1905 г. на холме, где за 50 лет до этого отбивали атаки англо-французских войск русские воины. Стены изящного круглого здания занимает огромная картина шириной в 14 метров и длиной в 115 метров, изображающая эпизод героической обороны города.</a:t>
            </a:r>
          </a:p>
          <a:p>
            <a:pPr algn="ctr" fontAlgn="base">
              <a:lnSpc>
                <a:spcPct val="115000"/>
              </a:lnSpc>
              <a:spcAft>
                <a:spcPts val="1000"/>
              </a:spcAft>
            </a:pPr>
            <a:endParaRPr lang="ru-RU" sz="2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82694" y="50914"/>
            <a:ext cx="5977635" cy="3986335"/>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592788" y="6306304"/>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84291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44221" y="4288933"/>
            <a:ext cx="11502035" cy="2472472"/>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Мыс </a:t>
            </a:r>
            <a:r>
              <a:rPr lang="ru-RU" sz="2000" b="1" i="1" u="sng"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Фиолент</a:t>
            </a:r>
            <a:endPar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Это место является поистине чудом природы. Мыс образовался из вулканических пород, возраст которых более 152 миллионов лет. Здесь находятся живописные пляжи с чистейшей морской водой, которые граничат с крутым скалистым берегом невероятной красоты. На мысе </a:t>
            </a:r>
            <a:r>
              <a:rPr lang="ru-RU" sz="2000" b="1" i="1"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Фиолент</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нередкими гостями бывают дельфины, которых можно разглядеть даже с берега.</a:t>
            </a:r>
          </a:p>
          <a:p>
            <a:pPr algn="ctr" fontAlgn="base">
              <a:lnSpc>
                <a:spcPct val="115000"/>
              </a:lnSpc>
              <a:spcAft>
                <a:spcPts val="1000"/>
              </a:spcAft>
            </a:pPr>
            <a:endPar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48043" y="133424"/>
            <a:ext cx="6046938" cy="4003052"/>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592788" y="6306304"/>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48851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44222" y="4059226"/>
            <a:ext cx="11454580" cy="2669770"/>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Херсонес Таврический</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Этот древний город, основанный греческими колонистами в V в. до н.э., находится в черте Севастополя. Именно с этого священного места началась православная Русь, здесь принял православие креститель Руси, князь Владимир.  На месте некогда располагавшегося здесь Херсонеса, можно увидеть руины храмов, амфитеатра, домов горожан и других построек. Главным символом Херсонеса является туманный колокол, под которым туристам принято загадывать желания. </a:t>
            </a:r>
          </a:p>
        </p:txBody>
      </p:sp>
      <p:pic>
        <p:nvPicPr>
          <p:cNvPr id="2" name="Рисунок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04702" y="196645"/>
            <a:ext cx="5782597" cy="3855065"/>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592788" y="6306304"/>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92751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8710" y="4166101"/>
            <a:ext cx="11454580" cy="2684838"/>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35-я береговая батарея</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Фортификационное сооружение 1912 года постройки прославилось в годы Великой Отечественной войны. Батарея сыграла важнейшую роль в героической обороне города в 1941-1945 году. В современное время здесь действует музейно-мемориальный комплекс. В нем проводится особенная экскурсия, завершается она в Пантеоне памяти, который не оставит равнодушным ни одного своего посетителя. </a:t>
            </a:r>
          </a:p>
          <a:p>
            <a:pPr algn="ctr" fontAlgn="base">
              <a:lnSpc>
                <a:spcPct val="115000"/>
              </a:lnSpc>
              <a:spcAft>
                <a:spcPts val="1000"/>
              </a:spcAft>
            </a:pPr>
            <a:endParaRPr lang="ru-RU" sz="8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12378" y="163773"/>
            <a:ext cx="6068099" cy="3920203"/>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592788" y="6306304"/>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26733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423301" y="4275283"/>
            <a:ext cx="11454580" cy="2474460"/>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Балаклава </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город в составе Балаклавского района Севастополя. </a:t>
            </a:r>
            <a:r>
              <a:rPr lang="ru-RU" sz="2000" b="1" i="1"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Балаклавская</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бухта, на берегах которой расположен город, является одной из самых живописных на крымском побережье. Во времена СССР здесь находилась база подводных лодок, на территории которой сегодня действует интерактивный музей. Туристов привлекает не только город с древней историей и большим количеством памятников, к которым относится, в том числе, и древняя генуэзская крепость Чембало,  но и окрестные пляжи, живописные скалы с гротами.</a:t>
            </a:r>
          </a:p>
          <a:p>
            <a:pPr algn="ctr" fontAlgn="base">
              <a:lnSpc>
                <a:spcPct val="115000"/>
              </a:lnSpc>
              <a:spcAft>
                <a:spcPts val="1000"/>
              </a:spcAft>
            </a:pPr>
            <a:endParaRPr lang="ru-RU" sz="8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50756" y="258681"/>
            <a:ext cx="6890489" cy="3845754"/>
          </a:xfrm>
          <a:prstGeom prst="rect">
            <a:avLst/>
          </a:prstGeom>
          <a:ln>
            <a:noFill/>
          </a:ln>
          <a:effectLst>
            <a:outerShdw blurRad="292100" dist="139700" dir="2700000" algn="tl" rotWithShape="0">
              <a:srgbClr val="333333">
                <a:alpha val="65000"/>
              </a:srgbClr>
            </a:outerShdw>
          </a:effectLst>
        </p:spPr>
      </p:pic>
      <p:sp>
        <p:nvSpPr>
          <p:cNvPr id="6" name="Скругленный прямоугольник 5">
            <a:hlinkClick r:id="rId4" action="ppaction://hlinksldjump"/>
          </p:cNvPr>
          <p:cNvSpPr/>
          <p:nvPr/>
        </p:nvSpPr>
        <p:spPr>
          <a:xfrm>
            <a:off x="10592788" y="6306304"/>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54670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4358211" y="904593"/>
            <a:ext cx="7592264" cy="4305602"/>
          </a:xfrm>
          <a:prstGeom prst="rect">
            <a:avLst/>
          </a:prstGeom>
          <a:solidFill>
            <a:schemeClr val="bg1">
              <a:alpha val="63000"/>
            </a:schemeClr>
          </a:solidFill>
          <a:effectLst>
            <a:softEdge rad="63500"/>
          </a:effectLst>
        </p:spPr>
        <p:txBody>
          <a:bodyPr wrap="square">
            <a:spAutoFit/>
          </a:bodyPr>
          <a:lstStyle/>
          <a:p>
            <a:pPr indent="449580" algn="ctr">
              <a:lnSpc>
                <a:spcPct val="115000"/>
              </a:lnSpc>
              <a:spcAft>
                <a:spcPts val="1000"/>
              </a:spcAft>
            </a:pPr>
            <a:r>
              <a:rPr lang="ru-RU" sz="2400" i="1" dirty="0" smtClean="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Судак славится природными красотами, отличными пляжами, интересной историей. Для знакомства с городом можно посетить Исторический музей и осмотреть сохранившиеся крепости – Генуэзскую и </a:t>
            </a:r>
            <a:r>
              <a:rPr lang="ru-RU" sz="2400" i="1" dirty="0" err="1" smtClean="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Кутлак</a:t>
            </a:r>
            <a:r>
              <a:rPr lang="ru-RU" sz="2400" i="1" dirty="0" smtClean="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Особенного внимания заслуживает поселок Новый свет. Поселок расположен среди природного заказника с десятками необычных и живописных достопримечательностей. Для посещения большинства интересных мест достаточно прогуляться по тропе Голицына.</a:t>
            </a:r>
            <a:endParaRPr lang="ru-RU" sz="2400" i="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4" name="Группа 3"/>
          <p:cNvGrpSpPr/>
          <p:nvPr/>
        </p:nvGrpSpPr>
        <p:grpSpPr>
          <a:xfrm>
            <a:off x="9642762" y="6187551"/>
            <a:ext cx="2157351" cy="516071"/>
            <a:chOff x="9642762" y="6187551"/>
            <a:chExt cx="2157351" cy="516071"/>
          </a:xfrm>
        </p:grpSpPr>
        <p:sp>
          <p:nvSpPr>
            <p:cNvPr id="3" name="Скругленный прямоугольник 2">
              <a:hlinkClick r:id="rId3" action="ppaction://hlinksldjump"/>
            </p:cNvPr>
            <p:cNvSpPr/>
            <p:nvPr/>
          </p:nvSpPr>
          <p:spPr>
            <a:xfrm>
              <a:off x="9642762" y="618755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2" name="Управляющая кнопка: далее 1">
              <a:hlinkClick r:id="" action="ppaction://hlinkshowjump?jump=nextslide" highlightClick="1"/>
            </p:cNvPr>
            <p:cNvSpPr/>
            <p:nvPr/>
          </p:nvSpPr>
          <p:spPr>
            <a:xfrm>
              <a:off x="11162804" y="6199426"/>
              <a:ext cx="637309" cy="480952"/>
            </a:xfrm>
            <a:prstGeom prst="actionButtonForwardNex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16453081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Рисунок 3">
            <a:hlinkClick r:id="rId3" action="ppaction://hlinksldjump"/>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01341" y="3247349"/>
            <a:ext cx="1416963" cy="944642"/>
          </a:xfrm>
          <a:prstGeom prst="ellipse">
            <a:avLst/>
          </a:prstGeom>
          <a:ln>
            <a:noFill/>
          </a:ln>
          <a:effectLst>
            <a:outerShdw blurRad="50800" dist="38100" dir="2700000" algn="tl" rotWithShape="0">
              <a:prstClr val="black">
                <a:alpha val="40000"/>
              </a:prstClr>
            </a:outerShdw>
            <a:softEdge rad="112500"/>
          </a:effectLst>
        </p:spPr>
      </p:pic>
      <p:pic>
        <p:nvPicPr>
          <p:cNvPr id="5" name="Рисунок 4">
            <a:hlinkClick r:id="rId5" action="ppaction://hlinksldjump"/>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1669" y="4191991"/>
            <a:ext cx="1831622" cy="1068780"/>
          </a:xfrm>
          <a:prstGeom prst="ellipse">
            <a:avLst/>
          </a:prstGeom>
          <a:ln>
            <a:noFill/>
          </a:ln>
          <a:effectLst>
            <a:outerShdw blurRad="50800" dist="38100" dir="2700000" algn="tl" rotWithShape="0">
              <a:prstClr val="black">
                <a:alpha val="40000"/>
              </a:prstClr>
            </a:outerShdw>
            <a:softEdge rad="112500"/>
          </a:effectLst>
        </p:spPr>
      </p:pic>
      <p:sp>
        <p:nvSpPr>
          <p:cNvPr id="6" name="Скругленный прямоугольник 5">
            <a:hlinkClick r:id="rId7" action="ppaction://hlinksldjump"/>
          </p:cNvPr>
          <p:cNvSpPr/>
          <p:nvPr/>
        </p:nvSpPr>
        <p:spPr>
          <a:xfrm>
            <a:off x="10509661" y="6187550"/>
            <a:ext cx="1508167" cy="516071"/>
          </a:xfrm>
          <a:prstGeom prst="roundRect">
            <a:avLst/>
          </a:prstGeom>
          <a:blipFill>
            <a:blip r:embed="rId8"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12033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423301" y="4275283"/>
            <a:ext cx="11454580" cy="2602700"/>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Генуэзская крепость</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Эта уникальная крепость построена генуэзцами в XIV-XV века для обороны своей колонии. Расположена на Крепостной стене высотой 157 метров. Крепость хорошо сохранилась и является популярным местом у туристов. Для осмотра доступны Дозорная башня, часть крепостных стен, Консульский замок, барбакан. В храме с аркадой размещена музейная экспозиция.</a:t>
            </a:r>
          </a:p>
          <a:p>
            <a:pPr algn="ctr" fontAlgn="base">
              <a:lnSpc>
                <a:spcPct val="115000"/>
              </a:lnSpc>
              <a:spcAft>
                <a:spcPts val="1000"/>
              </a:spcAft>
            </a:pPr>
            <a:endParaRPr lang="ru-RU" sz="8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06338" y="349768"/>
            <a:ext cx="5779324" cy="385288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119207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423301" y="4310908"/>
            <a:ext cx="11454580" cy="2248757"/>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Тропа Голицына</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Горная тропа, основанная в 1912 году на склоне горы </a:t>
            </a:r>
            <a:r>
              <a:rPr lang="ru-RU" sz="2000" b="1" i="1"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Коба</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-Кая перед приездом императора Николая II.  С тропы открываются удивительные виды на красивейшие бухты и мысы. Общая протяженность тропы составляет 5470 метров. В конце маршрута расположен памятник князю Голицыну, человеку, с деятельностью которого неразрывно связаны здешние места.</a:t>
            </a:r>
          </a:p>
          <a:p>
            <a:pPr algn="ctr" fontAlgn="base">
              <a:lnSpc>
                <a:spcPct val="115000"/>
              </a:lnSpc>
              <a:spcAft>
                <a:spcPts val="1000"/>
              </a:spcAft>
            </a:pPr>
            <a:endParaRPr lang="ru-RU" sz="8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4" action="ppaction://hlinksldjump"/>
          </p:cNvPr>
          <p:cNvSpPr/>
          <p:nvPr/>
        </p:nvSpPr>
        <p:spPr>
          <a:xfrm>
            <a:off x="10592788" y="6306304"/>
            <a:ext cx="1508167" cy="516071"/>
          </a:xfrm>
          <a:prstGeom prst="roundRect">
            <a:avLst/>
          </a:prstGeom>
          <a:blipFill>
            <a:blip r:embed="rId5"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769660" y="166254"/>
            <a:ext cx="6652681" cy="38819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223796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1460665" y="239574"/>
            <a:ext cx="9547761" cy="4764381"/>
          </a:xfrm>
          <a:prstGeom prst="rect">
            <a:avLst/>
          </a:prstGeom>
          <a:solidFill>
            <a:schemeClr val="bg1">
              <a:alpha val="63000"/>
            </a:schemeClr>
          </a:solidFill>
          <a:effectLst>
            <a:softEdge rad="63500"/>
          </a:effectLst>
        </p:spPr>
        <p:txBody>
          <a:bodyPr wrap="square">
            <a:spAutoFit/>
          </a:bodyPr>
          <a:lstStyle/>
          <a:p>
            <a:pPr indent="449580" algn="ctr">
              <a:lnSpc>
                <a:spcPct val="115000"/>
              </a:lnSpc>
              <a:spcAft>
                <a:spcPts val="1000"/>
              </a:spcAft>
            </a:pPr>
            <a:r>
              <a:rPr lang="ru-RU" sz="2400" i="1" dirty="0" smtClean="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Многие туристы полагают, что главные достоинства Крыма – это море и пляж, но они заблуждаются! На полуострове есть множество мест, оказавшись в которых, ты сразу понимаешь, что не хочешь больше тратить время на однообразное лежание на пляже. Одно из таких мест – древняя столица Крыма – город Бахчисарай, расположенный в глуби полуострова, вдали от морского побережья. Достопримечательности Бахчисарая просто поражают своим разнообразием. Здесь и роскошные дворцы, ошеломляющие красотой и богатством, и старые узкие улочки, хорошо передающие восточный колорит этого города, пещерные поселения и уникальные памятники природы. </a:t>
            </a:r>
            <a:endParaRPr lang="ru-RU" sz="2400" i="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4" name="Группа 3"/>
          <p:cNvGrpSpPr/>
          <p:nvPr/>
        </p:nvGrpSpPr>
        <p:grpSpPr>
          <a:xfrm>
            <a:off x="9642762" y="6187551"/>
            <a:ext cx="2157351" cy="516071"/>
            <a:chOff x="9642762" y="6187551"/>
            <a:chExt cx="2157351" cy="516071"/>
          </a:xfrm>
        </p:grpSpPr>
        <p:sp>
          <p:nvSpPr>
            <p:cNvPr id="3" name="Скругленный прямоугольник 2">
              <a:hlinkClick r:id="rId3" action="ppaction://hlinksldjump"/>
            </p:cNvPr>
            <p:cNvSpPr/>
            <p:nvPr/>
          </p:nvSpPr>
          <p:spPr>
            <a:xfrm>
              <a:off x="9642762" y="618755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2" name="Управляющая кнопка: далее 1">
              <a:hlinkClick r:id="" action="ppaction://hlinkshowjump?jump=nextslide" highlightClick="1"/>
            </p:cNvPr>
            <p:cNvSpPr/>
            <p:nvPr/>
          </p:nvSpPr>
          <p:spPr>
            <a:xfrm>
              <a:off x="11162804" y="6199426"/>
              <a:ext cx="637309" cy="480952"/>
            </a:xfrm>
            <a:prstGeom prst="actionButtonForwardNex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4293756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t="-24000"/>
          </a:stretch>
        </a:blipFill>
        <a:effectLst/>
      </p:bgPr>
    </p:bg>
    <p:spTree>
      <p:nvGrpSpPr>
        <p:cNvPr id="1" name=""/>
        <p:cNvGrpSpPr/>
        <p:nvPr/>
      </p:nvGrpSpPr>
      <p:grpSpPr>
        <a:xfrm>
          <a:off x="0" y="0"/>
          <a:ext cx="0" cy="0"/>
          <a:chOff x="0" y="0"/>
          <a:chExt cx="0" cy="0"/>
        </a:xfrm>
      </p:grpSpPr>
      <p:pic>
        <p:nvPicPr>
          <p:cNvPr id="6" name="Рисунок 5">
            <a:hlinkClick r:id="rId3" action="ppaction://hlinksldjump"/>
          </p:cNvPr>
          <p:cNvPicPr>
            <a:picLocks noChangeAspect="1"/>
          </p:cNvPicPr>
          <p:nvPr/>
        </p:nvPicPr>
        <p:blipFill rotWithShape="1">
          <a:blip r:embed="rId4" cstate="email">
            <a:extLst>
              <a:ext uri="{28A0092B-C50C-407E-A947-70E740481C1C}">
                <a14:useLocalDpi xmlns:a14="http://schemas.microsoft.com/office/drawing/2010/main"/>
              </a:ext>
            </a:extLst>
          </a:blip>
          <a:srcRect b="-1"/>
          <a:stretch/>
        </p:blipFill>
        <p:spPr>
          <a:xfrm>
            <a:off x="5456633" y="2600697"/>
            <a:ext cx="1193549" cy="926070"/>
          </a:xfrm>
          <a:prstGeom prst="ellipse">
            <a:avLst/>
          </a:prstGeom>
          <a:ln>
            <a:noFill/>
          </a:ln>
          <a:effectLst>
            <a:outerShdw blurRad="50800" dist="38100" dir="2700000" algn="tl" rotWithShape="0">
              <a:prstClr val="black">
                <a:alpha val="40000"/>
              </a:prstClr>
            </a:outerShdw>
            <a:softEdge rad="112500"/>
          </a:effectLst>
        </p:spPr>
      </p:pic>
      <p:pic>
        <p:nvPicPr>
          <p:cNvPr id="7" name="Рисунок 6">
            <a:hlinkClick r:id="rId5" action="ppaction://hlinksldjump"/>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436426" y="2755074"/>
            <a:ext cx="1567543" cy="950027"/>
          </a:xfrm>
          <a:prstGeom prst="ellipse">
            <a:avLst/>
          </a:prstGeom>
          <a:ln>
            <a:noFill/>
          </a:ln>
          <a:effectLst>
            <a:softEdge rad="112500"/>
          </a:effectLst>
        </p:spPr>
      </p:pic>
      <p:pic>
        <p:nvPicPr>
          <p:cNvPr id="8" name="Рисунок 7">
            <a:hlinkClick r:id="rId7" action="ppaction://hlinksldjump"/>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7422078" y="3292995"/>
            <a:ext cx="1472540" cy="1132965"/>
          </a:xfrm>
          <a:prstGeom prst="ellipse">
            <a:avLst/>
          </a:prstGeom>
          <a:ln>
            <a:noFill/>
          </a:ln>
          <a:effectLst>
            <a:softEdge rad="112500"/>
          </a:effectLst>
        </p:spPr>
      </p:pic>
      <p:sp>
        <p:nvSpPr>
          <p:cNvPr id="9" name="Скругленный прямоугольник 8">
            <a:hlinkClick r:id="rId9" action="ppaction://hlinksldjump"/>
          </p:cNvPr>
          <p:cNvSpPr/>
          <p:nvPr/>
        </p:nvSpPr>
        <p:spPr>
          <a:xfrm>
            <a:off x="10545288" y="6211302"/>
            <a:ext cx="1508167" cy="516071"/>
          </a:xfrm>
          <a:prstGeom prst="roundRect">
            <a:avLst/>
          </a:prstGeom>
          <a:blipFill>
            <a:blip r:embed="rId10"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37868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458927" y="3645891"/>
            <a:ext cx="11454580" cy="3310586"/>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Ханский дворец</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Ханский дворец является достопримечательностью №1 в Бахчисарае. Город и дворец – ровесники. Примерная дата постройки дворца конце XV – начале XVI века. Древний дворец Хан-Сарай.  со своими мечетями, мавзолеями, богато украшенными дворцовыми постройками, великолепными фонтанами, садами и цветниками способен поразить воображение. Сегодня тысячи туристов приезжают ежегодно в Бахчисарай, чтобы взглянуть на эту жемчужину восточной архитектуры, служащую одной из главных достопримечательностей полуострова, чтобы почувствовать удивительную и таинственную атмосферу Востока.</a:t>
            </a:r>
          </a:p>
          <a:p>
            <a:pPr algn="ctr" fontAlgn="base">
              <a:lnSpc>
                <a:spcPct val="115000"/>
              </a:lnSpc>
              <a:spcAft>
                <a:spcPts val="1000"/>
              </a:spcAft>
            </a:pPr>
            <a:endParaRPr lang="ru-RU" sz="8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099301" y="60540"/>
            <a:ext cx="5993399" cy="358535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427056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456375" y="4236038"/>
            <a:ext cx="11454580" cy="2562753"/>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Бахчисарайский Свято-Успенский мужской монастырь. </a:t>
            </a:r>
          </a:p>
          <a:p>
            <a:pPr algn="ctr" fontAlgn="base"/>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Недалеко от Бахчисарая, в живописном ущелье Мариам-Дере, название которого в переводе на русский звучит как Дева Мария, расположен красивейший Свято-Успенский монастырь. Этот монастырь - один из немногих сохранившихся пещерных монастырей Крыма. Кельи монахов и прочие монастырские постройки вырублены в скалах.</a:t>
            </a:r>
          </a:p>
          <a:p>
            <a:pPr algn="ctr" fontAlgn="base"/>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Одни храмы и колокольни почти свисают над обрывом, другие спрятались под многотонными навесами, но все они буквально «вросли» в каменную стену. </a:t>
            </a:r>
          </a:p>
          <a:p>
            <a:pPr algn="ctr" fontAlgn="base">
              <a:lnSpc>
                <a:spcPct val="115000"/>
              </a:lnSpc>
              <a:spcAft>
                <a:spcPts val="1000"/>
              </a:spcAft>
            </a:pPr>
            <a:endParaRPr lang="ru-RU" sz="8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02803" y="225631"/>
            <a:ext cx="5786395" cy="38594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503062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236038"/>
            <a:ext cx="11454580" cy="2602700"/>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Пещерные города </a:t>
            </a:r>
            <a:r>
              <a:rPr lang="ru-RU" sz="2000" b="1" i="1" u="sng"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Чуфут-кале</a:t>
            </a: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и </a:t>
            </a:r>
            <a:r>
              <a:rPr lang="ru-RU" sz="2000" b="1" i="1" u="sng"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Мангуп</a:t>
            </a: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-кале</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Когда то в пещерных городах кипела жизнь. Сегодня они превратились в руины, но здесь до сих пор можно увидеть крепостные стены с воротами, узкие улочки, караимские молитвенные дома и, конечно же, вырубленные в скале пещерные помещения жилого и подсобного назначения, расположенные в несколько ярусов и напоминающие пчелиные соты. Несмотря на запустения, эти города-музеи, поражают своим величием и царящим здесь духом истории.</a:t>
            </a:r>
          </a:p>
          <a:p>
            <a:pPr algn="ctr" fontAlgn="base">
              <a:lnSpc>
                <a:spcPct val="115000"/>
              </a:lnSpc>
              <a:spcAft>
                <a:spcPts val="1000"/>
              </a:spcAft>
            </a:pPr>
            <a:endParaRPr lang="ru-RU" sz="8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rotWithShape="1">
          <a:blip r:embed="rId5" cstate="email">
            <a:extLst>
              <a:ext uri="{28A0092B-C50C-407E-A947-70E740481C1C}">
                <a14:useLocalDpi xmlns:a14="http://schemas.microsoft.com/office/drawing/2010/main"/>
              </a:ext>
            </a:extLst>
          </a:blip>
          <a:srcRect b="-1"/>
          <a:stretch/>
        </p:blipFill>
        <p:spPr>
          <a:xfrm>
            <a:off x="2749058" y="237507"/>
            <a:ext cx="6693885" cy="386757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790039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2658093" y="1118348"/>
            <a:ext cx="8706594" cy="2640723"/>
          </a:xfrm>
          <a:prstGeom prst="rect">
            <a:avLst/>
          </a:prstGeom>
          <a:solidFill>
            <a:schemeClr val="bg1">
              <a:alpha val="63000"/>
            </a:schemeClr>
          </a:solidFill>
          <a:effectLst>
            <a:softEdge rad="63500"/>
          </a:effectLst>
        </p:spPr>
        <p:txBody>
          <a:bodyPr wrap="square">
            <a:spAutoFit/>
          </a:bodyPr>
          <a:lstStyle/>
          <a:p>
            <a:pPr indent="449580" algn="ctr">
              <a:lnSpc>
                <a:spcPct val="115000"/>
              </a:lnSpc>
              <a:spcAft>
                <a:spcPts val="1000"/>
              </a:spcAft>
            </a:pPr>
            <a:r>
              <a:rPr lang="ru-RU" sz="2400" i="1" dirty="0" smtClean="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Феодосия является одним из самых популярных мест отдыха в Крыму.  В этом морском городе находится много архитектурных памятников и уютных парков. Феодосия богата живописными пологими пляжами и удивительными природными видами, которые вдохновляли известного русского художника Ивана Айвазовского.</a:t>
            </a:r>
            <a:endParaRPr lang="ru-RU" sz="2400" i="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4" name="Группа 3"/>
          <p:cNvGrpSpPr/>
          <p:nvPr/>
        </p:nvGrpSpPr>
        <p:grpSpPr>
          <a:xfrm>
            <a:off x="9642762" y="6187551"/>
            <a:ext cx="2157351" cy="516071"/>
            <a:chOff x="9642762" y="6187551"/>
            <a:chExt cx="2157351" cy="516071"/>
          </a:xfrm>
        </p:grpSpPr>
        <p:sp>
          <p:nvSpPr>
            <p:cNvPr id="3" name="Скругленный прямоугольник 2">
              <a:hlinkClick r:id="rId3" action="ppaction://hlinksldjump"/>
            </p:cNvPr>
            <p:cNvSpPr/>
            <p:nvPr/>
          </p:nvSpPr>
          <p:spPr>
            <a:xfrm>
              <a:off x="9642762" y="618755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2" name="Управляющая кнопка: далее 1">
              <a:hlinkClick r:id="" action="ppaction://hlinkshowjump?jump=nextslide" highlightClick="1"/>
            </p:cNvPr>
            <p:cNvSpPr/>
            <p:nvPr/>
          </p:nvSpPr>
          <p:spPr>
            <a:xfrm>
              <a:off x="11162804" y="6199426"/>
              <a:ext cx="637309" cy="480952"/>
            </a:xfrm>
            <a:prstGeom prst="actionButtonForwardNex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8035065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Рисунок 4">
            <a:hlinkClick r:id="rId3" action="ppaction://hlinksldjump"/>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28800" y="3444965"/>
            <a:ext cx="1690554" cy="1127036"/>
          </a:xfrm>
          <a:prstGeom prst="ellipse">
            <a:avLst/>
          </a:prstGeom>
          <a:ln>
            <a:noFill/>
          </a:ln>
          <a:effectLst>
            <a:outerShdw blurRad="50800" dist="38100" dir="2700000" algn="tl" rotWithShape="0">
              <a:prstClr val="black">
                <a:alpha val="40000"/>
              </a:prstClr>
            </a:outerShdw>
            <a:softEdge rad="112500"/>
          </a:effectLst>
        </p:spPr>
      </p:pic>
      <p:pic>
        <p:nvPicPr>
          <p:cNvPr id="9" name="Рисунок 8">
            <a:hlinkClick r:id="rId5" action="ppaction://hlinksldjump"/>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91504" y="4572001"/>
            <a:ext cx="2020304" cy="1140029"/>
          </a:xfrm>
          <a:prstGeom prst="ellipse">
            <a:avLst/>
          </a:prstGeom>
          <a:ln>
            <a:noFill/>
          </a:ln>
          <a:effectLst>
            <a:outerShdw blurRad="50800" dist="38100" dir="2700000" algn="tl" rotWithShape="0">
              <a:prstClr val="black">
                <a:alpha val="40000"/>
              </a:prstClr>
            </a:outerShdw>
            <a:softEdge rad="112500"/>
          </a:effectLst>
        </p:spPr>
      </p:pic>
      <p:sp>
        <p:nvSpPr>
          <p:cNvPr id="10" name="Скругленный прямоугольник 9">
            <a:hlinkClick r:id="rId7" action="ppaction://hlinksldjump"/>
          </p:cNvPr>
          <p:cNvSpPr/>
          <p:nvPr/>
        </p:nvSpPr>
        <p:spPr>
          <a:xfrm>
            <a:off x="10533413" y="6211301"/>
            <a:ext cx="1508167" cy="516071"/>
          </a:xfrm>
          <a:prstGeom prst="roundRect">
            <a:avLst/>
          </a:prstGeom>
          <a:blipFill>
            <a:blip r:embed="rId8"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36794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022288"/>
            <a:ext cx="11454580" cy="2698175"/>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Генуэзская крепость Кафа</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История Феодосии началась много веков назад , но до нашего времени дошли ее свидетельства. Одним из самых интересных памятников старины является Генуэзская крепость Кафа. Несколько ее уцелевших башен, построенных в XIV веке, расположены в разных частях города. Места вокруг башен пропитаны духом средневековья. Со средневековых времен сохранилось много религиозных построек – Введенская церковь, Церковь </a:t>
            </a:r>
            <a:r>
              <a:rPr lang="ru-RU" sz="2000" b="1" i="1"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Сурб</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Саркис, Мечеть Муфти-</a:t>
            </a:r>
            <a:r>
              <a:rPr lang="ru-RU" sz="2000" b="1" i="1"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Джами</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Храм </a:t>
            </a:r>
            <a:r>
              <a:rPr lang="ru-RU" sz="2000" b="1" i="1" dirty="0" err="1"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Иверской</a:t>
            </a: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 иконы Божией Матери.</a:t>
            </a: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05594" y="178132"/>
            <a:ext cx="6780812" cy="382631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654665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3701661"/>
            <a:ext cx="11454580" cy="3023713"/>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Картинная галерея имени И.К. Айвазовского.</a:t>
            </a:r>
          </a:p>
          <a:p>
            <a:pPr algn="ctr" fontAlgn="base">
              <a:lnSpc>
                <a:spcPct val="115000"/>
              </a:lnSpc>
              <a:spcAft>
                <a:spcPts val="1000"/>
              </a:spcAft>
            </a:pPr>
            <a:r>
              <a:rPr lang="ru-RU" sz="2000" b="1" i="1" dirty="0" smtClean="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Одним из самых популярных туристических объектов Феодосии является Картинная галерея имени И.К. Айвазовского. Музей живописи, посвященной морю. Галерея открыта в 1845 году. На улице Галерейной расположены два ее корпуса, в которых хранится около 11 000 произведений искусства. Здесь собрана крупная коллекция полотен Айвазовского – более 400 картин. Есть выставки графики, декоративно-прикладного искусства. Отдельные экспозиции посвящены жизни знаменитого художника-мариниста. Выставлены его личные вещи, документы, фотографии.</a:t>
            </a: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18418" y="154380"/>
            <a:ext cx="5355164" cy="35701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115142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805688" y="545143"/>
            <a:ext cx="10675770" cy="2215991"/>
          </a:xfrm>
          <a:prstGeom prst="rect">
            <a:avLst/>
          </a:prstGeom>
          <a:solidFill>
            <a:schemeClr val="bg1">
              <a:alpha val="63000"/>
            </a:schemeClr>
          </a:solidFill>
          <a:effectLst>
            <a:softEdge rad="63500"/>
          </a:effectLst>
        </p:spPr>
        <p:txBody>
          <a:bodyPr wrap="square">
            <a:spAutoFit/>
          </a:bodyPr>
          <a:lstStyle/>
          <a:p>
            <a:pPr indent="449580" algn="ctr">
              <a:lnSpc>
                <a:spcPct val="115000"/>
              </a:lnSpc>
              <a:spcAft>
                <a:spcPts val="1000"/>
              </a:spcAft>
            </a:pPr>
            <a:r>
              <a:rPr lang="ru-RU" sz="2400" i="1" dirty="0" smtClean="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Евпатория. Уютный </a:t>
            </a:r>
            <a:r>
              <a:rPr lang="ru-RU" sz="2400" i="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крымский курорт с богатой историей, насчитывающий 2500 лет. Прикоснуться к древней истории можно в музеях на местах археологических раскопок греко-скифских городищ, в многочисленных музеях. Евпатория считается курортом, наиболее благоприятным для детей: здесь, кажется, есть все для комфортного и интересного отдыха.</a:t>
            </a:r>
          </a:p>
        </p:txBody>
      </p:sp>
      <p:grpSp>
        <p:nvGrpSpPr>
          <p:cNvPr id="4" name="Группа 3"/>
          <p:cNvGrpSpPr/>
          <p:nvPr/>
        </p:nvGrpSpPr>
        <p:grpSpPr>
          <a:xfrm>
            <a:off x="9642762" y="6187551"/>
            <a:ext cx="2157351" cy="516071"/>
            <a:chOff x="9642762" y="6187551"/>
            <a:chExt cx="2157351" cy="516071"/>
          </a:xfrm>
        </p:grpSpPr>
        <p:sp>
          <p:nvSpPr>
            <p:cNvPr id="3" name="Скругленный прямоугольник 2">
              <a:hlinkClick r:id="rId3" action="ppaction://hlinksldjump"/>
            </p:cNvPr>
            <p:cNvSpPr/>
            <p:nvPr/>
          </p:nvSpPr>
          <p:spPr>
            <a:xfrm>
              <a:off x="9642762" y="618755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2" name="Управляющая кнопка: далее 1">
              <a:hlinkClick r:id="" action="ppaction://hlinkshowjump?jump=nextslide" highlightClick="1"/>
            </p:cNvPr>
            <p:cNvSpPr/>
            <p:nvPr/>
          </p:nvSpPr>
          <p:spPr>
            <a:xfrm>
              <a:off x="11162804" y="6199426"/>
              <a:ext cx="637309" cy="480952"/>
            </a:xfrm>
            <a:prstGeom prst="actionButtonForwardNex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40573257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Скругленный прямоугольник 9">
            <a:hlinkClick r:id="rId3" action="ppaction://hlinksldjump"/>
          </p:cNvPr>
          <p:cNvSpPr/>
          <p:nvPr/>
        </p:nvSpPr>
        <p:spPr>
          <a:xfrm>
            <a:off x="10533413" y="621130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a:hlinkClick r:id="rId5" action="ppaction://hlinksldjump"/>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90992" y="3819550"/>
            <a:ext cx="1374320" cy="859809"/>
          </a:xfrm>
          <a:prstGeom prst="ellipse">
            <a:avLst/>
          </a:prstGeom>
          <a:ln>
            <a:noFill/>
          </a:ln>
          <a:effectLst>
            <a:outerShdw blurRad="50800" dist="38100" dir="2700000" algn="tl" rotWithShape="0">
              <a:prstClr val="black">
                <a:alpha val="40000"/>
              </a:prstClr>
            </a:outerShdw>
            <a:softEdge rad="112500"/>
          </a:effectLst>
        </p:spPr>
      </p:pic>
      <p:pic>
        <p:nvPicPr>
          <p:cNvPr id="6" name="Рисунок 5">
            <a:hlinkClick r:id="rId7" action="ppaction://hlinksldjump"/>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604874" y="1191906"/>
            <a:ext cx="1454977" cy="964442"/>
          </a:xfrm>
          <a:prstGeom prst="ellipse">
            <a:avLst/>
          </a:prstGeom>
          <a:blipFill dpi="0" rotWithShape="1">
            <a:blip r:embed="rId9"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softEdge rad="112500"/>
          </a:effectLst>
        </p:spPr>
      </p:pic>
      <p:pic>
        <p:nvPicPr>
          <p:cNvPr id="7" name="Рисунок 6">
            <a:hlinkClick r:id="rId10" action="ppaction://hlinksldjump"/>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9119376" y="448553"/>
            <a:ext cx="1522706" cy="998109"/>
          </a:xfrm>
          <a:prstGeom prst="ellipse">
            <a:avLst/>
          </a:prstGeom>
          <a:ln>
            <a:noFill/>
          </a:ln>
          <a:effectLst>
            <a:outerShdw blurRad="50800" dist="38100" dir="2700000" algn="tl" rotWithShape="0">
              <a:prstClr val="black">
                <a:alpha val="40000"/>
              </a:prstClr>
            </a:outerShdw>
            <a:softEdge rad="112500"/>
          </a:effectLst>
        </p:spPr>
      </p:pic>
      <p:pic>
        <p:nvPicPr>
          <p:cNvPr id="8" name="Рисунок 7">
            <a:hlinkClick r:id="rId12" action="ppaction://hlinksldjump"/>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277503" y="2156348"/>
            <a:ext cx="1460831" cy="1095623"/>
          </a:xfrm>
          <a:prstGeom prst="ellipse">
            <a:avLst/>
          </a:prstGeom>
          <a:ln>
            <a:noFill/>
          </a:ln>
          <a:effectLst>
            <a:outerShdw blurRad="50800" dist="38100" dir="2700000" algn="tl" rotWithShape="0">
              <a:prstClr val="black">
                <a:alpha val="40000"/>
              </a:prstClr>
            </a:outerShdw>
            <a:softEdge rad="112500"/>
          </a:effectLst>
        </p:spPr>
      </p:pic>
    </p:spTree>
    <p:extLst>
      <p:ext uri="{BB962C8B-B14F-4D97-AF65-F5344CB8AC3E}">
        <p14:creationId xmlns:p14="http://schemas.microsoft.com/office/powerpoint/2010/main" val="6891752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022288"/>
            <a:ext cx="11454580" cy="2684838"/>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Старый город Евпатории</a:t>
            </a:r>
          </a:p>
          <a:p>
            <a:pPr algn="ctr" fontAlgn="base">
              <a:lnSpc>
                <a:spcPct val="115000"/>
              </a:lnSpc>
              <a:spcAft>
                <a:spcPts val="1000"/>
              </a:spcAft>
            </a:pP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Именно в этой части города, которую принято называть «Малый Иерусалим», расположено большое количество памятников культуры, истории и архитектуры:  ханская мечеть Джума-</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Джами</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Текие</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дервишей, ремесленная синагога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Егия</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-Капай, караимские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кенасы</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Гезлевские</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ворота, малая «стена плача». Туристы могут посетить турецкую баня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хаммам</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XVI века и послушать в храме XV века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суфийскую</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живую музыку</a:t>
            </a:r>
            <a:r>
              <a:rPr lang="ru-RU" sz="20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fontAlgn="base">
              <a:lnSpc>
                <a:spcPct val="115000"/>
              </a:lnSpc>
              <a:spcAft>
                <a:spcPts val="1000"/>
              </a:spcAft>
            </a:pPr>
            <a:endParaRPr lang="ru-RU" sz="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10092" y="236561"/>
            <a:ext cx="5371816" cy="356074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39056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022288"/>
            <a:ext cx="11454580" cy="2956643"/>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Розовое озеро </a:t>
            </a:r>
            <a:r>
              <a:rPr lang="ru-RU" sz="2000" b="1" i="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Сасык</a:t>
            </a: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-Сиваш</a:t>
            </a:r>
          </a:p>
          <a:p>
            <a:pPr algn="ctr" fontAlgn="base">
              <a:lnSpc>
                <a:spcPct val="115000"/>
              </a:lnSpc>
              <a:spcAft>
                <a:spcPts val="1000"/>
              </a:spcAft>
            </a:pP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В окрестностях Евпатории находится озеро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Сасык</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-Сиваш. Это озеро является самым крупным на территории Крыма и одним из самых необычных. Главная особенность этого чуда природы – его цвет. Благодаря бактериям, вырабатываемым водорослями, озерная соль имеет весьма необычный цвет и, в зависимости от освещения, может быть розовой, красной или сиреневой. Это стоит увидеть! Также туристы стремятся побывать в этом месте, зная о  том, что местная соль может быть весьма полезной для здоровья.</a:t>
            </a:r>
          </a:p>
          <a:p>
            <a:pPr algn="ctr" fontAlgn="base">
              <a:lnSpc>
                <a:spcPct val="115000"/>
              </a:lnSpc>
              <a:spcAft>
                <a:spcPts val="1000"/>
              </a:spcAft>
            </a:pPr>
            <a:endParaRPr lang="ru-RU" sz="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29140" y="132830"/>
            <a:ext cx="5933720" cy="38894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67238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022288"/>
            <a:ext cx="11454580" cy="2956643"/>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Мыс </a:t>
            </a:r>
            <a:r>
              <a:rPr lang="ru-RU" sz="2000" b="1" i="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Тарханкут</a:t>
            </a:r>
            <a:endPar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lnSpc>
                <a:spcPct val="115000"/>
              </a:lnSpc>
              <a:spcAft>
                <a:spcPts val="1000"/>
              </a:spcAft>
            </a:pP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Самым популярным, пожалуй, памятником природы в районе Евпатории считается мыс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Тарханкут</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Тарханкут</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 это степи, обрывающиеся в море, глубокие овраги, мелкие солёные озёра и причудливо изрезанная береговая линия. Пещеры, гроты: вся эта природная красота не может оставить равнодушным ни одного своего наблюдателя.  Здесь же располагается памятник архитектуры – старинный маяк, построенный в 1816 году и затонувший корабль, и подводный музей. </a:t>
            </a:r>
          </a:p>
          <a:p>
            <a:pPr algn="ctr" fontAlgn="base">
              <a:lnSpc>
                <a:spcPct val="115000"/>
              </a:lnSpc>
              <a:spcAft>
                <a:spcPts val="1000"/>
              </a:spcAft>
            </a:pPr>
            <a:endParaRPr lang="ru-RU" sz="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02926" y="132676"/>
            <a:ext cx="5186149" cy="388961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689829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459024"/>
            <a:ext cx="11454580" cy="2090124"/>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Пляж «Майами»</a:t>
            </a:r>
          </a:p>
          <a:p>
            <a:pPr algn="ctr" fontAlgn="base">
              <a:lnSpc>
                <a:spcPct val="115000"/>
              </a:lnSpc>
              <a:spcAft>
                <a:spcPts val="1000"/>
              </a:spcAft>
            </a:pP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Пляж «Майами» туристы также относят к памятникам природы района Евпатории. Красивый белый песок природного происхождения и чистейшая кристальная морская  вода лазурного цвета впечатляют многих туристов. Этот пляж является и излюбленным местом самих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крымчан</a:t>
            </a:r>
            <a:r>
              <a:rPr lang="ru-RU" sz="20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fontAlgn="base">
              <a:lnSpc>
                <a:spcPct val="115000"/>
              </a:lnSpc>
              <a:spcAft>
                <a:spcPts val="1000"/>
              </a:spcAft>
            </a:pPr>
            <a:endPar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868771" y="204720"/>
            <a:ext cx="6454459" cy="403807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402773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794078" y="558790"/>
            <a:ext cx="8205994" cy="4764381"/>
          </a:xfrm>
          <a:prstGeom prst="rect">
            <a:avLst/>
          </a:prstGeom>
          <a:solidFill>
            <a:schemeClr val="bg1">
              <a:alpha val="63000"/>
            </a:schemeClr>
          </a:solidFill>
          <a:effectLst>
            <a:softEdge rad="63500"/>
          </a:effectLst>
        </p:spPr>
        <p:txBody>
          <a:bodyPr wrap="square">
            <a:spAutoFit/>
          </a:bodyPr>
          <a:lstStyle/>
          <a:p>
            <a:pPr indent="449580" algn="ctr">
              <a:lnSpc>
                <a:spcPct val="115000"/>
              </a:lnSpc>
              <a:spcAft>
                <a:spcPts val="1000"/>
              </a:spcAft>
            </a:pPr>
            <a:r>
              <a:rPr lang="ru-RU" sz="2400" i="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Алушта – отличное место для отдыха на Южном берегу Крыма. Солнце, море, множество достопримечательной и природных красивых мест в самом городе и его окрестностях. Активные туристы найдут много вариантов, куда сходить и насладиться живописной яркой красотой природы.  Музеи, старинные мечеть и храмы, архитектурные памятники, руины средневековых крепостей – все это есть в Алуште. Чуть вдалеке от центра расположен Профессорский уголок. Это уютное и спокойное место, где традиционно располагались дачи известных ученых, профессоров и людей творчества.</a:t>
            </a:r>
          </a:p>
        </p:txBody>
      </p:sp>
      <p:grpSp>
        <p:nvGrpSpPr>
          <p:cNvPr id="4" name="Группа 3"/>
          <p:cNvGrpSpPr/>
          <p:nvPr/>
        </p:nvGrpSpPr>
        <p:grpSpPr>
          <a:xfrm>
            <a:off x="9642762" y="6187551"/>
            <a:ext cx="2157351" cy="516071"/>
            <a:chOff x="9642762" y="6187551"/>
            <a:chExt cx="2157351" cy="516071"/>
          </a:xfrm>
        </p:grpSpPr>
        <p:sp>
          <p:nvSpPr>
            <p:cNvPr id="3" name="Скругленный прямоугольник 2">
              <a:hlinkClick r:id="rId3" action="ppaction://hlinksldjump"/>
            </p:cNvPr>
            <p:cNvSpPr/>
            <p:nvPr/>
          </p:nvSpPr>
          <p:spPr>
            <a:xfrm>
              <a:off x="9642762" y="618755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2" name="Управляющая кнопка: далее 1">
              <a:hlinkClick r:id="" action="ppaction://hlinkshowjump?jump=nextslide" highlightClick="1"/>
            </p:cNvPr>
            <p:cNvSpPr/>
            <p:nvPr/>
          </p:nvSpPr>
          <p:spPr>
            <a:xfrm>
              <a:off x="11162804" y="6199426"/>
              <a:ext cx="637309" cy="480952"/>
            </a:xfrm>
            <a:prstGeom prst="actionButtonForwardNex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83383756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Скругленный прямоугольник 9">
            <a:hlinkClick r:id="rId3" action="ppaction://hlinksldjump"/>
          </p:cNvPr>
          <p:cNvSpPr/>
          <p:nvPr/>
        </p:nvSpPr>
        <p:spPr>
          <a:xfrm>
            <a:off x="10533413" y="621130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9" name="Рисунок 8">
            <a:hlinkClick r:id="rId5" action="ppaction://hlinksldjump"/>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751779" y="4400989"/>
            <a:ext cx="2029590" cy="1351127"/>
          </a:xfrm>
          <a:prstGeom prst="ellipse">
            <a:avLst/>
          </a:prstGeom>
          <a:ln>
            <a:noFill/>
          </a:ln>
          <a:effectLst>
            <a:outerShdw blurRad="50800" dist="38100" dir="2700000" algn="tl" rotWithShape="0">
              <a:prstClr val="black">
                <a:alpha val="40000"/>
              </a:prstClr>
            </a:outerShdw>
            <a:softEdge rad="112500"/>
          </a:effectLst>
        </p:spPr>
      </p:pic>
      <p:pic>
        <p:nvPicPr>
          <p:cNvPr id="11" name="Рисунок 10">
            <a:hlinkClick r:id="rId7" action="ppaction://hlinksldjump"/>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5993220" y="1908136"/>
            <a:ext cx="2222437" cy="1291549"/>
          </a:xfrm>
          <a:prstGeom prst="ellipse">
            <a:avLst/>
          </a:prstGeom>
          <a:ln>
            <a:noFill/>
          </a:ln>
          <a:effectLst>
            <a:outerShdw blurRad="50800" dist="38100" dir="2700000" algn="tl" rotWithShape="0">
              <a:prstClr val="black">
                <a:alpha val="40000"/>
              </a:prstClr>
            </a:outerShdw>
            <a:softEdge rad="112500"/>
          </a:effectLst>
        </p:spPr>
      </p:pic>
      <p:pic>
        <p:nvPicPr>
          <p:cNvPr id="12" name="Рисунок 11">
            <a:hlinkClick r:id="rId9" action="ppaction://hlinksldjump"/>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257508" y="3199685"/>
            <a:ext cx="1895128" cy="1253492"/>
          </a:xfrm>
          <a:prstGeom prst="ellipse">
            <a:avLst/>
          </a:prstGeom>
          <a:ln>
            <a:noFill/>
          </a:ln>
          <a:effectLst>
            <a:outerShdw blurRad="50800" dist="38100" dir="2700000" algn="tl" rotWithShape="0">
              <a:prstClr val="black">
                <a:alpha val="40000"/>
              </a:prstClr>
            </a:outerShdw>
            <a:softEdge rad="112500"/>
          </a:effectLst>
        </p:spPr>
      </p:pic>
      <p:pic>
        <p:nvPicPr>
          <p:cNvPr id="13" name="Рисунок 12">
            <a:hlinkClick r:id="rId11" action="ppaction://hlinksldjump"/>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3496396" y="2800208"/>
            <a:ext cx="2059949" cy="1365452"/>
          </a:xfrm>
          <a:prstGeom prst="ellipse">
            <a:avLst/>
          </a:prstGeom>
          <a:ln>
            <a:noFill/>
          </a:ln>
          <a:effectLst>
            <a:outerShdw blurRad="50800" dist="38100" dir="2700000" algn="tl" rotWithShape="0">
              <a:prstClr val="black">
                <a:alpha val="40000"/>
              </a:prstClr>
            </a:outerShdw>
            <a:softEdge rad="112500"/>
          </a:effectLst>
        </p:spPr>
      </p:pic>
    </p:spTree>
    <p:extLst>
      <p:ext uri="{BB962C8B-B14F-4D97-AF65-F5344CB8AC3E}">
        <p14:creationId xmlns:p14="http://schemas.microsoft.com/office/powerpoint/2010/main" val="5871111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186064"/>
            <a:ext cx="11454580" cy="2684838"/>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Имение «</a:t>
            </a:r>
            <a:r>
              <a:rPr lang="ru-RU" sz="2000" b="1" i="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Карасан</a:t>
            </a: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fontAlgn="base">
              <a:lnSpc>
                <a:spcPct val="115000"/>
              </a:lnSpc>
              <a:spcAft>
                <a:spcPts val="1000"/>
              </a:spcAft>
            </a:pP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Дворцово-парковый ансамбль находится в 15 км от Алушты в поселке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Партенит</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Имение основано в 1820 году. Самое грандиозное его строение – дворец Раевских в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неомавританском</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стиле. Его фасад украшен колоннами, лепниной, затейливым орнаментом. С террасы у дома открывается великолепный вид на Черное море. Ландшафтный парк вокруг дворца выполнен в английском стиле. В нем растут тысячи видов растений со всего света.</a:t>
            </a:r>
          </a:p>
          <a:p>
            <a:pPr algn="ctr" fontAlgn="base">
              <a:lnSpc>
                <a:spcPct val="115000"/>
              </a:lnSpc>
              <a:spcAft>
                <a:spcPts val="1000"/>
              </a:spcAft>
            </a:pPr>
            <a:endParaRPr lang="ru-RU" sz="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3867" y="122830"/>
            <a:ext cx="5904267" cy="393055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961754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049584"/>
            <a:ext cx="11454580" cy="2684838"/>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Крымский природный заповедник</a:t>
            </a:r>
          </a:p>
          <a:p>
            <a:pPr algn="ctr" fontAlgn="base">
              <a:lnSpc>
                <a:spcPct val="115000"/>
              </a:lnSpc>
              <a:spcAft>
                <a:spcPts val="1000"/>
              </a:spcAft>
            </a:pP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Основан в 1913 году в качестве заказника для царской охоты. В его состав входят несколько лесничеств и орнитологическая зона «Лебяжьи острова». Площадь заповедной зоны составляет 45 га. Здесь обитают тысячи разных видов птиц и животных. По заповеднику проложены экологические тропы и познавательные маршруты. При заповеднике функционирует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дендрозоопарк</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и Музей природы. Экскурсантов знакомят с редкими обитателями парка.</a:t>
            </a:r>
          </a:p>
          <a:p>
            <a:pPr algn="ctr" fontAlgn="base">
              <a:lnSpc>
                <a:spcPct val="115000"/>
              </a:lnSpc>
              <a:spcAft>
                <a:spcPts val="1000"/>
              </a:spcAft>
            </a:pPr>
            <a:endParaRPr lang="ru-RU" sz="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089796" y="86875"/>
            <a:ext cx="6667500" cy="387475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543182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254304"/>
            <a:ext cx="11454580" cy="2578655"/>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Водопад </a:t>
            </a:r>
            <a:r>
              <a:rPr lang="ru-RU" sz="2000" b="1" i="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Джур-Джур</a:t>
            </a: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p>
          <a:p>
            <a:pPr algn="ctr" fontAlgn="base">
              <a:lnSpc>
                <a:spcPct val="115000"/>
              </a:lnSpc>
              <a:spcAft>
                <a:spcPts val="1000"/>
              </a:spcAft>
            </a:pP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Расположен в ущелье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Хапхал</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у села Генеральское. Образован рекой Улу-Узень, падающей со 100-метровой высоты, образуя 3 каскада.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Джур-Джур</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 самый полноводный водопад в Крыму. Он не пересыхает даже в жаркий летний период. От водопада в горы идет тропа протяженностью около километра к смотровой площадке, с которой три каскада смотрятся особенно красиво и эффектно. Рядом с водопадом есть одноименная пещера</a:t>
            </a:r>
            <a:r>
              <a:rPr lang="ru-RU" sz="20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fontAlgn="base">
              <a:lnSpc>
                <a:spcPct val="115000"/>
              </a:lnSpc>
              <a:spcAft>
                <a:spcPts val="1000"/>
              </a:spcAft>
            </a:pPr>
            <a:endParaRPr lang="ru-RU" sz="4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80864" y="154330"/>
            <a:ext cx="6108796" cy="40405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142692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1375" y="4254304"/>
            <a:ext cx="11454580" cy="2698175"/>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Пещеры </a:t>
            </a:r>
            <a:r>
              <a:rPr lang="ru-RU" sz="2000" b="1" i="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Чатыр-Дага</a:t>
            </a:r>
            <a:endPar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fontAlgn="base">
              <a:lnSpc>
                <a:spcPct val="115000"/>
              </a:lnSpc>
              <a:spcAft>
                <a:spcPts val="1000"/>
              </a:spcAft>
            </a:pP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Посещение карстовых пещер горного массива популярно у туристов. От Ангарского перевала легко добраться до нижнего плато, на котором сконцентрированы самые посещаемые и оборудованные для экскурсий пещеры –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Трехглазка</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Мраморная и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Эмине-Баир-Хосар</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а также «дикие» пещеры –</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Суук-Коба</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Бин-Баш-</a:t>
            </a:r>
            <a:r>
              <a:rPr lang="ru-RU" sz="2000" b="1" i="1"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Коба</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Мраморная пещера одна из самых живописно оборудованных пещер в мире. Туристы проходят около 2 км в окружении причудливых сталагмитов</a:t>
            </a:r>
            <a:r>
              <a:rPr lang="ru-RU" sz="20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62428" y="100083"/>
            <a:ext cx="6267144" cy="41542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595248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182587" y="511288"/>
            <a:ext cx="8841236" cy="2215991"/>
          </a:xfrm>
          <a:prstGeom prst="rect">
            <a:avLst/>
          </a:prstGeom>
          <a:solidFill>
            <a:schemeClr val="bg1">
              <a:alpha val="63000"/>
            </a:schemeClr>
          </a:solidFill>
          <a:effectLst>
            <a:softEdge rad="63500"/>
          </a:effectLst>
        </p:spPr>
        <p:txBody>
          <a:bodyPr wrap="square">
            <a:spAutoFit/>
          </a:bodyPr>
          <a:lstStyle/>
          <a:p>
            <a:pPr indent="449580" algn="ctr">
              <a:lnSpc>
                <a:spcPct val="115000"/>
              </a:lnSpc>
              <a:spcAft>
                <a:spcPts val="1000"/>
              </a:spcAft>
            </a:pPr>
            <a:r>
              <a:rPr lang="ru-RU" sz="2400" i="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Керчь – удивительный город, который расположен между двух морей – Черным и Азовским. Он сохранил множество памятников своей более чем двухтысячелетней истории. Особенно интересны руины античных поселений, а также курганы и склепы древних правителей</a:t>
            </a:r>
          </a:p>
        </p:txBody>
      </p:sp>
      <p:grpSp>
        <p:nvGrpSpPr>
          <p:cNvPr id="4" name="Группа 3"/>
          <p:cNvGrpSpPr/>
          <p:nvPr/>
        </p:nvGrpSpPr>
        <p:grpSpPr>
          <a:xfrm>
            <a:off x="9642762" y="6187551"/>
            <a:ext cx="2157351" cy="516071"/>
            <a:chOff x="9642762" y="6187551"/>
            <a:chExt cx="2157351" cy="516071"/>
          </a:xfrm>
        </p:grpSpPr>
        <p:sp>
          <p:nvSpPr>
            <p:cNvPr id="3" name="Скругленный прямоугольник 2">
              <a:hlinkClick r:id="rId3" action="ppaction://hlinksldjump"/>
            </p:cNvPr>
            <p:cNvSpPr/>
            <p:nvPr/>
          </p:nvSpPr>
          <p:spPr>
            <a:xfrm>
              <a:off x="9642762" y="618755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sp>
          <p:nvSpPr>
            <p:cNvPr id="2" name="Управляющая кнопка: далее 1">
              <a:hlinkClick r:id="" action="ppaction://hlinkshowjump?jump=nextslide" highlightClick="1"/>
            </p:cNvPr>
            <p:cNvSpPr/>
            <p:nvPr/>
          </p:nvSpPr>
          <p:spPr>
            <a:xfrm>
              <a:off x="11162804" y="6199426"/>
              <a:ext cx="637309" cy="480952"/>
            </a:xfrm>
            <a:prstGeom prst="actionButtonForwardNex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6103107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Скругленный прямоугольник 9">
            <a:hlinkClick r:id="rId3" action="ppaction://hlinksldjump"/>
          </p:cNvPr>
          <p:cNvSpPr/>
          <p:nvPr/>
        </p:nvSpPr>
        <p:spPr>
          <a:xfrm>
            <a:off x="10533413" y="6211301"/>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7" name="Рисунок 6">
            <a:hlinkClick r:id="rId5" action="ppaction://hlinksldjump"/>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13353" y="4359034"/>
            <a:ext cx="1787743" cy="1192680"/>
          </a:xfrm>
          <a:prstGeom prst="ellipse">
            <a:avLst/>
          </a:prstGeom>
          <a:ln>
            <a:noFill/>
          </a:ln>
          <a:effectLst>
            <a:outerShdw blurRad="50800" dist="38100" dir="2700000" algn="tl" rotWithShape="0">
              <a:prstClr val="black">
                <a:alpha val="40000"/>
              </a:prstClr>
            </a:outerShdw>
            <a:softEdge rad="112500"/>
          </a:effectLst>
        </p:spPr>
      </p:pic>
      <p:pic>
        <p:nvPicPr>
          <p:cNvPr id="2" name="Рисунок 1">
            <a:hlinkClick r:id="rId7" action="ppaction://hlinksldjump"/>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046783" y="1055295"/>
            <a:ext cx="1804101" cy="1201016"/>
          </a:xfrm>
          <a:prstGeom prst="ellipse">
            <a:avLst/>
          </a:prstGeom>
          <a:ln>
            <a:noFill/>
          </a:ln>
          <a:effectLst>
            <a:outerShdw blurRad="50800" dist="38100" dir="2700000" algn="tl" rotWithShape="0">
              <a:prstClr val="black">
                <a:alpha val="40000"/>
              </a:prstClr>
            </a:outerShdw>
            <a:softEdge rad="112500"/>
          </a:effectLst>
        </p:spPr>
      </p:pic>
      <p:pic>
        <p:nvPicPr>
          <p:cNvPr id="3" name="Рисунок 2">
            <a:hlinkClick r:id="rId9" action="ppaction://hlinksldjump"/>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301096" y="-110761"/>
            <a:ext cx="2023506" cy="1344186"/>
          </a:xfrm>
          <a:prstGeom prst="ellipse">
            <a:avLst/>
          </a:prstGeom>
          <a:ln>
            <a:noFill/>
          </a:ln>
          <a:effectLst>
            <a:outerShdw blurRad="50800" dist="38100" dir="2700000" algn="tl" rotWithShape="0">
              <a:prstClr val="black">
                <a:alpha val="40000"/>
              </a:prstClr>
            </a:outerShdw>
            <a:softEdge rad="112500"/>
          </a:effectLst>
        </p:spPr>
      </p:pic>
      <p:pic>
        <p:nvPicPr>
          <p:cNvPr id="4" name="Рисунок 3">
            <a:hlinkClick r:id="rId11" action="ppaction://hlinksldjump"/>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2731325" y="3888363"/>
            <a:ext cx="1943828" cy="1291257"/>
          </a:xfrm>
          <a:prstGeom prst="ellipse">
            <a:avLst/>
          </a:prstGeom>
          <a:ln>
            <a:noFill/>
          </a:ln>
          <a:effectLst>
            <a:outerShdw blurRad="50800" dist="38100" dir="2700000" algn="tl" rotWithShape="0">
              <a:prstClr val="black">
                <a:alpha val="40000"/>
              </a:prstClr>
            </a:outerShdw>
            <a:softEdge rad="112500"/>
          </a:effectLst>
        </p:spPr>
      </p:pic>
    </p:spTree>
    <p:extLst>
      <p:ext uri="{BB962C8B-B14F-4D97-AF65-F5344CB8AC3E}">
        <p14:creationId xmlns:p14="http://schemas.microsoft.com/office/powerpoint/2010/main" val="34213206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37624" y="4826604"/>
            <a:ext cx="11454580" cy="1766574"/>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Крымский мост: </a:t>
            </a:r>
            <a:r>
              <a:rPr lang="ru-RU"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Автомобильно-железнодорожный мост проложен через Керченский пролив от Таманского полуострова к Крыму. Для сохранения судоходного движения возведены арочные пролеты длиной 227 метров. На мосту есть смотровая площадка, недалеко от крепости Керчь. Длина моста составляет 19 км – это самый длинный построенный объект в стране</a:t>
            </a:r>
            <a:r>
              <a:rPr lang="ru-RU" sz="20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fontAlgn="base">
              <a:lnSpc>
                <a:spcPct val="115000"/>
              </a:lnSpc>
              <a:spcAft>
                <a:spcPts val="1000"/>
              </a:spcAft>
            </a:pPr>
            <a:endParaRPr lang="ru-RU" sz="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762250" y="149232"/>
            <a:ext cx="6667500" cy="44481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187312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368710" y="3662822"/>
            <a:ext cx="11454580" cy="3052118"/>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Гора Митридат</a:t>
            </a:r>
          </a:p>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Считается, что гора в центре города хранит все его тайны. Это самая узнаваемая вершина Крыма, хотя высота ее довольно скромная – 91 метр. С горы открывается прекрасный вид на Керченский порт и Керченскую бухту. На склонах горы можно осмотреть руины античного города Пантикапей. В память о погибших воинах при штурме в 1943 году установлен Обелиск Славы. На вершину горы ведет лестница из 432 ступеней.  Здесь же находится скамья «Крымский мост». Помимо Крымского моста, со смотровой площадки горы хорошо видны руины городища Пантикапей, а также порт с кораблями. </a:t>
            </a:r>
            <a:endParaRPr lang="ru-RU" sz="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91639" y="157523"/>
            <a:ext cx="5265470" cy="35052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839388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646375" y="4375341"/>
            <a:ext cx="11454580" cy="2315827"/>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Аджимушкайские</a:t>
            </a: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каменоломни</a:t>
            </a:r>
          </a:p>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Каменоломни, расположенные в 5 км от Керчи. Во время Великой Отечественной Войны солдаты советской армии героически сдерживали здесь атаки фашистов. Музей в каменоломнях создали в 1966 году. Это самый посещаемый мемориальный памятник в Керчи. Туристы могут прочувствовать атмосферу, в которой защитники города удерживали оборону, проходя по темным подземным коридорам на глубине до 30 метров.</a:t>
            </a: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45986" y="324830"/>
            <a:ext cx="5900028" cy="39193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718806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Прямоугольник 4"/>
          <p:cNvSpPr/>
          <p:nvPr/>
        </p:nvSpPr>
        <p:spPr>
          <a:xfrm>
            <a:off x="646375" y="4375341"/>
            <a:ext cx="11454580" cy="2578655"/>
          </a:xfrm>
          <a:prstGeom prst="rect">
            <a:avLst/>
          </a:prstGeom>
          <a:solidFill>
            <a:schemeClr val="bg1">
              <a:alpha val="77000"/>
            </a:schemeClr>
          </a:solidFill>
          <a:effectLst>
            <a:softEdge rad="127000"/>
          </a:effectLst>
        </p:spPr>
        <p:txBody>
          <a:bodyPr wrap="square">
            <a:spAutoFit/>
          </a:bodyPr>
          <a:lstStyle/>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Керченская крепость</a:t>
            </a:r>
          </a:p>
          <a:p>
            <a:pPr algn="ctr" fontAlgn="base">
              <a:lnSpc>
                <a:spcPct val="115000"/>
              </a:lnSpc>
              <a:spcAft>
                <a:spcPts val="1000"/>
              </a:spcAft>
            </a:pP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Расположена на мысе Ак-Бурун. Построена по проекту архитектора </a:t>
            </a:r>
            <a:r>
              <a:rPr lang="ru-RU" sz="2000" b="1" i="1" u="sng" dirty="0" err="1">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Тотлебена</a:t>
            </a:r>
            <a:r>
              <a:rPr lang="ru-RU" sz="20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в XIX веке по указу императора Александра II. Основная функция крепости – защита от нападений с южных рубежей страны. Это грандиозное сооружение с территорией площадью 420 га является федеральным памятником фортификационной истории. Среди всех крепостей первого класса, существовавших в царской России, Керченская сохранилась лучше всех</a:t>
            </a:r>
            <a:r>
              <a:rPr lang="ru-RU" sz="2000" b="1" i="1" u="sng"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ctr" fontAlgn="base">
              <a:lnSpc>
                <a:spcPct val="115000"/>
              </a:lnSpc>
              <a:spcAft>
                <a:spcPts val="1000"/>
              </a:spcAft>
            </a:pPr>
            <a:endParaRPr lang="ru-RU" sz="100" b="1" i="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Скругленный прямоугольник 5">
            <a:hlinkClick r:id="rId3" action="ppaction://hlinksldjump"/>
          </p:cNvPr>
          <p:cNvSpPr/>
          <p:nvPr/>
        </p:nvSpPr>
        <p:spPr>
          <a:xfrm>
            <a:off x="10592788" y="6306304"/>
            <a:ext cx="1508167" cy="516071"/>
          </a:xfrm>
          <a:prstGeom prst="roundRect">
            <a:avLst/>
          </a:prstGeom>
          <a:blipFill>
            <a:blip r:embed="rId4" cstate="email">
              <a:extLst>
                <a:ext uri="{28A0092B-C50C-407E-A947-70E740481C1C}">
                  <a14:useLocalDpi xmlns:a14="http://schemas.microsoft.com/office/drawing/2010/main"/>
                </a:ext>
              </a:extLst>
            </a:blip>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1"/>
                </a:solidFill>
                <a:latin typeface="Times New Roman" panose="02020603050405020304" pitchFamily="18" charset="0"/>
                <a:cs typeface="Times New Roman" panose="02020603050405020304" pitchFamily="18" charset="0"/>
              </a:rPr>
              <a:t>НА КАРТУ</a:t>
            </a:r>
            <a:endParaRPr lang="ru-RU" b="1" dirty="0">
              <a:solidFill>
                <a:schemeClr val="bg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9133" y="160586"/>
            <a:ext cx="6203620" cy="412097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1891395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310</TotalTime>
  <Words>2679</Words>
  <Application>Microsoft Office PowerPoint</Application>
  <PresentationFormat>Широкоэкранный</PresentationFormat>
  <Paragraphs>114</Paragraphs>
  <Slides>50</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50</vt:i4>
      </vt:variant>
    </vt:vector>
  </HeadingPairs>
  <TitlesOfParts>
    <vt:vector size="56" baseType="lpstr">
      <vt:lpstr>Arial</vt:lpstr>
      <vt:lpstr>Calibri</vt:lpstr>
      <vt:lpstr>Calibri Light</vt:lpstr>
      <vt:lpstr>Times New Roman</vt:lpstr>
      <vt:lpstr>Тема Office</vt:lpstr>
      <vt:lpstr>1_Тема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Пользователь Windows</cp:lastModifiedBy>
  <cp:revision>44</cp:revision>
  <dcterms:created xsi:type="dcterms:W3CDTF">2022-03-17T07:18:52Z</dcterms:created>
  <dcterms:modified xsi:type="dcterms:W3CDTF">2025-09-23T08:20:13Z</dcterms:modified>
</cp:coreProperties>
</file>