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75" r:id="rId3"/>
    <p:sldId id="269" r:id="rId4"/>
    <p:sldId id="267" r:id="rId5"/>
    <p:sldId id="270" r:id="rId6"/>
    <p:sldId id="271" r:id="rId7"/>
    <p:sldId id="268" r:id="rId8"/>
    <p:sldId id="273" r:id="rId9"/>
    <p:sldId id="279" r:id="rId10"/>
    <p:sldId id="257" r:id="rId11"/>
    <p:sldId id="258" r:id="rId12"/>
    <p:sldId id="282" r:id="rId13"/>
    <p:sldId id="283" r:id="rId14"/>
    <p:sldId id="278" r:id="rId15"/>
    <p:sldId id="284" r:id="rId16"/>
    <p:sldId id="285" r:id="rId17"/>
    <p:sldId id="286" r:id="rId18"/>
    <p:sldId id="260" r:id="rId19"/>
    <p:sldId id="259" r:id="rId20"/>
    <p:sldId id="263" r:id="rId21"/>
    <p:sldId id="261" r:id="rId22"/>
    <p:sldId id="266" r:id="rId23"/>
    <p:sldId id="280" r:id="rId24"/>
    <p:sldId id="277" r:id="rId25"/>
    <p:sldId id="276" r:id="rId26"/>
    <p:sldId id="264" r:id="rId27"/>
    <p:sldId id="265" r:id="rId2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Прямоугольник 22"/>
          <p:cNvSpPr/>
          <p:nvPr/>
        </p:nvSpPr>
        <p:spPr>
          <a:xfrm flipV="1">
            <a:off x="5410182" y="3810000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4" name="Прямоугольник 23"/>
          <p:cNvSpPr/>
          <p:nvPr/>
        </p:nvSpPr>
        <p:spPr>
          <a:xfrm flipV="1">
            <a:off x="5410200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5" name="Прямоугольник 24"/>
          <p:cNvSpPr/>
          <p:nvPr/>
        </p:nvSpPr>
        <p:spPr>
          <a:xfrm flipV="1">
            <a:off x="5410200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6" name="Прямоугольник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0" name="Скругленный прямоугольник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1" name="Скругленный прямоугольник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Прямоугольник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0" y="3675527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fld id="{B4C71EC6-210F-42DE-9C53-41977AD35B3D}" type="datetimeFigureOut">
              <a:rPr lang="ru-RU" smtClean="0"/>
              <a:pPr/>
              <a:t>23.04.2021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8320088" y="1136"/>
            <a:ext cx="747712" cy="365760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23.04.2021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1981200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23.04.2021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23.04.2021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4000" b="0" i="0" cap="none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6" name="Дата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B4C71EC6-210F-42DE-9C53-41977AD35B3D}" type="datetimeFigureOut">
              <a:rPr lang="ru-RU" smtClean="0"/>
              <a:pPr/>
              <a:t>23.04.2021</a:t>
            </a:fld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fld id="{B4C71EC6-210F-42DE-9C53-41977AD35B3D}" type="datetimeFigureOut">
              <a:rPr lang="ru-RU" smtClean="0"/>
              <a:pPr/>
              <a:t>23.04.2021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23.04.2021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353496" y="2010727"/>
            <a:ext cx="3383280" cy="4617720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152400" y="776287"/>
            <a:ext cx="5102352" cy="58521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23.04.2021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40434" y="1109160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88443" y="3274308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23.04.2021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23.04.2021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86400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23.04.2021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Прямоугольник 27"/>
          <p:cNvSpPr/>
          <p:nvPr/>
        </p:nvSpPr>
        <p:spPr>
          <a:xfrm>
            <a:off x="1" y="366818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Прямоугольник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0" name="Прямоугольник 29"/>
          <p:cNvSpPr/>
          <p:nvPr/>
        </p:nvSpPr>
        <p:spPr>
          <a:xfrm>
            <a:off x="0" y="308276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1" name="Прямоугольник 30"/>
          <p:cNvSpPr/>
          <p:nvPr/>
        </p:nvSpPr>
        <p:spPr>
          <a:xfrm flipV="1">
            <a:off x="5410182" y="36024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Прямоугольник 31"/>
          <p:cNvSpPr/>
          <p:nvPr/>
        </p:nvSpPr>
        <p:spPr>
          <a:xfrm flipV="1">
            <a:off x="5410200" y="440112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3" name="Скругленный прямоугольник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4" name="Скругленный прямоугольник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5" name="Прямоугольник 34"/>
          <p:cNvSpPr/>
          <p:nvPr/>
        </p:nvSpPr>
        <p:spPr bwMode="invGray">
          <a:xfrm>
            <a:off x="9084966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6" name="Прямоугольник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7" name="Прямоугольник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8" name="Прямоугольник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9" name="Прямоугольник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0" name="Прямоугольник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23.04.2021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>
                <a:solidFill>
                  <a:srgbClr val="FFFFFF"/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65760" indent="-256032" algn="l" rtl="0" eaLnBrk="1" latinLnBrk="0" hangingPunct="1">
        <a:spcBef>
          <a:spcPts val="300"/>
        </a:spcBef>
        <a:buClr>
          <a:schemeClr val="accent3"/>
        </a:buClr>
        <a:buFont typeface="Georgia"/>
        <a:buChar char="•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8368" indent="-246888" algn="l" rtl="0" eaLnBrk="1" latinLnBrk="0" hangingPunct="1">
        <a:spcBef>
          <a:spcPts val="300"/>
        </a:spcBef>
        <a:buClr>
          <a:schemeClr val="accent2"/>
        </a:buClr>
        <a:buFont typeface="Georgia"/>
        <a:buChar char="▫"/>
        <a:defRPr kumimoji="0"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3544" indent="-219456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76" indent="-201168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88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2000" kern="1200">
          <a:solidFill>
            <a:schemeClr val="accent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00034" y="1142984"/>
            <a:ext cx="7772400" cy="2304256"/>
          </a:xfrm>
        </p:spPr>
        <p:txBody>
          <a:bodyPr>
            <a:normAutofit fontScale="90000"/>
          </a:bodyPr>
          <a:lstStyle/>
          <a:p>
            <a:r>
              <a:rPr lang="ru-RU" sz="3100" dirty="0" smtClean="0"/>
              <a:t/>
            </a:r>
            <a:br>
              <a:rPr lang="ru-RU" sz="3100" dirty="0" smtClean="0"/>
            </a:br>
            <a:r>
              <a:rPr lang="ru-RU" sz="3100" dirty="0" smtClean="0"/>
              <a:t>Формирование </a:t>
            </a:r>
            <a:r>
              <a:rPr lang="ru-RU" sz="3100" dirty="0"/>
              <a:t>функциональной грамотности обучающихся с целью обеспечения достижения нового качества образования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436096" y="5157192"/>
            <a:ext cx="3520480" cy="1224136"/>
          </a:xfrm>
        </p:spPr>
        <p:txBody>
          <a:bodyPr>
            <a:normAutofit fontScale="92500" lnSpcReduction="10000"/>
          </a:bodyPr>
          <a:lstStyle/>
          <a:p>
            <a:r>
              <a:rPr lang="ru-RU" sz="2000" smtClean="0"/>
              <a:t>Подготовила</a:t>
            </a:r>
            <a:r>
              <a:rPr lang="ru-RU" sz="2000" dirty="0" smtClean="0"/>
              <a:t>: учитель русского языка и                          литературы</a:t>
            </a:r>
          </a:p>
          <a:p>
            <a:r>
              <a:rPr lang="ru-RU" sz="2000" dirty="0" smtClean="0"/>
              <a:t> Владимирова Н.В.</a:t>
            </a:r>
            <a:endParaRPr lang="ru-RU" sz="2000" dirty="0"/>
          </a:p>
        </p:txBody>
      </p:sp>
    </p:spTree>
    <p:extLst>
      <p:ext uri="{BB962C8B-B14F-4D97-AF65-F5344CB8AC3E}">
        <p14:creationId xmlns="" xmlns:p14="http://schemas.microsoft.com/office/powerpoint/2010/main" val="31241499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701824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2564904"/>
            <a:ext cx="8229600" cy="4009632"/>
          </a:xfrm>
        </p:spPr>
        <p:txBody>
          <a:bodyPr/>
          <a:lstStyle/>
          <a:p>
            <a:r>
              <a:rPr lang="ru-RU" dirty="0"/>
              <a:t>«Чтобы дать ученикам искорку знаний, учителю надо впитать целое море </a:t>
            </a:r>
            <a:r>
              <a:rPr lang="ru-RU" dirty="0" smtClean="0"/>
              <a:t>света», </a:t>
            </a:r>
            <a:r>
              <a:rPr lang="ru-RU" dirty="0"/>
              <a:t>- писал Василий Александрович Сухомлинский</a:t>
            </a:r>
          </a:p>
        </p:txBody>
      </p:sp>
    </p:spTree>
    <p:extLst>
      <p:ext uri="{BB962C8B-B14F-4D97-AF65-F5344CB8AC3E}">
        <p14:creationId xmlns="" xmlns:p14="http://schemas.microsoft.com/office/powerpoint/2010/main" val="40296762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Содержательное наполнение понятия «</a:t>
            </a:r>
            <a:r>
              <a:rPr lang="ru-RU" dirty="0" smtClean="0"/>
              <a:t>грамотность»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09728" indent="0">
              <a:buNone/>
            </a:pPr>
            <a:r>
              <a:rPr lang="ru-RU" dirty="0" smtClean="0"/>
              <a:t>До </a:t>
            </a:r>
            <a:r>
              <a:rPr lang="ru-RU" dirty="0"/>
              <a:t>конца XIX века грамотным называли человека, умеющего читать и писать, при этом  человека, умеющего только читать, называли </a:t>
            </a:r>
            <a:r>
              <a:rPr lang="ru-RU" dirty="0" err="1"/>
              <a:t>скудограмотным</a:t>
            </a:r>
            <a:r>
              <a:rPr lang="ru-RU" dirty="0"/>
              <a:t> или полуграмотным. Данное понимание нашло отражение  в  «Толковом словаре живого великорусского языка» В.И. Даля. 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6244733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346050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1844824"/>
            <a:ext cx="8229600" cy="4525963"/>
          </a:xfrm>
        </p:spPr>
        <p:txBody>
          <a:bodyPr/>
          <a:lstStyle/>
          <a:p>
            <a:r>
              <a:rPr lang="ru-RU" dirty="0"/>
              <a:t>Современному обществу требуются люди, умеющие быстро адаптироваться к изменениям, происходящим в постиндустриальном мире.</a:t>
            </a:r>
          </a:p>
          <a:p>
            <a:r>
              <a:rPr lang="ru-RU" dirty="0"/>
              <a:t>Поэтому одна из важнейших задач современной школы – формирование функционально грамотных </a:t>
            </a:r>
            <a:r>
              <a:rPr lang="ru-RU" dirty="0" smtClean="0"/>
              <a:t>людей</a:t>
            </a:r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27028182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Подобный взгляд на проблему грамотности сохранялся до 80-х  годов ХХ века. Словари русского языка, педагогические справочники, энциклопедические словари фиксируют единое значение термина грамотность – определённая степень знания законов и правил родного языка в сочетании с навыками устной и письменной речи.</a:t>
            </a:r>
          </a:p>
        </p:txBody>
      </p:sp>
    </p:spTree>
    <p:extLst>
      <p:ext uri="{BB962C8B-B14F-4D97-AF65-F5344CB8AC3E}">
        <p14:creationId xmlns="" xmlns:p14="http://schemas.microsoft.com/office/powerpoint/2010/main" val="35354314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Содержательное наполнение понятия «грамотность</a:t>
            </a:r>
            <a:r>
              <a:rPr lang="ru-RU" dirty="0" smtClean="0"/>
              <a:t>»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109728" indent="0" fontAlgn="base">
              <a:buNone/>
            </a:pPr>
            <a:r>
              <a:rPr lang="ru-RU" dirty="0" smtClean="0"/>
              <a:t>В </a:t>
            </a:r>
            <a:r>
              <a:rPr lang="ru-RU" dirty="0"/>
              <a:t>конце 80-х годов ХХ века происходит расширение понятия «грамотность». </a:t>
            </a:r>
          </a:p>
          <a:p>
            <a:pPr fontAlgn="base"/>
            <a:r>
              <a:rPr lang="ru-RU" dirty="0"/>
              <a:t>В  1987 году в «Толковом словаре русского языка» С.И. Ожегова лексическое значение прилагательного «грамотный»  толкуется следующим образом:</a:t>
            </a:r>
          </a:p>
          <a:p>
            <a:pPr fontAlgn="base"/>
            <a:r>
              <a:rPr lang="ru-RU" dirty="0"/>
              <a:t>Умеющий читать и писать, а также умеющий писать грамматически правильно, без ошибок.</a:t>
            </a:r>
          </a:p>
          <a:p>
            <a:pPr fontAlgn="base"/>
            <a:r>
              <a:rPr lang="ru-RU" dirty="0"/>
              <a:t>Обладающий необходимыми знаниями, сведениями в какой-либо области.</a:t>
            </a:r>
          </a:p>
          <a:p>
            <a:pPr fontAlgn="base"/>
            <a:r>
              <a:rPr lang="ru-RU" dirty="0"/>
              <a:t>Выполненный без ошибок,  со знанием дела».</a:t>
            </a:r>
          </a:p>
          <a:p>
            <a:pPr fontAlgn="base"/>
            <a:r>
              <a:rPr lang="ru-RU" dirty="0"/>
              <a:t>Аналогичное значение фиксируется у термина «грамотность» через два десятилетия  в  «Толковом словаре русского языка» С.И. Ожегова,  Н.Ю. Шведовой.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24509165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548680"/>
            <a:ext cx="8280920" cy="57961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425405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Функциональная грамотность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ru-RU" dirty="0"/>
              <a:t>Отличительной чертой жизни современного общества является стремительно возрастающая изменчивость окружающего мира. Впервые в истории человечества поколения вещей, идей, технологий сменяются быстрее, чем поколения людей. Подобные изменения затрагивают практически все стороны общественной жизни и в первую очередь систему образования, так как вхождение в постиндустриальное общество породило серьёзную проблему – своевременно подготовить людей к новым условиям жизни и профессиональной деятельности, научить их самостоятельно действовать в этой среде, эффективно использовать ее возможности и защищаться от негативных воздействий.</a:t>
            </a:r>
          </a:p>
        </p:txBody>
      </p:sp>
    </p:spTree>
    <p:extLst>
      <p:ext uri="{BB962C8B-B14F-4D97-AF65-F5344CB8AC3E}">
        <p14:creationId xmlns="" xmlns:p14="http://schemas.microsoft.com/office/powerpoint/2010/main" val="40965215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538" y="685800"/>
            <a:ext cx="8640960" cy="5486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15832858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97768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ru-RU" dirty="0"/>
              <a:t>PISA оценивает читательскую грамотность на переходе из основной школы в среднюю, в профессиональную или в самостоятельную жизнь, то есть на этапе перехода от использования чтения как средства обучения к использованию чтения как средства для реальной жизни.</a:t>
            </a:r>
          </a:p>
          <a:p>
            <a:r>
              <a:rPr lang="ru-RU" dirty="0"/>
              <a:t>На уроках русского языка и литературы формируются навыки функционального (грамотного) чтения.</a:t>
            </a:r>
          </a:p>
        </p:txBody>
      </p:sp>
    </p:spTree>
    <p:extLst>
      <p:ext uri="{BB962C8B-B14F-4D97-AF65-F5344CB8AC3E}">
        <p14:creationId xmlns="" xmlns:p14="http://schemas.microsoft.com/office/powerpoint/2010/main" val="989730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85794"/>
            <a:ext cx="8229600" cy="71438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620688"/>
            <a:ext cx="8229600" cy="5505475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971600" y="2348880"/>
            <a:ext cx="7470576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/>
              <a:t>В исследовании PISA 2018 г. основное внимание уделялось выявлению тенденций развития читательской грамотности в мире за последние годы и оценке функциональной грамотности в области чтения. Из 77 стран-участниц Россия занимает 31 место. (в 2015 г. -26) </a:t>
            </a:r>
          </a:p>
        </p:txBody>
      </p:sp>
    </p:spTree>
    <p:extLst>
      <p:ext uri="{BB962C8B-B14F-4D97-AF65-F5344CB8AC3E}">
        <p14:creationId xmlns="" xmlns:p14="http://schemas.microsoft.com/office/powerpoint/2010/main" val="16715040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Функциональная грамотность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09728" indent="0">
              <a:buNone/>
            </a:pPr>
            <a:r>
              <a:rPr lang="ru-RU" dirty="0" smtClean="0"/>
              <a:t>использование </a:t>
            </a:r>
            <a:r>
              <a:rPr lang="ru-RU" dirty="0"/>
              <a:t>приобретённых знаний, умений и навыков для решения жизненных задач в различных сферах человеческой деятельности, а также в межличностном общении и социальных отношениях.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15236354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1143000"/>
            <a:ext cx="8147248" cy="1853952"/>
          </a:xfrm>
        </p:spPr>
        <p:txBody>
          <a:bodyPr>
            <a:normAutofit fontScale="90000"/>
          </a:bodyPr>
          <a:lstStyle/>
          <a:p>
            <a:r>
              <a:rPr lang="ru-RU" sz="2700" b="1" dirty="0" smtClean="0"/>
              <a:t/>
            </a:r>
            <a:br>
              <a:rPr lang="ru-RU" sz="2700" b="1" dirty="0" smtClean="0"/>
            </a:br>
            <a:r>
              <a:rPr lang="ru-RU" sz="2700" b="1" dirty="0"/>
              <a:t/>
            </a:r>
            <a:br>
              <a:rPr lang="ru-RU" sz="2700" b="1" dirty="0"/>
            </a:br>
            <a:r>
              <a:rPr lang="ru-RU" sz="2700" b="1" dirty="0" smtClean="0"/>
              <a:t/>
            </a:r>
            <a:br>
              <a:rPr lang="ru-RU" sz="2700" b="1" dirty="0" smtClean="0"/>
            </a:br>
            <a:r>
              <a:rPr lang="ru-RU" sz="2700" b="1" dirty="0" smtClean="0"/>
              <a:t>Чем </a:t>
            </a:r>
            <a:r>
              <a:rPr lang="ru-RU" sz="2700" b="1" dirty="0"/>
              <a:t>понятие «</a:t>
            </a:r>
            <a:r>
              <a:rPr lang="ru-RU" sz="2700" b="1" dirty="0" smtClean="0"/>
              <a:t>чтение»</a:t>
            </a:r>
            <a:r>
              <a:rPr lang="ru-RU" sz="2700" dirty="0"/>
              <a:t> </a:t>
            </a:r>
            <a:r>
              <a:rPr lang="ru-RU" sz="2700" b="1" dirty="0" smtClean="0"/>
              <a:t>отличается </a:t>
            </a:r>
            <a:r>
              <a:rPr lang="ru-RU" sz="2700" b="1" dirty="0"/>
              <a:t>от понятия</a:t>
            </a:r>
            <a:r>
              <a:rPr lang="ru-RU" sz="2700" dirty="0"/>
              <a:t/>
            </a:r>
            <a:br>
              <a:rPr lang="ru-RU" sz="2700" dirty="0"/>
            </a:br>
            <a:r>
              <a:rPr lang="ru-RU" sz="2700" b="1" dirty="0"/>
              <a:t>«</a:t>
            </a:r>
            <a:r>
              <a:rPr lang="ru-RU" sz="2700" b="1" dirty="0" smtClean="0"/>
              <a:t>функциональное чтение»?</a:t>
            </a:r>
            <a:br>
              <a:rPr lang="ru-RU" sz="2700" b="1" dirty="0" smtClean="0"/>
            </a:br>
            <a:r>
              <a:rPr lang="ru-RU" sz="2700" b="1" dirty="0"/>
              <a:t/>
            </a:r>
            <a:br>
              <a:rPr lang="ru-RU" sz="2700" b="1" dirty="0"/>
            </a:br>
            <a:r>
              <a:rPr lang="ru-RU" sz="2700" dirty="0"/>
              <a:t/>
            </a:r>
            <a:br>
              <a:rPr lang="ru-RU" sz="2700" dirty="0"/>
            </a:b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9552" y="2276872"/>
            <a:ext cx="8229600" cy="4325112"/>
          </a:xfrm>
        </p:spPr>
        <p:txBody>
          <a:bodyPr>
            <a:normAutofit fontScale="92500" lnSpcReduction="20000"/>
          </a:bodyPr>
          <a:lstStyle/>
          <a:p>
            <a:pPr marL="109728" indent="0">
              <a:buNone/>
            </a:pPr>
            <a:r>
              <a:rPr lang="ru-RU" sz="2400" b="1" i="1" dirty="0"/>
              <a:t>Чтение</a:t>
            </a:r>
            <a:r>
              <a:rPr lang="ru-RU" sz="2400" b="1" dirty="0"/>
              <a:t> </a:t>
            </a:r>
            <a:r>
              <a:rPr lang="ru-RU" sz="2400" dirty="0"/>
              <a:t>– это технология </a:t>
            </a:r>
            <a:r>
              <a:rPr lang="ru-RU" sz="2400" b="1" dirty="0"/>
              <a:t>интеллектуального развития, способ обретения культуры, посредник в общении, средство для решения жизненных проблем</a:t>
            </a:r>
            <a:endParaRPr lang="ru-RU" sz="2400" dirty="0" smtClean="0"/>
          </a:p>
          <a:p>
            <a:pPr marL="109728" indent="0">
              <a:buNone/>
            </a:pPr>
            <a:endParaRPr lang="ru-RU" dirty="0"/>
          </a:p>
          <a:p>
            <a:pPr marL="109728" indent="0">
              <a:buNone/>
            </a:pPr>
            <a:r>
              <a:rPr lang="ru-RU" b="1" i="1" dirty="0"/>
              <a:t>Функциональное чтение </a:t>
            </a:r>
            <a:r>
              <a:rPr lang="ru-RU" dirty="0"/>
              <a:t>– это чтение с целью </a:t>
            </a:r>
            <a:r>
              <a:rPr lang="ru-RU" u="sng" dirty="0"/>
              <a:t>поиска информации для решения конкретной задачи или выполнения определенного задания</a:t>
            </a:r>
            <a:r>
              <a:rPr lang="ru-RU" dirty="0"/>
              <a:t>. При функциональном чтении применяются </a:t>
            </a:r>
            <a:r>
              <a:rPr lang="ru-RU" b="1" dirty="0"/>
              <a:t>приемы</a:t>
            </a:r>
            <a:r>
              <a:rPr lang="ru-RU" dirty="0"/>
              <a:t> просмотрового чтения (сканирования) и аналитического чтения (выделение ключевых слов, подбор цитат, составление схем, графиков, таблиц).</a:t>
            </a:r>
          </a:p>
          <a:p>
            <a:pPr marL="109728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36166012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09728" indent="0">
              <a:buNone/>
            </a:pPr>
            <a:endParaRPr lang="ru-RU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980728"/>
            <a:ext cx="8568952" cy="56886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26017523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400" b="1" dirty="0"/>
              <a:t>Система работы на уроках русского языка по формированию функциональной грамотности: </a:t>
            </a:r>
            <a:br>
              <a:rPr lang="ru-RU" sz="2400" b="1" dirty="0"/>
            </a:br>
            <a:endParaRPr lang="ru-RU" sz="24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ru-RU" dirty="0"/>
              <a:t>1.Обучение чтению: способность выбирать стратегию и тактику чтения в зависимости от цели чтения (гибкое чтение). </a:t>
            </a:r>
            <a:br>
              <a:rPr lang="ru-RU" dirty="0"/>
            </a:br>
            <a:r>
              <a:rPr lang="ru-RU" dirty="0"/>
              <a:t>2. Развитие механизмов речи: умение делать эквивалентные замены, сжимать текст, предвидеть, предугадывать содержание текста. </a:t>
            </a:r>
            <a:br>
              <a:rPr lang="ru-RU" dirty="0"/>
            </a:br>
            <a:r>
              <a:rPr lang="ru-RU" dirty="0"/>
              <a:t>3. Развитие устной и письменной речи: </a:t>
            </a:r>
            <a:br>
              <a:rPr lang="ru-RU" dirty="0"/>
            </a:br>
            <a:r>
              <a:rPr lang="ru-RU" dirty="0"/>
              <a:t>- развитие орфоэпических навыков; </a:t>
            </a:r>
            <a:br>
              <a:rPr lang="ru-RU" dirty="0"/>
            </a:br>
            <a:r>
              <a:rPr lang="ru-RU" dirty="0"/>
              <a:t>- работа по обогащению словарного запаса; </a:t>
            </a:r>
            <a:br>
              <a:rPr lang="ru-RU" dirty="0"/>
            </a:br>
            <a:r>
              <a:rPr lang="ru-RU" dirty="0"/>
              <a:t>- развитие и совершенствование грамматического строя речи учащихся; </a:t>
            </a:r>
            <a:br>
              <a:rPr lang="ru-RU" dirty="0"/>
            </a:br>
            <a:r>
              <a:rPr lang="ru-RU" dirty="0"/>
              <a:t>- развитие устной разговорной, учебно-научной, художественной речи; </a:t>
            </a:r>
            <a:br>
              <a:rPr lang="ru-RU" dirty="0"/>
            </a:br>
            <a:r>
              <a:rPr lang="ru-RU" dirty="0"/>
              <a:t>- развитие письменной разговорной, учебно-научной, художественной </a:t>
            </a:r>
            <a:r>
              <a:rPr lang="ru-RU" dirty="0" smtClean="0"/>
              <a:t>речи</a:t>
            </a:r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12212686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u="sng" dirty="0"/>
              <a:t>В 5-м и 6-м классах важно научить детей гибкому чтению. 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ru-RU" dirty="0"/>
              <a:t>- определить количество частей в тексте; поставить вопрос к каждой части, составить план ; </a:t>
            </a:r>
            <a:br>
              <a:rPr lang="ru-RU" dirty="0"/>
            </a:br>
            <a:r>
              <a:rPr lang="ru-RU" dirty="0"/>
              <a:t>- прочесть, определить основную мысль текста, соотнести с темой; </a:t>
            </a:r>
            <a:br>
              <a:rPr lang="ru-RU" dirty="0"/>
            </a:br>
            <a:r>
              <a:rPr lang="ru-RU" dirty="0"/>
              <a:t>- вычленить из текста новую информацию и сформулировать его главную мысль . </a:t>
            </a:r>
            <a:br>
              <a:rPr lang="ru-RU" dirty="0"/>
            </a:br>
            <a:r>
              <a:rPr lang="ru-RU" dirty="0"/>
              <a:t>Механизм речи развивается на таких упражнениях: </a:t>
            </a:r>
            <a:br>
              <a:rPr lang="ru-RU" dirty="0"/>
            </a:br>
            <a:r>
              <a:rPr lang="ru-RU" dirty="0"/>
              <a:t>- механизм эквивалентных замен; </a:t>
            </a:r>
            <a:br>
              <a:rPr lang="ru-RU" dirty="0"/>
            </a:br>
            <a:r>
              <a:rPr lang="ru-RU" dirty="0"/>
              <a:t>- механизм памяти; </a:t>
            </a:r>
            <a:br>
              <a:rPr lang="ru-RU" dirty="0"/>
            </a:br>
            <a:r>
              <a:rPr lang="ru-RU" dirty="0"/>
              <a:t>- механизм сжатия текста; </a:t>
            </a:r>
            <a:br>
              <a:rPr lang="ru-RU" dirty="0"/>
            </a:br>
            <a:r>
              <a:rPr lang="ru-RU" dirty="0"/>
              <a:t>- механизм предвидения, предугадывания. </a:t>
            </a:r>
            <a:br>
              <a:rPr lang="ru-RU" dirty="0"/>
            </a:br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5493219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В 8-м классе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ru-RU" dirty="0" smtClean="0"/>
              <a:t> </a:t>
            </a:r>
            <a:r>
              <a:rPr lang="ru-RU" dirty="0"/>
              <a:t>Задания к упражнениям усложняются: </a:t>
            </a:r>
            <a:br>
              <a:rPr lang="ru-RU" dirty="0"/>
            </a:br>
            <a:r>
              <a:rPr lang="ru-RU" dirty="0"/>
              <a:t>- по ходу чтения подчеркни слова, указывающие на принадлежность текста к определенному стилю ; </a:t>
            </a:r>
            <a:br>
              <a:rPr lang="ru-RU" dirty="0"/>
            </a:br>
            <a:r>
              <a:rPr lang="ru-RU" dirty="0"/>
              <a:t>- подготовь устный рассказ о текстах какого-либо стиля по плану. </a:t>
            </a:r>
            <a:br>
              <a:rPr lang="ru-RU" dirty="0"/>
            </a:br>
            <a:r>
              <a:rPr lang="ru-RU" dirty="0"/>
              <a:t>В каком стиле будет твой рассказ? ; </a:t>
            </a:r>
            <a:br>
              <a:rPr lang="ru-RU" dirty="0"/>
            </a:br>
            <a:r>
              <a:rPr lang="ru-RU" dirty="0"/>
              <a:t>- из фрагмента газетной статьи выпиши слова и предложения, указывающие на принадлежность к публицистическому стилю ; </a:t>
            </a:r>
            <a:br>
              <a:rPr lang="ru-RU" dirty="0"/>
            </a:br>
            <a:r>
              <a:rPr lang="ru-RU" dirty="0"/>
              <a:t>- подробно изложи текст публицистического стиля ; </a:t>
            </a:r>
            <a:br>
              <a:rPr lang="ru-RU" dirty="0"/>
            </a:br>
            <a:r>
              <a:rPr lang="ru-RU" dirty="0"/>
              <a:t>- определи тип и стиль текстов . 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9701025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Грамотное чтение - это способность</a:t>
            </a:r>
          </a:p>
          <a:p>
            <a:r>
              <a:rPr lang="ru-RU" dirty="0"/>
              <a:t>- найти и извлечь информацию из текста; (5-7 класс)</a:t>
            </a:r>
          </a:p>
          <a:p>
            <a:r>
              <a:rPr lang="ru-RU" dirty="0"/>
              <a:t>- интегрировать и интерпретировать информацию; (8-9 класс)</a:t>
            </a:r>
          </a:p>
          <a:p>
            <a:r>
              <a:rPr lang="ru-RU" dirty="0"/>
              <a:t>- осмыслить и оценить.(10-11 класс)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783694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620688"/>
            <a:ext cx="8229600" cy="5505475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971600" y="2413338"/>
            <a:ext cx="756084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/>
              <a:t>В принципе формирование читательской грамотности – это не что иное как овладение навыками смыслового чтения текста. И мне очень помогает технология развития критического мышления через чтение и письмо. Приемов и методов работы по этой технологии очень много</a:t>
            </a:r>
          </a:p>
        </p:txBody>
      </p:sp>
    </p:spTree>
    <p:extLst>
      <p:ext uri="{BB962C8B-B14F-4D97-AF65-F5344CB8AC3E}">
        <p14:creationId xmlns="" xmlns:p14="http://schemas.microsoft.com/office/powerpoint/2010/main" val="4081585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Итогом изучения произведения или раздела может быть проект. Это чаще всего коллективная или групповая работа, но есть и индивидуальные проекты.</a:t>
            </a:r>
          </a:p>
          <a:p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8048056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980728"/>
            <a:ext cx="8229600" cy="346050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67544" y="1124744"/>
            <a:ext cx="792088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2400" dirty="0" smtClean="0"/>
          </a:p>
          <a:p>
            <a:endParaRPr lang="ru-RU" sz="2400" dirty="0"/>
          </a:p>
          <a:p>
            <a:endParaRPr lang="ru-RU" sz="2400" dirty="0" smtClean="0"/>
          </a:p>
          <a:p>
            <a:endParaRPr lang="ru-RU" sz="2400" dirty="0"/>
          </a:p>
          <a:p>
            <a:r>
              <a:rPr lang="ru-RU" sz="2400" dirty="0" smtClean="0"/>
              <a:t>Примеров </a:t>
            </a:r>
            <a:r>
              <a:rPr lang="ru-RU" sz="2400" dirty="0"/>
              <a:t>проектов много, но сегодня мне хочется показать вам проект по теме урока русского языка в 6 классе «Письмо». Проводилась подготовительная работа: ребята изучали композицию текста –письма, правила заполнения конвертов, этические нормы при написании письма. В результате получился вот такой коллективный проект.</a:t>
            </a:r>
          </a:p>
          <a:p>
            <a:r>
              <a:rPr lang="ru-RU" sz="2400" dirty="0"/>
              <a:t>Проект «Письмо – вид письменного общения.»</a:t>
            </a:r>
          </a:p>
        </p:txBody>
      </p:sp>
    </p:spTree>
    <p:extLst>
      <p:ext uri="{BB962C8B-B14F-4D97-AF65-F5344CB8AC3E}">
        <p14:creationId xmlns="" xmlns:p14="http://schemas.microsoft.com/office/powerpoint/2010/main" val="42449238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Формирование функциональной грамотности – это непростой процесс, который требует от учителя использования современных форм и методов обучения. Применяя эти формы и методы, мы сможем воспитать инициативную, самостоятельную, творчески мыслящую личность.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39568220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Образовательные технологии: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ru-RU" b="1" dirty="0"/>
              <a:t>развивающего обучения; проблемного обучения; </a:t>
            </a:r>
            <a:r>
              <a:rPr lang="ru-RU" b="1" dirty="0" err="1"/>
              <a:t>разноуровневого</a:t>
            </a:r>
            <a:r>
              <a:rPr lang="ru-RU" b="1" dirty="0"/>
              <a:t> обучения;</a:t>
            </a:r>
            <a:r>
              <a:rPr lang="ru-RU" dirty="0"/>
              <a:t> </a:t>
            </a:r>
            <a:r>
              <a:rPr lang="ru-RU" b="1" dirty="0"/>
              <a:t>проектного метода обучения; использования в обучении игровых методов: ролевых, деловых и других видов обучающих игр; обучение в сотрудничестве (командная, групповая работа); информационно-коммуникативные технологии; критического </a:t>
            </a:r>
            <a:r>
              <a:rPr lang="ru-RU" b="1" dirty="0" smtClean="0"/>
              <a:t>мышления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38677081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i="1" u="sng" dirty="0" smtClean="0"/>
              <a:t>Показатели </a:t>
            </a:r>
            <a:r>
              <a:rPr lang="ru-RU" b="1" i="1" u="sng" dirty="0"/>
              <a:t>уровня познавательного интереса</a:t>
            </a:r>
            <a:r>
              <a:rPr lang="ru-RU" dirty="0"/>
              <a:t>-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09728" indent="0">
              <a:buNone/>
            </a:pPr>
            <a:r>
              <a:rPr lang="ru-RU" dirty="0" smtClean="0"/>
              <a:t>Выведение </a:t>
            </a:r>
            <a:r>
              <a:rPr lang="ru-RU" dirty="0"/>
              <a:t>причинных связей, зависимостей, закономерностей самими учениками.</a:t>
            </a:r>
          </a:p>
          <a:p>
            <a:r>
              <a:rPr lang="ru-RU" dirty="0"/>
              <a:t>- Самостоятельность сделанных выводов и обобщений.</a:t>
            </a:r>
          </a:p>
          <a:p>
            <a:r>
              <a:rPr lang="ru-RU" dirty="0"/>
              <a:t>- Эмоциональная активность.</a:t>
            </a:r>
          </a:p>
          <a:p>
            <a:r>
              <a:rPr lang="ru-RU" dirty="0"/>
              <a:t>- Стремление учащихся участвовать в деятельности.</a:t>
            </a:r>
          </a:p>
        </p:txBody>
      </p:sp>
    </p:spTree>
    <p:extLst>
      <p:ext uri="{BB962C8B-B14F-4D97-AF65-F5344CB8AC3E}">
        <p14:creationId xmlns="" xmlns:p14="http://schemas.microsoft.com/office/powerpoint/2010/main" val="18430325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908720"/>
            <a:ext cx="8229600" cy="936104"/>
          </a:xfrm>
        </p:spPr>
        <p:txBody>
          <a:bodyPr>
            <a:normAutofit fontScale="90000"/>
          </a:bodyPr>
          <a:lstStyle/>
          <a:p>
            <a:r>
              <a:rPr lang="ru-RU" b="1" i="1" dirty="0"/>
              <a:t>Приёмы для создания комфорта: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dirty="0" smtClean="0"/>
              <a:t>Систематическое </a:t>
            </a:r>
            <a:r>
              <a:rPr lang="ru-RU" dirty="0"/>
              <a:t>одобрение, похвала, направленное формирование положительных оценочных суждений.</a:t>
            </a:r>
          </a:p>
          <a:p>
            <a:pPr lvl="0"/>
            <a:r>
              <a:rPr lang="ru-RU" dirty="0"/>
              <a:t>Создание обстановки доверия, уверенности в успехе.</a:t>
            </a:r>
          </a:p>
          <a:p>
            <a:pPr lvl="0"/>
            <a:r>
              <a:rPr lang="ru-RU" dirty="0"/>
              <a:t>Организация деятельности, а не поведения.</a:t>
            </a:r>
          </a:p>
          <a:p>
            <a:pPr lvl="0"/>
            <a:r>
              <a:rPr lang="ru-RU" dirty="0"/>
              <a:t>Преобладание положительных оценок деятельности, её результатов.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18362823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https://cf2.ppt-online.org/files2/slide/l/Ld13V952pDmoFAaEBe7YtfWrTXuj8CRNglOh0w/slide-1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124745"/>
            <a:ext cx="8212077" cy="474727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375394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>
                <a:solidFill>
                  <a:schemeClr val="accent2"/>
                </a:solidFill>
              </a:rPr>
              <a:t>             Спасибо за внимание!</a:t>
            </a:r>
            <a:endParaRPr lang="ru-RU" dirty="0">
              <a:solidFill>
                <a:schemeClr val="accent2"/>
              </a:solidFill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908720"/>
            <a:ext cx="8712968" cy="5400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13953709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Городская">
  <a:themeElements>
    <a:clrScheme name="Городская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Городская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Городская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Urban</Template>
  <TotalTime>250</TotalTime>
  <Words>624</Words>
  <Application>Microsoft Office PowerPoint</Application>
  <PresentationFormat>Экран (4:3)</PresentationFormat>
  <Paragraphs>60</Paragraphs>
  <Slides>27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27</vt:i4>
      </vt:variant>
    </vt:vector>
  </HeadingPairs>
  <TitlesOfParts>
    <vt:vector size="28" baseType="lpstr">
      <vt:lpstr>Городская</vt:lpstr>
      <vt:lpstr> Формирование функциональной грамотности обучающихся с целью обеспечения достижения нового качества образования </vt:lpstr>
      <vt:lpstr>Слайд 2</vt:lpstr>
      <vt:lpstr>Содержательное наполнение понятия «грамотность»</vt:lpstr>
      <vt:lpstr>Слайд 4</vt:lpstr>
      <vt:lpstr>Слайд 5</vt:lpstr>
      <vt:lpstr>Содержательное наполнение понятия «грамотность»</vt:lpstr>
      <vt:lpstr>Слайд 7</vt:lpstr>
      <vt:lpstr>Функциональная грамотность</vt:lpstr>
      <vt:lpstr>Слайд 9</vt:lpstr>
      <vt:lpstr>Слайд 10</vt:lpstr>
      <vt:lpstr>Слайд 11</vt:lpstr>
      <vt:lpstr>Функциональная грамотность</vt:lpstr>
      <vt:lpstr>   Чем понятие «чтение» отличается от понятия «функциональное чтение»?    </vt:lpstr>
      <vt:lpstr>Слайд 14</vt:lpstr>
      <vt:lpstr>Система работы на уроках русского языка по формированию функциональной грамотности:  </vt:lpstr>
      <vt:lpstr>В 5-м и 6-м классах важно научить детей гибкому чтению. </vt:lpstr>
      <vt:lpstr>В 8-м классе </vt:lpstr>
      <vt:lpstr>Слайд 18</vt:lpstr>
      <vt:lpstr>Слайд 19</vt:lpstr>
      <vt:lpstr>Слайд 20</vt:lpstr>
      <vt:lpstr>Слайд 21</vt:lpstr>
      <vt:lpstr>Слайд 22</vt:lpstr>
      <vt:lpstr>Образовательные технологии:</vt:lpstr>
      <vt:lpstr>Показатели уровня познавательного интереса-</vt:lpstr>
      <vt:lpstr>Приёмы для создания комфорта: </vt:lpstr>
      <vt:lpstr>Слайд 26</vt:lpstr>
      <vt:lpstr>Слайд 27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Формирование функциональной грамотности обучающихся с целью обеспечения достижения нового качества образования </dc:title>
  <dc:creator>Леха Статиков</dc:creator>
  <cp:lastModifiedBy>Наталья</cp:lastModifiedBy>
  <cp:revision>26</cp:revision>
  <dcterms:created xsi:type="dcterms:W3CDTF">2021-03-20T14:32:50Z</dcterms:created>
  <dcterms:modified xsi:type="dcterms:W3CDTF">2021-04-23T03:47:23Z</dcterms:modified>
</cp:coreProperties>
</file>