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rawings/drawing1.xml" ContentType="application/vnd.openxmlformats-officedocument.drawingml.chartshape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5" r:id="rId9"/>
    <p:sldId id="266" r:id="rId10"/>
    <p:sldId id="263" r:id="rId11"/>
    <p:sldId id="264" r:id="rId12"/>
    <p:sldId id="269" r:id="rId13"/>
    <p:sldId id="267" r:id="rId14"/>
    <p:sldId id="268" r:id="rId15"/>
    <p:sldId id="270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559" autoAdjust="0"/>
    <p:restoredTop sz="94660"/>
  </p:normalViewPr>
  <p:slideViewPr>
    <p:cSldViewPr>
      <p:cViewPr varScale="1">
        <p:scale>
          <a:sx n="69" d="100"/>
          <a:sy n="69" d="100"/>
        </p:scale>
        <p:origin x="-1458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Office_Excel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0.36235358769660547"/>
          <c:y val="2.7324819933935353E-2"/>
          <c:w val="0.38801293903851986"/>
          <c:h val="0.87355649841723348"/>
        </c:manualLayout>
      </c:layout>
      <c:barChart>
        <c:barDir val="bar"/>
        <c:grouping val="clustered"/>
        <c:ser>
          <c:idx val="2"/>
          <c:order val="0"/>
          <c:tx>
            <c:strRef>
              <c:f>Лист1!$D$1</c:f>
              <c:strCache>
                <c:ptCount val="1"/>
                <c:pt idx="0">
                  <c:v>количество уроков </c:v>
                </c:pt>
              </c:strCache>
            </c:strRef>
          </c:tx>
          <c:cat>
            <c:strRef>
              <c:f>Лист1!$A$2:$A$6</c:f>
              <c:strCache>
                <c:ptCount val="5"/>
                <c:pt idx="0">
                  <c:v>идея, обсуждение внешнего вида игры</c:v>
                </c:pt>
                <c:pt idx="1">
                  <c:v>сбор языкового материала</c:v>
                </c:pt>
                <c:pt idx="2">
                  <c:v>создание игрового поля, карточек</c:v>
                </c:pt>
                <c:pt idx="3">
                  <c:v>апробация </c:v>
                </c:pt>
                <c:pt idx="4">
                  <c:v>опрос участников игры</c:v>
                </c:pt>
              </c:strCache>
            </c:strRef>
          </c:cat>
          <c:val>
            <c:numRef>
              <c:f>Лист1!$D$2:$D$6</c:f>
              <c:numCache>
                <c:formatCode>General</c:formatCode>
                <c:ptCount val="5"/>
                <c:pt idx="0">
                  <c:v>2</c:v>
                </c:pt>
                <c:pt idx="1">
                  <c:v>5</c:v>
                </c:pt>
                <c:pt idx="2">
                  <c:v>2</c:v>
                </c:pt>
                <c:pt idx="3">
                  <c:v>1</c:v>
                </c:pt>
                <c:pt idx="4">
                  <c:v>1</c:v>
                </c:pt>
              </c:numCache>
            </c:numRef>
          </c:val>
        </c:ser>
        <c:axId val="72192768"/>
        <c:axId val="72194304"/>
      </c:barChart>
      <c:catAx>
        <c:axId val="72192768"/>
        <c:scaling>
          <c:orientation val="minMax"/>
        </c:scaling>
        <c:axPos val="l"/>
        <c:tickLblPos val="nextTo"/>
        <c:txPr>
          <a:bodyPr/>
          <a:lstStyle/>
          <a:p>
            <a:pPr>
              <a:defRPr sz="24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72194304"/>
        <c:crosses val="autoZero"/>
        <c:auto val="1"/>
        <c:lblAlgn val="ctr"/>
        <c:lblOffset val="100"/>
      </c:catAx>
      <c:valAx>
        <c:axId val="72194304"/>
        <c:scaling>
          <c:orientation val="minMax"/>
        </c:scaling>
        <c:axPos val="b"/>
        <c:majorGridlines/>
        <c:numFmt formatCode="General" sourceLinked="1"/>
        <c:tickLblPos val="nextTo"/>
        <c:crossAx val="72192768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74138799392660049"/>
          <c:y val="0.43464595483130974"/>
          <c:w val="0.23929930404558239"/>
          <c:h val="0.14561253757407241"/>
        </c:manualLayout>
      </c:layout>
      <c:txPr>
        <a:bodyPr/>
        <a:lstStyle/>
        <a:p>
          <a:pPr>
            <a:defRPr sz="240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Самоанализ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c:rich>
      </c:tx>
      <c:layout/>
    </c:title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самоанализ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Хорошая игра, узнали новое</c:v>
                </c:pt>
                <c:pt idx="1">
                  <c:v>Мне было трудно</c:v>
                </c:pt>
                <c:pt idx="2">
                  <c:v>Я бы иногда играл(а) так на уроках</c:v>
                </c:pt>
                <c:pt idx="3">
                  <c:v>Скучно, много сложных слов</c:v>
                </c:pt>
              </c:strCache>
            </c:strRef>
          </c:cat>
          <c:val>
            <c:numRef>
              <c:f>Лист1!$B$2:$B$5</c:f>
              <c:numCache>
                <c:formatCode>0%</c:formatCode>
                <c:ptCount val="4"/>
                <c:pt idx="0">
                  <c:v>0.89</c:v>
                </c:pt>
                <c:pt idx="1">
                  <c:v>0.05</c:v>
                </c:pt>
                <c:pt idx="2" formatCode="0.00%">
                  <c:v>4.5000000000000012E-2</c:v>
                </c:pt>
                <c:pt idx="3" formatCode="0.00%">
                  <c:v>1.4999999999999998E-2</c:v>
                </c:pt>
              </c:numCache>
            </c:numRef>
          </c:val>
        </c:ser>
        <c:firstSliceAng val="0"/>
      </c:pieChart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0.55238</cdr:x>
      <cdr:y>0.83069</cdr:y>
    </cdr:from>
    <cdr:to>
      <cdr:x>1</cdr:x>
      <cdr:y>1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4464496" y="4536504"/>
          <a:ext cx="3384376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В опросе участвовали 34 </a:t>
          </a:r>
        </a:p>
        <a:p xmlns:a="http://schemas.openxmlformats.org/drawingml/2006/main">
          <a:r>
            <a:rPr lang="ru-RU" sz="2000" smtClean="0">
              <a:latin typeface="Times New Roman" pitchFamily="18" charset="0"/>
              <a:cs typeface="Times New Roman" pitchFamily="18" charset="0"/>
            </a:rPr>
            <a:t>ученика </a:t>
          </a:r>
          <a:r>
            <a:rPr lang="ru-RU" sz="2000" smtClean="0">
              <a:latin typeface="Times New Roman" pitchFamily="18" charset="0"/>
              <a:cs typeface="Times New Roman" pitchFamily="18" charset="0"/>
            </a:rPr>
            <a:t>5-6 </a:t>
          </a:r>
          <a:r>
            <a:rPr lang="ru-RU" sz="2000" smtClean="0">
              <a:latin typeface="Times New Roman" pitchFamily="18" charset="0"/>
              <a:cs typeface="Times New Roman" pitchFamily="18" charset="0"/>
            </a:rPr>
            <a:t>классов</a:t>
          </a:r>
          <a:endParaRPr lang="ru-RU" sz="2000" dirty="0">
            <a:latin typeface="Times New Roman" pitchFamily="18" charset="0"/>
            <a:cs typeface="Times New Roman" pitchFamily="18" charset="0"/>
          </a:endParaRPr>
        </a:p>
      </cdr:txBody>
    </cdr:sp>
  </cdr:relSizeAnchor>
</c:userShap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71ADF5-2AD9-4B45-9D75-F2A5E10760DC}" type="datetimeFigureOut">
              <a:rPr lang="ru-RU" smtClean="0"/>
              <a:pPr/>
              <a:t>29.09.2020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78CC4C-AD45-45F1-ADAE-D676DA3CB0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71ADF5-2AD9-4B45-9D75-F2A5E10760DC}" type="datetimeFigureOut">
              <a:rPr lang="ru-RU" smtClean="0"/>
              <a:pPr/>
              <a:t>29.09.2020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78CC4C-AD45-45F1-ADAE-D676DA3CB0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71ADF5-2AD9-4B45-9D75-F2A5E10760DC}" type="datetimeFigureOut">
              <a:rPr lang="ru-RU" smtClean="0"/>
              <a:pPr/>
              <a:t>29.09.2020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78CC4C-AD45-45F1-ADAE-D676DA3CB0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71ADF5-2AD9-4B45-9D75-F2A5E10760DC}" type="datetimeFigureOut">
              <a:rPr lang="ru-RU" smtClean="0"/>
              <a:pPr/>
              <a:t>29.09.2020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78CC4C-AD45-45F1-ADAE-D676DA3CB0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71ADF5-2AD9-4B45-9D75-F2A5E10760DC}" type="datetimeFigureOut">
              <a:rPr lang="ru-RU" smtClean="0"/>
              <a:pPr/>
              <a:t>29.09.2020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78CC4C-AD45-45F1-ADAE-D676DA3CB0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71ADF5-2AD9-4B45-9D75-F2A5E10760DC}" type="datetimeFigureOut">
              <a:rPr lang="ru-RU" smtClean="0"/>
              <a:pPr/>
              <a:t>29.09.2020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78CC4C-AD45-45F1-ADAE-D676DA3CB0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71ADF5-2AD9-4B45-9D75-F2A5E10760DC}" type="datetimeFigureOut">
              <a:rPr lang="ru-RU" smtClean="0"/>
              <a:pPr/>
              <a:t>29.09.2020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78CC4C-AD45-45F1-ADAE-D676DA3CB0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71ADF5-2AD9-4B45-9D75-F2A5E10760DC}" type="datetimeFigureOut">
              <a:rPr lang="ru-RU" smtClean="0"/>
              <a:pPr/>
              <a:t>29.09.2020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78CC4C-AD45-45F1-ADAE-D676DA3CB0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71ADF5-2AD9-4B45-9D75-F2A5E10760DC}" type="datetimeFigureOut">
              <a:rPr lang="ru-RU" smtClean="0"/>
              <a:pPr/>
              <a:t>29.09.2020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78CC4C-AD45-45F1-ADAE-D676DA3CB0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71ADF5-2AD9-4B45-9D75-F2A5E10760DC}" type="datetimeFigureOut">
              <a:rPr lang="ru-RU" smtClean="0"/>
              <a:pPr/>
              <a:t>29.09.2020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78CC4C-AD45-45F1-ADAE-D676DA3CB0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71ADF5-2AD9-4B45-9D75-F2A5E10760DC}" type="datetimeFigureOut">
              <a:rPr lang="ru-RU" smtClean="0"/>
              <a:pPr/>
              <a:t>29.09.2020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78CC4C-AD45-45F1-ADAE-D676DA3CB0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71ADF5-2AD9-4B45-9D75-F2A5E10760DC}" type="datetimeFigureOut">
              <a:rPr lang="ru-RU" smtClean="0"/>
              <a:pPr/>
              <a:t>29.09.2020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78CC4C-AD45-45F1-ADAE-D676DA3CB00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yandex.ru/clck/jsredir?from=yandex.ru;images/search;images;;&amp;text=&amp;etext=8810.TLwmsxo757esz-uStSW1iOmBwt8s4BeqQq-uVOyHL41nhnNc3EaesHzf5SmGWc2q6o5RM6C37R4liHoswVteEY7aVi3A2jxl52e1iIPTAyE.a56ed3f194d36ac6f5dcfbbee5396fdba9e978e5&amp;uuid=&amp;state=tid_Wvm4RM28ca_MiO4Ne9osTPtpHS9wicjEF5X7fRziVPIHCd9FyQ,,&amp;data=UlNrNmk5WktYejY4cHFySjRXSWhXRzhiRmprZzAyT2RPUldnOFh2cENjX2tmT3ZQVlZnd3Q4TWtnMXMwYW40UVRjdnVYMVJwaFROckRDLXFqbHc3TnJKOUxrZ2h3b2tNV0p6S05WOWdxNElWeE9nWDF5ZXBuMzRpR3dGNGFoUnB6ZVpkYUtpaUN6VjJQUklMSU5qUUFjZjY3SkFFRWZZcVEtQmRMcTYyb1AwS3hYbTUzVGZ2Q0o5aFJvR1lYSGxT&amp;sign=7cc64adbb8b9b1a5810f61993b115f09&amp;keyno=0&amp;b64e=2&amp;l10n=ru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studopedia.net/3_429_pflesgaft-i-kdushinskiy-ob-igre-kak-svoebraznom-sposobe-otrazheniya-zhizni.html" TargetMode="External"/><Relationship Id="rId5" Type="http://schemas.openxmlformats.org/officeDocument/2006/relationships/hyperlink" Target="https://iz.ru/917164/anna-urmantceva/opasnaia-sviaz-uchenye-dokazali-vrednost-mobilnykh-telefonov-dlia-detei" TargetMode="External"/><Relationship Id="rId4" Type="http://schemas.openxmlformats.org/officeDocument/2006/relationships/hyperlink" Target="https://citaty.su/igra-citaty-i-aforizmy-pro-igru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0029-029-Dejatelnost-psikhologicheskoj-sluzhby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902327" y="620688"/>
            <a:ext cx="7416824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МОУ Школа с.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Аксарка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 smtClean="0"/>
          </a:p>
          <a:p>
            <a:pPr algn="ctr"/>
            <a:endParaRPr lang="ru-RU" dirty="0"/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Образовательный проект </a:t>
            </a:r>
          </a:p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«Лингвистическая настольная игра «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Мегамозг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»  как средство обогащения словарного запаса у учащихся 5-7 классов»</a:t>
            </a:r>
          </a:p>
          <a:p>
            <a:endParaRPr lang="ru-RU" b="1" dirty="0"/>
          </a:p>
          <a:p>
            <a:endParaRPr lang="ru-RU" dirty="0" smtClean="0"/>
          </a:p>
          <a:p>
            <a:pPr algn="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Автор: Наговицына Мария Геннадиевна,</a:t>
            </a:r>
          </a:p>
          <a:p>
            <a:pPr algn="r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читель русского языка и литературы</a:t>
            </a:r>
          </a:p>
          <a:p>
            <a:pPr algn="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003-005-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2590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39552" y="188640"/>
            <a:ext cx="8352928" cy="5940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Алгоритм игры</a:t>
            </a:r>
          </a:p>
          <a:p>
            <a:pPr indent="457200" algn="just"/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Нам понадобятся:</a:t>
            </a:r>
          </a:p>
          <a:p>
            <a:pPr indent="457200" algn="just"/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-игровое поле</a:t>
            </a:r>
          </a:p>
          <a:p>
            <a:pPr indent="457200" algn="just"/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-карточки с лексическим материалом</a:t>
            </a:r>
          </a:p>
          <a:p>
            <a:pPr indent="457200" algn="just"/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-игральная кость</a:t>
            </a:r>
          </a:p>
          <a:p>
            <a:pPr indent="457200" algn="just"/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-фишки по количеству игроков.</a:t>
            </a:r>
          </a:p>
          <a:p>
            <a:pPr indent="457200" algn="just"/>
            <a:endParaRPr lang="ru-RU" sz="2200" dirty="0" smtClean="0">
              <a:latin typeface="Times New Roman" pitchFamily="18" charset="0"/>
              <a:cs typeface="Times New Roman" pitchFamily="18" charset="0"/>
            </a:endParaRPr>
          </a:p>
          <a:p>
            <a:pPr indent="457200" algn="just">
              <a:buAutoNum type="arabicParenR"/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Бросай кубик.</a:t>
            </a:r>
          </a:p>
          <a:p>
            <a:pPr indent="457200" algn="just">
              <a:buAutoNum type="arabicParenR"/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Сделай определённое количество ходов.</a:t>
            </a:r>
          </a:p>
          <a:p>
            <a:pPr indent="457200" algn="just">
              <a:buAutoNum type="arabicParenR"/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Посмотри на цвет своего поля, возьми карточку соответствующего цвета.</a:t>
            </a:r>
          </a:p>
          <a:p>
            <a:pPr indent="457200" algn="just">
              <a:buAutoNum type="arabicParenR"/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Загадай противнику написанное жестами или словами, не используя однокоренные.</a:t>
            </a:r>
          </a:p>
          <a:p>
            <a:pPr indent="457200" algn="just">
              <a:buAutoNum type="arabicParenR"/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Не смог объяснить? Отдай ход сопернику.</a:t>
            </a:r>
          </a:p>
          <a:p>
            <a:pPr indent="457200" algn="just">
              <a:buAutoNum type="arabicParenR"/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Встал на чёрное поле? Пропусти ход.</a:t>
            </a:r>
          </a:p>
          <a:p>
            <a:pPr indent="457200" algn="just">
              <a:buAutoNum type="arabicParenR"/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Встал на серебристое поле? Поздравляем! Иди вперёд! </a:t>
            </a:r>
          </a:p>
          <a:p>
            <a:pPr indent="457200" algn="just"/>
            <a:endParaRPr lang="ru-RU" sz="22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020-02-08 11-41-1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020-02-08 09-15-0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003-005-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6048"/>
            <a:ext cx="9144000" cy="682590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827584" y="404664"/>
            <a:ext cx="734481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Перспективы проекта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indent="457200">
              <a:buFont typeface="Arial" pitchFamily="34" charset="0"/>
              <a:buChar char="•"/>
            </a:pP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indent="457200"/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sz="half" idx="1"/>
          </p:nvPr>
        </p:nvSpPr>
        <p:spPr>
          <a:xfrm>
            <a:off x="395536" y="1196752"/>
            <a:ext cx="4038600" cy="4525963"/>
          </a:xfrm>
        </p:spPr>
        <p:txBody>
          <a:bodyPr>
            <a:normAutofit fontScale="85000" lnSpcReduction="20000"/>
          </a:bodyPr>
          <a:lstStyle/>
          <a:p>
            <a:pPr indent="457200"/>
            <a:r>
              <a:rPr lang="ru-RU" dirty="0" smtClean="0"/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можно усложнить материал и использовать игру в работе со старшими классами;</a:t>
            </a:r>
          </a:p>
          <a:p>
            <a:pPr indent="45720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изменив содержание карточек, можно использовать игру на уроках по другим школьным дисциплинам;</a:t>
            </a:r>
          </a:p>
          <a:p>
            <a:pPr indent="45720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можно устроить общешкольное соревнование на самую аккуратную и творческую игру</a:t>
            </a:r>
            <a:endParaRPr lang="ru-RU" dirty="0"/>
          </a:p>
        </p:txBody>
      </p:sp>
      <p:pic>
        <p:nvPicPr>
          <p:cNvPr id="8" name="Содержимое 7" descr="P_20200205_182220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644008" y="1772816"/>
            <a:ext cx="4038600" cy="3028950"/>
          </a:xfr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Диаграмма 4"/>
          <p:cNvGraphicFramePr/>
          <p:nvPr/>
        </p:nvGraphicFramePr>
        <p:xfrm>
          <a:off x="611560" y="476672"/>
          <a:ext cx="8136904" cy="59766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003-005-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6048"/>
            <a:ext cx="9144000" cy="682590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83569" y="1268760"/>
            <a:ext cx="7488832" cy="37548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Источники</a:t>
            </a:r>
          </a:p>
          <a:p>
            <a:endParaRPr lang="ru-RU" sz="2800" dirty="0" smtClean="0"/>
          </a:p>
          <a:p>
            <a:pPr marL="457200" indent="-457200">
              <a:buAutoNum type="arabicParenR"/>
            </a:pPr>
            <a:r>
              <a:rPr lang="ru-RU" sz="2200" u="sng" dirty="0" err="1" smtClean="0">
                <a:latin typeface="Times New Roman" pitchFamily="18" charset="0"/>
                <a:cs typeface="Times New Roman" pitchFamily="18" charset="0"/>
                <a:hlinkClick r:id="rId3"/>
              </a:rPr>
              <a:t>Novorab.ru</a:t>
            </a:r>
            <a:endParaRPr lang="ru-RU" sz="2200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AutoNum type="arabicParenR"/>
            </a:pPr>
            <a:r>
              <a:rPr lang="ru-RU" sz="2200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u="sng" dirty="0" smtClean="0">
                <a:latin typeface="Times New Roman" pitchFamily="18" charset="0"/>
                <a:cs typeface="Times New Roman" pitchFamily="18" charset="0"/>
                <a:hlinkClick r:id="rId4"/>
              </a:rPr>
              <a:t>https://citaty.su/igra-citaty-i-aforizmy-pro-igru</a:t>
            </a:r>
            <a:endParaRPr lang="ru-RU" sz="2200" u="sng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AutoNum type="arabicParenR"/>
            </a:pPr>
            <a:r>
              <a:rPr lang="ru-RU" sz="2200" u="sng" dirty="0" smtClean="0">
                <a:latin typeface="Times New Roman" pitchFamily="18" charset="0"/>
                <a:cs typeface="Times New Roman" pitchFamily="18" charset="0"/>
                <a:hlinkClick r:id="rId5"/>
              </a:rPr>
              <a:t>https://iz.ru/917164/anna-urmantceva/opasnaia-sviaz-uchenye-dokazali-vrednost-mobilnykh-telefonov-dlia-detei</a:t>
            </a:r>
            <a:endParaRPr lang="ru-RU" sz="2200" u="sng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AutoNum type="arabicParenR"/>
            </a:pPr>
            <a:r>
              <a:rPr lang="ru-RU" sz="2200" u="sng" dirty="0" smtClean="0">
                <a:latin typeface="Times New Roman" pitchFamily="18" charset="0"/>
                <a:cs typeface="Times New Roman" pitchFamily="18" charset="0"/>
                <a:hlinkClick r:id="rId6"/>
              </a:rPr>
              <a:t>https://studopedia.net/3_429_pflesgaft-i-kdushinskiy-ob-igre-kak-svoebraznom-sposobe-otrazheniya-zhizni.html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endParaRPr lang="ru-RU" sz="22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003-005-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6048"/>
            <a:ext cx="9144000" cy="6825903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700" b="1" dirty="0" smtClean="0">
                <a:latin typeface="Times New Roman" pitchFamily="18" charset="0"/>
                <a:cs typeface="Times New Roman" pitchFamily="18" charset="0"/>
              </a:rPr>
              <a:t>Проблемное поле</a:t>
            </a:r>
            <a:endParaRPr lang="ru-RU" sz="2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23528" y="1600200"/>
            <a:ext cx="4172272" cy="4525963"/>
          </a:xfrm>
        </p:spPr>
        <p:txBody>
          <a:bodyPr>
            <a:normAutofit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меньшение словарного запаса;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агубное увлечение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девайсами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на переменах;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изкая культура общения, некоммуникабельность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Содержимое 7" descr="a4aaagdy5oa-960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648200" y="1840775"/>
            <a:ext cx="4038600" cy="404481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82154"/>
          </a:xfrm>
        </p:spPr>
        <p:txBody>
          <a:bodyPr>
            <a:normAutofit fontScale="90000"/>
          </a:bodyPr>
          <a:lstStyle/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6000" b="1" dirty="0" smtClean="0">
                <a:ln w="18000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FF0000"/>
                </a:solidFill>
                <a:latin typeface="Segoe Print" pitchFamily="2" charset="0"/>
                <a:cs typeface="Times New Roman" pitchFamily="18" charset="0"/>
              </a:rPr>
              <a:t>Идея!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100" dirty="0" smtClean="0">
                <a:latin typeface="Segoe Print" pitchFamily="2" charset="0"/>
                <a:cs typeface="Times New Roman" pitchFamily="18" charset="0"/>
              </a:rPr>
              <a:t>Игра — высшая форма исследования</a:t>
            </a:r>
            <a:br>
              <a:rPr lang="ru-RU" sz="3100" dirty="0" smtClean="0">
                <a:latin typeface="Segoe Print" pitchFamily="2" charset="0"/>
                <a:cs typeface="Times New Roman" pitchFamily="18" charset="0"/>
              </a:rPr>
            </a:br>
            <a:r>
              <a:rPr lang="ru-RU" sz="3100" dirty="0" smtClean="0">
                <a:latin typeface="Segoe Print" pitchFamily="2" charset="0"/>
                <a:cs typeface="Times New Roman" pitchFamily="18" charset="0"/>
              </a:rPr>
              <a:t> Альберт Эйнштейн</a:t>
            </a:r>
            <a:r>
              <a:rPr lang="ru-RU" sz="2400" dirty="0" smtClean="0">
                <a:latin typeface="Segoe Print" pitchFamily="2" charset="0"/>
              </a:rPr>
              <a:t/>
            </a:r>
            <a:br>
              <a:rPr lang="ru-RU" sz="2400" dirty="0" smtClean="0">
                <a:latin typeface="Segoe Print" pitchFamily="2" charset="0"/>
              </a:rPr>
            </a:br>
            <a:r>
              <a:rPr lang="ru-RU" sz="2800" dirty="0" smtClean="0">
                <a:latin typeface="Segoe Print" pitchFamily="2" charset="0"/>
                <a:cs typeface="Times New Roman" pitchFamily="18" charset="0"/>
              </a:rPr>
              <a:t/>
            </a:r>
            <a:br>
              <a:rPr lang="ru-RU" sz="2800" dirty="0" smtClean="0">
                <a:latin typeface="Segoe Print" pitchFamily="2" charset="0"/>
                <a:cs typeface="Times New Roman" pitchFamily="18" charset="0"/>
              </a:rPr>
            </a:br>
            <a:endParaRPr lang="ru-RU" sz="2800" dirty="0">
              <a:latin typeface="Segoe Print" pitchFamily="2" charset="0"/>
              <a:cs typeface="Times New Roman" pitchFamily="18" charset="0"/>
            </a:endParaRPr>
          </a:p>
        </p:txBody>
      </p:sp>
      <p:pic>
        <p:nvPicPr>
          <p:cNvPr id="8" name="Содержимое 7" descr="iStock_000079184353_Medium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99592" y="1844824"/>
            <a:ext cx="7390150" cy="501317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0003-005-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6048"/>
            <a:ext cx="9144000" cy="6825903"/>
          </a:xfrm>
          <a:prstGeom prst="rect">
            <a:avLst/>
          </a:prstGeom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395536" y="548680"/>
            <a:ext cx="3008313" cy="1162050"/>
          </a:xfrm>
        </p:spPr>
        <p:txBody>
          <a:bodyPr>
            <a:norm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Цель проекта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>
              <a:buNone/>
            </a:pPr>
            <a:r>
              <a:rPr lang="ru-RU" sz="2200" dirty="0" smtClean="0">
                <a:latin typeface="Segoe Print" pitchFamily="2" charset="0"/>
              </a:rPr>
              <a:t>Суметь размыть грань между работой и игрой — большое достижение</a:t>
            </a:r>
          </a:p>
          <a:p>
            <a:pPr algn="r">
              <a:buNone/>
            </a:pPr>
            <a:r>
              <a:rPr lang="ru-RU" sz="2200" dirty="0" smtClean="0">
                <a:latin typeface="Segoe Print" pitchFamily="2" charset="0"/>
              </a:rPr>
              <a:t>Арнольд Тойнби</a:t>
            </a:r>
          </a:p>
          <a:p>
            <a:pPr algn="r">
              <a:buNone/>
            </a:pPr>
            <a:r>
              <a:rPr lang="ru-RU" sz="2200" dirty="0" smtClean="0"/>
              <a:t/>
            </a:r>
            <a:br>
              <a:rPr lang="ru-RU" sz="2200" dirty="0" smtClean="0"/>
            </a:br>
            <a:endParaRPr lang="ru-RU" sz="2200" dirty="0" smtClean="0"/>
          </a:p>
          <a:p>
            <a:endParaRPr lang="ru-RU" dirty="0"/>
          </a:p>
        </p:txBody>
      </p:sp>
      <p:sp>
        <p:nvSpPr>
          <p:cNvPr id="9" name="Текст 8"/>
          <p:cNvSpPr>
            <a:spLocks noGrp="1"/>
          </p:cNvSpPr>
          <p:nvPr>
            <p:ph type="body" sz="half" idx="2"/>
          </p:nvPr>
        </p:nvSpPr>
        <p:spPr>
          <a:xfrm>
            <a:off x="467544" y="2166937"/>
            <a:ext cx="3168352" cy="4691063"/>
          </a:xfrm>
        </p:spPr>
        <p:txBody>
          <a:bodyPr>
            <a:normAutofit/>
          </a:bodyPr>
          <a:lstStyle/>
          <a:p>
            <a:pPr indent="457200"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расширить словарный запас у школьников среднего звена и развить навыки общения посредством коллективной игровой деятельности</a:t>
            </a:r>
          </a:p>
          <a:p>
            <a:pPr indent="457200"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endParaRPr lang="ru-RU" sz="2400" dirty="0"/>
          </a:p>
        </p:txBody>
      </p:sp>
      <p:pic>
        <p:nvPicPr>
          <p:cNvPr id="10" name="Рисунок 9" descr="P_20191114_13152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46912" y="1916832"/>
            <a:ext cx="5197088" cy="38978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0029-029-Dejatelnost-psikhologicheskoj-sluzhby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683568" y="404664"/>
            <a:ext cx="7560840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Задачи проекта</a:t>
            </a:r>
          </a:p>
          <a:p>
            <a:pPr indent="457200" algn="just">
              <a:buAutoNum type="arabicParenR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Изучить похожие игры и проекты;</a:t>
            </a:r>
          </a:p>
          <a:p>
            <a:pPr indent="457200" algn="just">
              <a:buAutoNum type="arabicParenR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разработать игру и её правила;</a:t>
            </a:r>
          </a:p>
          <a:p>
            <a:pPr indent="457200" algn="just">
              <a:buAutoNum type="arabicParenR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собрать языковой материал для игры;</a:t>
            </a:r>
          </a:p>
          <a:p>
            <a:pPr indent="457200" algn="just">
              <a:buAutoNum type="arabicParenR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создать игровое поле, фишки, карточки;</a:t>
            </a:r>
          </a:p>
          <a:p>
            <a:pPr indent="457200" algn="just">
              <a:buAutoNum type="arabicParenR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реализовать проект и проанализировать его эффективность путём опроса школьников-участников игры.</a:t>
            </a:r>
          </a:p>
          <a:p>
            <a:pPr indent="457200" algn="just"/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pPr indent="457200" algn="r"/>
            <a:r>
              <a:rPr lang="ru-RU" sz="2800" dirty="0" smtClean="0">
                <a:latin typeface="Segoe Print" pitchFamily="2" charset="0"/>
                <a:cs typeface="Times New Roman" pitchFamily="18" charset="0"/>
              </a:rPr>
              <a:t>Проблемы появляются тогда, когда отсутствуют задачи!</a:t>
            </a:r>
          </a:p>
          <a:p>
            <a:pPr indent="457200" algn="just"/>
            <a:endParaRPr lang="ru-RU" sz="2800" dirty="0">
              <a:latin typeface="Segoe Print" pitchFamily="2" charset="0"/>
              <a:cs typeface="Times New Roman" pitchFamily="18" charset="0"/>
            </a:endParaRPr>
          </a:p>
          <a:p>
            <a:pPr indent="457200" algn="r"/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003-005-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6048"/>
            <a:ext cx="9144000" cy="6825903"/>
          </a:xfrm>
          <a:prstGeom prst="rect">
            <a:avLst/>
          </a:prstGeom>
        </p:spPr>
      </p:pic>
      <p:pic>
        <p:nvPicPr>
          <p:cNvPr id="3" name="Рисунок 2" descr="IMG-fbadf3b9bcf5f21387a736011de06e14-V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9512" y="2924944"/>
            <a:ext cx="4716016" cy="353701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004048" y="332656"/>
            <a:ext cx="3888432" cy="60631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Гипотезы:</a:t>
            </a:r>
          </a:p>
          <a:p>
            <a:pPr indent="457200"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1) Дети увлекутся игрой и расскажут о ней друзьям;</a:t>
            </a:r>
          </a:p>
          <a:p>
            <a:pPr indent="457200"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2) произойдёт увеличение словарного запаса, повысятся навыки грамотной устной речи;</a:t>
            </a:r>
          </a:p>
          <a:p>
            <a:pPr indent="457200"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3) произойдёт сплочение коллектива;</a:t>
            </a:r>
          </a:p>
          <a:p>
            <a:pPr indent="457200"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4) активизируются эмоционально-мыслительные процессы, возрастёт мотивация к изучению русского языка и литературы.</a:t>
            </a:r>
          </a:p>
          <a:p>
            <a:pPr indent="457200" algn="ctr"/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79512" y="332656"/>
            <a:ext cx="4392488" cy="2954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800" dirty="0" smtClean="0">
                <a:latin typeface="Segoe Print" pitchFamily="2" charset="0"/>
              </a:rPr>
              <a:t>Быть смелым, выдвигая гипотезы, и беспощадным, опровергая их </a:t>
            </a:r>
          </a:p>
          <a:p>
            <a:pPr algn="r"/>
            <a:r>
              <a:rPr lang="ru-RU" sz="2800" dirty="0" err="1" smtClean="0">
                <a:latin typeface="Segoe Print" pitchFamily="2" charset="0"/>
              </a:rPr>
              <a:t>Имре</a:t>
            </a:r>
            <a:r>
              <a:rPr lang="ru-RU" sz="2800" dirty="0" smtClean="0">
                <a:latin typeface="Segoe Print" pitchFamily="2" charset="0"/>
              </a:rPr>
              <a:t> </a:t>
            </a:r>
            <a:r>
              <a:rPr lang="ru-RU" sz="2800" dirty="0" err="1" smtClean="0">
                <a:latin typeface="Segoe Print" pitchFamily="2" charset="0"/>
              </a:rPr>
              <a:t>Лакатос</a:t>
            </a:r>
            <a:r>
              <a:rPr lang="ru-RU" sz="2800" dirty="0" smtClean="0">
                <a:latin typeface="Segoe Print" pitchFamily="2" charset="0"/>
              </a:rPr>
              <a:t> </a:t>
            </a:r>
            <a:br>
              <a:rPr lang="ru-RU" sz="2800" dirty="0" smtClean="0">
                <a:latin typeface="Segoe Print" pitchFamily="2" charset="0"/>
              </a:rPr>
            </a:br>
            <a:endParaRPr lang="ru-RU" sz="2800" dirty="0" smtClean="0">
              <a:latin typeface="Segoe Print" pitchFamily="2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003-005-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6048"/>
            <a:ext cx="9144000" cy="682590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707624" y="332656"/>
            <a:ext cx="3255571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Этапы реализации</a:t>
            </a:r>
          </a:p>
          <a:p>
            <a:endParaRPr lang="ru-RU" dirty="0"/>
          </a:p>
        </p:txBody>
      </p:sp>
      <p:graphicFrame>
        <p:nvGraphicFramePr>
          <p:cNvPr id="6" name="Диаграмма 5"/>
          <p:cNvGraphicFramePr/>
          <p:nvPr/>
        </p:nvGraphicFramePr>
        <p:xfrm>
          <a:off x="683568" y="1196752"/>
          <a:ext cx="8064896" cy="51125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0029-029-Dejatelnost-psikhologicheskoj-sluzhby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539552" y="62068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3100" b="1" dirty="0" smtClean="0">
                <a:latin typeface="Times New Roman" pitchFamily="18" charset="0"/>
                <a:cs typeface="Times New Roman" pitchFamily="18" charset="0"/>
              </a:rPr>
              <a:t>Процесс создания игры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3100" dirty="0" smtClean="0">
                <a:latin typeface="Segoe Print" pitchFamily="2" charset="0"/>
              </a:rPr>
              <a:t>Не бойся делать того, чего не умеешь: ковчег построил любитель, «Титаник» построили профессионалы</a:t>
            </a:r>
            <a:endParaRPr lang="ru-RU" sz="3100" dirty="0">
              <a:latin typeface="Segoe Print" pitchFamily="2" charset="0"/>
            </a:endParaRPr>
          </a:p>
        </p:txBody>
      </p:sp>
      <p:pic>
        <p:nvPicPr>
          <p:cNvPr id="7" name="Содержимое 6" descr="P_20200205_174549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2843808" y="2132856"/>
            <a:ext cx="6300192" cy="4725144"/>
          </a:xfr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P_20200205_18014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118</TotalTime>
  <Words>332</Words>
  <Application>Microsoft Office PowerPoint</Application>
  <PresentationFormat>Экран (4:3)</PresentationFormat>
  <Paragraphs>68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Слайд 1</vt:lpstr>
      <vt:lpstr>Проблемное поле</vt:lpstr>
      <vt:lpstr>  Идея!  Игра — высшая форма исследования  Альберт Эйнштейн  </vt:lpstr>
      <vt:lpstr>Цель проекта</vt:lpstr>
      <vt:lpstr>Слайд 5</vt:lpstr>
      <vt:lpstr>Слайд 6</vt:lpstr>
      <vt:lpstr>Слайд 7</vt:lpstr>
      <vt:lpstr>Процесс создания игры Не бойся делать того, чего не умеешь: ковчег построил любитель, «Титаник» построили профессионалы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</vt:vector>
  </TitlesOfParts>
  <Company>slider999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Маша</dc:creator>
  <cp:lastModifiedBy>Маша</cp:lastModifiedBy>
  <cp:revision>20</cp:revision>
  <dcterms:created xsi:type="dcterms:W3CDTF">2020-02-07T16:13:05Z</dcterms:created>
  <dcterms:modified xsi:type="dcterms:W3CDTF">2020-09-29T06:40:18Z</dcterms:modified>
</cp:coreProperties>
</file>