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8" r:id="rId2"/>
    <p:sldId id="257" r:id="rId3"/>
    <p:sldId id="256" r:id="rId4"/>
    <p:sldId id="261" r:id="rId5"/>
    <p:sldId id="262" r:id="rId6"/>
    <p:sldId id="265" r:id="rId7"/>
    <p:sldId id="263" r:id="rId8"/>
    <p:sldId id="264" r:id="rId9"/>
    <p:sldId id="266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31" autoAdjust="0"/>
  </p:normalViewPr>
  <p:slideViewPr>
    <p:cSldViewPr>
      <p:cViewPr>
        <p:scale>
          <a:sx n="90" d="100"/>
          <a:sy n="90" d="100"/>
        </p:scale>
        <p:origin x="-1234" y="-28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A5619C-3005-4A60-A34F-479C99C76431}" type="datetimeFigureOut">
              <a:rPr lang="ru-RU" smtClean="0"/>
              <a:pPr/>
              <a:t>16.01.2023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9D7845-2772-4CFC-AE92-AC7EE0463F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73231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9D7845-2772-4CFC-AE92-AC7EE0463F09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80453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600" cy="45259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spcBef>
                <a:spcPts val="799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9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9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320"/>
            <a:ext cx="8229600" cy="52995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spcBef>
                <a:spcPts val="799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9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9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600" cy="215856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215856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600" cy="215856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2649600" cy="215856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39640" y="1600200"/>
            <a:ext cx="2649600" cy="215856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22080" y="1600200"/>
            <a:ext cx="2649600" cy="215856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457200" y="3964320"/>
            <a:ext cx="2649600" cy="215856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39640" y="3964320"/>
            <a:ext cx="2649600" cy="215856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6022080" y="3964320"/>
            <a:ext cx="2649600" cy="215856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 b="0" strike="noStrike" spc="-1">
                <a:solidFill>
                  <a:srgbClr val="000000"/>
                </a:solidFill>
                <a:latin typeface="Arial"/>
              </a:rPr>
              <a:t>Click to edit the title text format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 marL="342720" indent="-342720">
              <a:spcBef>
                <a:spcPts val="799"/>
              </a:spcBef>
              <a:buClr>
                <a:srgbClr val="000000"/>
              </a:buClr>
              <a:buFont typeface="Arial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200" b="0" strike="noStrike" spc="-1">
                <a:solidFill>
                  <a:srgbClr val="000000"/>
                </a:solidFill>
                <a:latin typeface="Arial"/>
              </a:rPr>
              <a:t>Click to edit the outline text format</a:t>
            </a:r>
          </a:p>
          <a:p>
            <a:pPr marL="742680" lvl="1" indent="-285480">
              <a:spcBef>
                <a:spcPts val="799"/>
              </a:spcBef>
              <a:buClr>
                <a:srgbClr val="000000"/>
              </a:buClr>
              <a:buFont typeface="Arial"/>
              <a:buChar char="–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200" b="0" strike="noStrike" spc="-1">
                <a:solidFill>
                  <a:srgbClr val="000000"/>
                </a:solidFill>
                <a:latin typeface="Arial"/>
              </a:rPr>
              <a:t>Second Outline Level</a:t>
            </a:r>
          </a:p>
          <a:p>
            <a:pPr marL="1143000" lvl="2" indent="-228600">
              <a:spcBef>
                <a:spcPts val="799"/>
              </a:spcBef>
              <a:buClr>
                <a:srgbClr val="000000"/>
              </a:buClr>
              <a:buFont typeface="Arial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200" b="0" strike="noStrike" spc="-1">
                <a:solidFill>
                  <a:srgbClr val="000000"/>
                </a:solidFill>
                <a:latin typeface="Arial"/>
              </a:rPr>
              <a:t>Third Outline Level</a:t>
            </a:r>
          </a:p>
          <a:p>
            <a:pPr marL="1600200" lvl="3" indent="-228600">
              <a:spcBef>
                <a:spcPts val="799"/>
              </a:spcBef>
              <a:buClr>
                <a:srgbClr val="000000"/>
              </a:buClr>
              <a:buFont typeface="Arial"/>
              <a:buChar char="–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200" b="0" strike="noStrike" spc="-1">
                <a:solidFill>
                  <a:srgbClr val="000000"/>
                </a:solidFill>
                <a:latin typeface="Arial"/>
              </a:rPr>
              <a:t>Fourth Outline Level</a:t>
            </a:r>
          </a:p>
          <a:p>
            <a:pPr marL="2057400" lvl="4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200" b="0" strike="noStrike" spc="-1">
                <a:solidFill>
                  <a:srgbClr val="000000"/>
                </a:solidFill>
                <a:latin typeface="Arial"/>
              </a:rPr>
              <a:t>Fifth Outline Level</a:t>
            </a:r>
          </a:p>
          <a:p>
            <a:pPr marL="2057400" lvl="5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200" b="0" strike="noStrike" spc="-1">
                <a:solidFill>
                  <a:srgbClr val="000000"/>
                </a:solidFill>
                <a:latin typeface="Arial"/>
              </a:rPr>
              <a:t>Sixth Outline Level</a:t>
            </a:r>
          </a:p>
          <a:p>
            <a:pPr marL="2057400" lvl="6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200" b="0" strike="noStrike" spc="-1">
                <a:solidFill>
                  <a:srgbClr val="000000"/>
                </a:solidFill>
                <a:latin typeface="Arial"/>
              </a:rPr>
              <a:t>Seventh Outline Level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456840" y="6244920"/>
            <a:ext cx="2133720" cy="476280"/>
          </a:xfrm>
          <a:prstGeom prst="rect">
            <a:avLst/>
          </a:prstGeom>
        </p:spPr>
        <p:txBody>
          <a:bodyPr lIns="90000" tIns="46800" rIns="90000" bIns="46800">
            <a:no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400" b="0" strike="noStrike" spc="-1">
                <a:solidFill>
                  <a:srgbClr val="000000"/>
                </a:solidFill>
                <a:latin typeface="Arial"/>
              </a:rPr>
              <a:t>&lt;date/time&gt;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124080" y="6244920"/>
            <a:ext cx="2895840" cy="476280"/>
          </a:xfrm>
          <a:prstGeom prst="rect">
            <a:avLst/>
          </a:prstGeom>
        </p:spPr>
        <p:txBody>
          <a:bodyPr lIns="90000" tIns="46800" rIns="90000" bIns="46800">
            <a:no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400" b="0" strike="noStrike" spc="-1">
                <a:solidFill>
                  <a:srgbClr val="000000"/>
                </a:solidFill>
                <a:latin typeface="Arial"/>
              </a:rPr>
              <a:t>&lt;footer&gt;</a:t>
            </a: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6552720" y="6244920"/>
            <a:ext cx="2133720" cy="476280"/>
          </a:xfrm>
          <a:prstGeom prst="rect">
            <a:avLst/>
          </a:prstGeom>
        </p:spPr>
        <p:txBody>
          <a:bodyPr lIns="90000" tIns="46800" rIns="90000" bIns="46800">
            <a:noAutofit/>
          </a:bodyPr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18C6742A-5F5E-44B5-8068-4C3399F23336}" type="slidenum">
              <a:rPr lang="en-US" sz="1400" b="0" strike="noStrike" spc="-1">
                <a:solidFill>
                  <a:srgbClr val="000000"/>
                </a:solidFill>
                <a:latin typeface="Arial"/>
              </a:rPr>
              <a:pPr algn="r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‹#›</a:t>
            </a:fld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1614549884_1-p-luntik-na-belom-fone-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504" y="4797152"/>
            <a:ext cx="1346628" cy="1583256"/>
          </a:xfrm>
          <a:prstGeom prst="rect">
            <a:avLst/>
          </a:prstGeom>
          <a:noFill/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1403648" y="3212976"/>
            <a:ext cx="4680520" cy="2232248"/>
          </a:xfrm>
          <a:prstGeom prst="wedgeRoundRectCallout">
            <a:avLst>
              <a:gd name="adj1" fmla="val -58460"/>
              <a:gd name="adj2" fmla="val 44686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</a:rPr>
              <a:t>Дорогой друг!</a:t>
            </a:r>
          </a:p>
          <a:p>
            <a:pPr algn="ctr"/>
            <a:r>
              <a:rPr lang="ru-RU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</a:rPr>
              <a:t>Приглашаю тебя в увлекательное путешествие. Выполняй задания и учись красиво произносить звук </a:t>
            </a:r>
            <a:r>
              <a:rPr lang="en-US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</a:rPr>
              <a:t>[</a:t>
            </a:r>
            <a:r>
              <a:rPr lang="ru-RU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</a:rPr>
              <a:t>Л</a:t>
            </a:r>
            <a:r>
              <a:rPr lang="en-US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</a:rPr>
              <a:t>]</a:t>
            </a:r>
            <a:r>
              <a:rPr lang="ru-RU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</a:rPr>
              <a:t>.</a:t>
            </a:r>
          </a:p>
          <a:p>
            <a:pPr algn="ctr"/>
            <a:r>
              <a:rPr lang="ru-RU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</a:rPr>
              <a:t>Кто хочет разговаривать, </a:t>
            </a:r>
          </a:p>
          <a:p>
            <a:pPr algn="ctr"/>
            <a:r>
              <a:rPr lang="ru-RU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</a:rPr>
              <a:t>Тот должен выговаривать</a:t>
            </a:r>
          </a:p>
          <a:p>
            <a:pPr algn="ctr"/>
            <a:r>
              <a:rPr lang="ru-RU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</a:rPr>
              <a:t>Все правильно и внятно,</a:t>
            </a:r>
          </a:p>
          <a:p>
            <a:pPr algn="ctr"/>
            <a:r>
              <a:rPr lang="ru-RU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</a:rPr>
              <a:t>Чтоб было всем понятно!!! </a:t>
            </a:r>
            <a:endParaRPr lang="ru-RU" b="1" dirty="0">
              <a:ln>
                <a:solidFill>
                  <a:srgbClr val="FF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/>
          </p:nvPr>
        </p:nvSpPr>
        <p:spPr>
          <a:xfrm>
            <a:off x="457200" y="1772816"/>
            <a:ext cx="8229600" cy="2304256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+mj-lt"/>
              </a:rPr>
              <a:t>   </a:t>
            </a:r>
            <a:r>
              <a:rPr lang="ru-RU" sz="2800" b="1" dirty="0" smtClean="0">
                <a:solidFill>
                  <a:srgbClr val="C00000"/>
                </a:solidFill>
                <a:latin typeface="+mj-lt"/>
              </a:rPr>
              <a:t>Тема номера </a:t>
            </a:r>
          </a:p>
          <a:p>
            <a:pPr algn="ctr"/>
            <a:r>
              <a:rPr lang="ru-RU" sz="5400" b="1" dirty="0" smtClean="0">
                <a:solidFill>
                  <a:srgbClr val="C00000"/>
                </a:solidFill>
                <a:latin typeface="+mj-lt"/>
              </a:rPr>
              <a:t>«В гости к звуку </a:t>
            </a:r>
            <a:r>
              <a:rPr lang="en-US" sz="5400" b="1" dirty="0" smtClean="0">
                <a:solidFill>
                  <a:srgbClr val="C00000"/>
                </a:solidFill>
                <a:latin typeface="+mj-lt"/>
              </a:rPr>
              <a:t>[</a:t>
            </a:r>
            <a:r>
              <a:rPr lang="ru-RU" sz="5400" b="1" dirty="0" smtClean="0">
                <a:solidFill>
                  <a:srgbClr val="C00000"/>
                </a:solidFill>
                <a:latin typeface="+mj-lt"/>
              </a:rPr>
              <a:t>Л</a:t>
            </a:r>
            <a:r>
              <a:rPr lang="en-US" sz="5400" b="1" dirty="0" smtClean="0">
                <a:solidFill>
                  <a:srgbClr val="C00000"/>
                </a:solidFill>
                <a:latin typeface="+mj-lt"/>
              </a:rPr>
              <a:t>]</a:t>
            </a:r>
            <a:r>
              <a:rPr lang="ru-RU" sz="5400" b="1" dirty="0" smtClean="0">
                <a:solidFill>
                  <a:srgbClr val="C00000"/>
                </a:solidFill>
                <a:latin typeface="+mj-lt"/>
              </a:rPr>
              <a:t>»                </a:t>
            </a:r>
            <a:endParaRPr lang="ru-RU" sz="5400" b="1" dirty="0" smtClean="0">
              <a:solidFill>
                <a:srgbClr val="C00000"/>
              </a:solidFill>
            </a:endParaRPr>
          </a:p>
          <a:p>
            <a:pPr algn="ctr"/>
            <a:endParaRPr lang="ru-RU" sz="3600" b="1" dirty="0" smtClean="0">
              <a:solidFill>
                <a:srgbClr val="FF0000"/>
              </a:solidFill>
            </a:endParaRPr>
          </a:p>
          <a:p>
            <a:pPr algn="ctr"/>
            <a:endParaRPr lang="ru-RU" sz="3600" b="1" dirty="0">
              <a:solidFill>
                <a:schemeClr val="tx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787208" cy="1152128"/>
          </a:xfrm>
        </p:spPr>
        <p:txBody>
          <a:bodyPr/>
          <a:lstStyle/>
          <a:p>
            <a:pPr algn="r"/>
            <a:r>
              <a:rPr lang="ru-RU" sz="2000" dirty="0" smtClean="0">
                <a:solidFill>
                  <a:srgbClr val="000066"/>
                </a:solidFill>
                <a:latin typeface="Arial Black" pitchFamily="34" charset="0"/>
              </a:rPr>
              <a:t>Познавательно-речевой журнал</a:t>
            </a:r>
            <a:br>
              <a:rPr lang="ru-RU" sz="2000" dirty="0" smtClean="0">
                <a:solidFill>
                  <a:srgbClr val="000066"/>
                </a:solidFill>
                <a:latin typeface="Arial Black" pitchFamily="34" charset="0"/>
              </a:rPr>
            </a:br>
            <a:r>
              <a:rPr lang="ru-RU" sz="2000" dirty="0" smtClean="0">
                <a:solidFill>
                  <a:srgbClr val="000066"/>
                </a:solidFill>
                <a:latin typeface="Arial Black" pitchFamily="34" charset="0"/>
              </a:rPr>
              <a:t>для детей 4 -7 лет и их родителей</a:t>
            </a:r>
            <a:r>
              <a:rPr lang="ru-RU" sz="2400" dirty="0" smtClean="0">
                <a:solidFill>
                  <a:srgbClr val="000066"/>
                </a:solidFill>
                <a:latin typeface="Arial Black" pitchFamily="34" charset="0"/>
              </a:rPr>
              <a:t/>
            </a:r>
            <a:br>
              <a:rPr lang="ru-RU" sz="2400" dirty="0" smtClean="0">
                <a:solidFill>
                  <a:srgbClr val="000066"/>
                </a:solidFill>
                <a:latin typeface="Arial Black" pitchFamily="34" charset="0"/>
              </a:rPr>
            </a:br>
            <a:r>
              <a:rPr lang="ru-RU" sz="2400" dirty="0" smtClean="0">
                <a:solidFill>
                  <a:srgbClr val="000066"/>
                </a:solidFill>
                <a:latin typeface="Arial Black" pitchFamily="34" charset="0"/>
              </a:rPr>
              <a:t/>
            </a:r>
            <a:br>
              <a:rPr lang="ru-RU" sz="2400" dirty="0" smtClean="0">
                <a:solidFill>
                  <a:srgbClr val="000066"/>
                </a:solidFill>
                <a:latin typeface="Arial Black" pitchFamily="34" charset="0"/>
              </a:rPr>
            </a:br>
            <a:r>
              <a:rPr lang="ru-RU" sz="2400" dirty="0" smtClean="0">
                <a:solidFill>
                  <a:srgbClr val="000066"/>
                </a:solidFill>
                <a:latin typeface="Arial Black" pitchFamily="34" charset="0"/>
              </a:rPr>
              <a:t> </a:t>
            </a:r>
            <a:r>
              <a:rPr lang="ru-RU" sz="2800" dirty="0" smtClean="0">
                <a:solidFill>
                  <a:srgbClr val="000066"/>
                </a:solidFill>
                <a:latin typeface="Arial Black" pitchFamily="34" charset="0"/>
              </a:rPr>
              <a:t>«Вместе играем – речь развиваем»</a:t>
            </a:r>
            <a:endParaRPr lang="ru-RU" sz="2800" dirty="0">
              <a:solidFill>
                <a:srgbClr val="000066"/>
              </a:solidFill>
              <a:latin typeface="Arial Black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51520" y="188640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</a:rPr>
              <a:t>№1 </a:t>
            </a:r>
          </a:p>
          <a:p>
            <a:r>
              <a:rPr lang="ru-RU" sz="2400" b="1" dirty="0" smtClean="0">
                <a:solidFill>
                  <a:srgbClr val="FFC000"/>
                </a:solidFill>
              </a:rPr>
              <a:t>Январь 2023</a:t>
            </a:r>
            <a:endParaRPr lang="ru-RU" sz="2400" b="1" dirty="0">
              <a:solidFill>
                <a:srgbClr val="FFC000"/>
              </a:solidFill>
            </a:endParaRPr>
          </a:p>
        </p:txBody>
      </p:sp>
      <p:pic>
        <p:nvPicPr>
          <p:cNvPr id="1028" name="Picture 4" descr="C:\Users\Пользователь\Desktop\2628744-up5qgjed-v4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304" y="4711452"/>
            <a:ext cx="2146548" cy="2146548"/>
          </a:xfrm>
          <a:prstGeom prst="rect">
            <a:avLst/>
          </a:prstGeom>
          <a:noFill/>
          <a:scene3d>
            <a:camera prst="orthographicFront">
              <a:rot lat="0" lon="10799999" rev="0"/>
            </a:camera>
            <a:lightRig rig="threePt" dir="t"/>
          </a:scene3d>
        </p:spPr>
      </p:pic>
      <p:sp>
        <p:nvSpPr>
          <p:cNvPr id="12" name="Скругленная прямоугольная выноска 11"/>
          <p:cNvSpPr/>
          <p:nvPr/>
        </p:nvSpPr>
        <p:spPr>
          <a:xfrm>
            <a:off x="4139952" y="5661248"/>
            <a:ext cx="3312368" cy="1008112"/>
          </a:xfrm>
          <a:prstGeom prst="wedgeRoundRectCallout">
            <a:avLst>
              <a:gd name="adj1" fmla="val 69703"/>
              <a:gd name="adj2" fmla="val -59028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211960" y="5661248"/>
            <a:ext cx="3096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Уважаемые родители! Для хорошего результата, пожалуйста, следуйте моим инструкциям!!!</a:t>
            </a:r>
            <a:endParaRPr lang="ru-RU" sz="1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8377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Shape 1"/>
          <p:cNvSpPr txBox="1"/>
          <p:nvPr/>
        </p:nvSpPr>
        <p:spPr>
          <a:xfrm>
            <a:off x="510952" y="499522"/>
            <a:ext cx="8229600" cy="769238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ctr">
            <a:no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b="1" strike="noStrike" spc="-1" dirty="0" smtClean="0">
                <a:solidFill>
                  <a:schemeClr val="tx2">
                    <a:lumMod val="75000"/>
                  </a:schemeClr>
                </a:solidFill>
                <a:latin typeface="Arial"/>
              </a:rPr>
              <a:t>                                </a:t>
            </a:r>
            <a:endParaRPr lang="en-US" b="1" strike="noStrike" spc="-1" dirty="0">
              <a:solidFill>
                <a:schemeClr val="tx2">
                  <a:lumMod val="75000"/>
                </a:schemeClr>
              </a:solidFill>
              <a:latin typeface="Arial"/>
            </a:endParaRPr>
          </a:p>
        </p:txBody>
      </p:sp>
      <p:sp>
        <p:nvSpPr>
          <p:cNvPr id="44" name="TextShape 2"/>
          <p:cNvSpPr txBox="1"/>
          <p:nvPr/>
        </p:nvSpPr>
        <p:spPr>
          <a:xfrm>
            <a:off x="457200" y="1600200"/>
            <a:ext cx="8229600" cy="452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7" name="Picture 2" descr="C:\Users\Пользователь\Desktop\1614549884_1-p-luntik-na-belom-fone-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260648"/>
            <a:ext cx="1152128" cy="1354579"/>
          </a:xfrm>
          <a:prstGeom prst="rect">
            <a:avLst/>
          </a:prstGeom>
          <a:noFill/>
        </p:spPr>
      </p:pic>
      <p:sp>
        <p:nvSpPr>
          <p:cNvPr id="8" name="Скругленная прямоугольная выноска 7"/>
          <p:cNvSpPr/>
          <p:nvPr/>
        </p:nvSpPr>
        <p:spPr>
          <a:xfrm>
            <a:off x="2195736" y="260648"/>
            <a:ext cx="6768752" cy="720080"/>
          </a:xfrm>
          <a:prstGeom prst="wedgeRoundRectCallout">
            <a:avLst>
              <a:gd name="adj1" fmla="val -63499"/>
              <a:gd name="adj2" fmla="val 19390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Для начала</a:t>
            </a:r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67744" y="476672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Для начала выполним гимнастику для губ и язычка 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0" name="Picture 4" descr="C:\Users\Пользователь\Desktop\2628744-up5qgjed-v4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70068" y="5373216"/>
            <a:ext cx="1484784" cy="1484784"/>
          </a:xfrm>
          <a:prstGeom prst="rect">
            <a:avLst/>
          </a:prstGeom>
          <a:noFill/>
          <a:scene3d>
            <a:camera prst="orthographicFront">
              <a:rot lat="0" lon="10799999" rev="0"/>
            </a:camera>
            <a:lightRig rig="threePt" dir="t"/>
          </a:scene3d>
        </p:spPr>
      </p:pic>
      <p:sp>
        <p:nvSpPr>
          <p:cNvPr id="11" name="Скругленная прямоугольная выноска 10"/>
          <p:cNvSpPr/>
          <p:nvPr/>
        </p:nvSpPr>
        <p:spPr>
          <a:xfrm>
            <a:off x="3203848" y="5877272"/>
            <a:ext cx="4896544" cy="864096"/>
          </a:xfrm>
          <a:prstGeom prst="wedgeRoundRectCallout">
            <a:avLst>
              <a:gd name="adj1" fmla="val 55037"/>
              <a:gd name="adj2" fmla="val -4528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0066"/>
                </a:solidFill>
              </a:rPr>
              <a:t>Все упражнения выполняются перед зеркалом. Удерживайте каждую позу на счет до 5 (далее до 10)</a:t>
            </a:r>
            <a:endParaRPr lang="ru-RU" sz="1600" b="1" dirty="0">
              <a:solidFill>
                <a:srgbClr val="000066"/>
              </a:solidFill>
            </a:endParaRPr>
          </a:p>
        </p:txBody>
      </p:sp>
      <p:pic>
        <p:nvPicPr>
          <p:cNvPr id="2052" name="Picture 4" descr="C:\Users\Пользователь\Desktop\a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700808"/>
            <a:ext cx="2556197" cy="1944000"/>
          </a:xfrm>
          <a:prstGeom prst="rect">
            <a:avLst/>
          </a:prstGeom>
          <a:noFill/>
        </p:spPr>
      </p:pic>
      <p:pic>
        <p:nvPicPr>
          <p:cNvPr id="2053" name="Picture 5" descr="C:\Users\Пользователь\Desktop\slide-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1268760"/>
            <a:ext cx="2595521" cy="1944000"/>
          </a:xfrm>
          <a:prstGeom prst="rect">
            <a:avLst/>
          </a:prstGeom>
          <a:noFill/>
        </p:spPr>
      </p:pic>
      <p:pic>
        <p:nvPicPr>
          <p:cNvPr id="2054" name="Picture 6" descr="C:\Users\Пользователь\Desktop\a1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1412776"/>
            <a:ext cx="2784601" cy="1944000"/>
          </a:xfrm>
          <a:prstGeom prst="rect">
            <a:avLst/>
          </a:prstGeom>
          <a:noFill/>
        </p:spPr>
      </p:pic>
      <p:pic>
        <p:nvPicPr>
          <p:cNvPr id="2055" name="Picture 7" descr="C:\Users\Пользователь\Desktop\slide-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3789040"/>
            <a:ext cx="2595809" cy="1944216"/>
          </a:xfrm>
          <a:prstGeom prst="rect">
            <a:avLst/>
          </a:prstGeom>
          <a:noFill/>
        </p:spPr>
      </p:pic>
      <p:pic>
        <p:nvPicPr>
          <p:cNvPr id="2056" name="Picture 8" descr="C:\Users\Пользователь\Desktop\slide-1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03848" y="3645024"/>
            <a:ext cx="2595809" cy="1944216"/>
          </a:xfrm>
          <a:prstGeom prst="rect">
            <a:avLst/>
          </a:prstGeom>
          <a:noFill/>
        </p:spPr>
      </p:pic>
      <p:pic>
        <p:nvPicPr>
          <p:cNvPr id="2057" name="Picture 9" descr="C:\Users\Пользователь\Desktop\slide-13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84168" y="3573016"/>
            <a:ext cx="2595520" cy="1944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 cstate="print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Пользователь\Desktop\1614549884_1-p-luntik-na-belom-fone-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67744" y="3645024"/>
            <a:ext cx="1152128" cy="1354579"/>
          </a:xfrm>
          <a:prstGeom prst="rect">
            <a:avLst/>
          </a:prstGeom>
          <a:noFill/>
        </p:spPr>
      </p:pic>
      <p:sp>
        <p:nvSpPr>
          <p:cNvPr id="41" name="TextShape 1"/>
          <p:cNvSpPr txBox="1"/>
          <p:nvPr/>
        </p:nvSpPr>
        <p:spPr>
          <a:xfrm>
            <a:off x="899592" y="332656"/>
            <a:ext cx="4320480" cy="432048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ctr">
            <a:no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b="1" spc="-1" dirty="0" smtClean="0">
              <a:solidFill>
                <a:srgbClr val="333399"/>
              </a:solidFill>
              <a:latin typeface="Arial"/>
            </a:endParaRPr>
          </a:p>
        </p:txBody>
      </p:sp>
      <p:sp>
        <p:nvSpPr>
          <p:cNvPr id="42" name="TextShape 2"/>
          <p:cNvSpPr txBox="1"/>
          <p:nvPr/>
        </p:nvSpPr>
        <p:spPr>
          <a:xfrm>
            <a:off x="468360" y="6021000"/>
            <a:ext cx="4495680" cy="57636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>
            <a:noAutofit/>
          </a:bodyPr>
          <a:lstStyle/>
          <a:p>
            <a:pPr>
              <a:lnSpc>
                <a:spcPct val="90000"/>
              </a:lnSpc>
              <a:spcBef>
                <a:spcPts val="598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24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26" name="Picture 2" descr="C:\Users\HP\Desktop\лэпбук л\6fdd4e9b2e20105c88ddfd6c3f6c84be--game-cards-puzzle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4"/>
            <a:ext cx="1919493" cy="1299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P\Desktop\лэпбук л\QoMtO48_-t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992" r="18987" b="38439"/>
          <a:stretch/>
        </p:blipFill>
        <p:spPr bwMode="auto">
          <a:xfrm>
            <a:off x="7308304" y="188640"/>
            <a:ext cx="1622298" cy="1532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Скругленная соединительная линия 16"/>
          <p:cNvCxnSpPr/>
          <p:nvPr/>
        </p:nvCxnSpPr>
        <p:spPr>
          <a:xfrm>
            <a:off x="2123728" y="2060848"/>
            <a:ext cx="6840760" cy="1080120"/>
          </a:xfrm>
          <a:prstGeom prst="curvedConnector3">
            <a:avLst>
              <a:gd name="adj1" fmla="val 50000"/>
            </a:avLst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" descr="C:\Users\Пользователь\Desktop\1614549884_1-p-luntik-na-belom-fone-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260648"/>
            <a:ext cx="1152128" cy="1354579"/>
          </a:xfrm>
          <a:prstGeom prst="rect">
            <a:avLst/>
          </a:prstGeom>
          <a:noFill/>
        </p:spPr>
      </p:pic>
      <p:sp>
        <p:nvSpPr>
          <p:cNvPr id="8" name="Скругленная прямоугольная выноска 7"/>
          <p:cNvSpPr/>
          <p:nvPr/>
        </p:nvSpPr>
        <p:spPr>
          <a:xfrm>
            <a:off x="2195736" y="260648"/>
            <a:ext cx="4968552" cy="1368152"/>
          </a:xfrm>
          <a:prstGeom prst="wedgeRoundRectCallout">
            <a:avLst>
              <a:gd name="adj1" fmla="val -69508"/>
              <a:gd name="adj2" fmla="val 2145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Для начала</a:t>
            </a:r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39753" y="332656"/>
            <a:ext cx="468052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Чтобы правильно произнести звук </a:t>
            </a:r>
            <a:r>
              <a:rPr lang="en-US" sz="1400" b="1" dirty="0" smtClean="0">
                <a:solidFill>
                  <a:srgbClr val="C00000"/>
                </a:solidFill>
              </a:rPr>
              <a:t>[</a:t>
            </a:r>
            <a:r>
              <a:rPr lang="ru-RU" sz="1400" b="1" dirty="0" smtClean="0">
                <a:solidFill>
                  <a:srgbClr val="C00000"/>
                </a:solidFill>
              </a:rPr>
              <a:t>Л</a:t>
            </a:r>
            <a:r>
              <a:rPr lang="en-US" sz="1400" b="1" dirty="0" smtClean="0">
                <a:solidFill>
                  <a:srgbClr val="C00000"/>
                </a:solidFill>
              </a:rPr>
              <a:t>]</a:t>
            </a:r>
            <a:r>
              <a:rPr lang="ru-RU" sz="1400" b="1" dirty="0" smtClean="0">
                <a:solidFill>
                  <a:srgbClr val="C00000"/>
                </a:solidFill>
              </a:rPr>
              <a:t> поставь язычок «парусом» и пропой: «</a:t>
            </a:r>
            <a:r>
              <a:rPr lang="ru-RU" sz="1400" b="1" dirty="0" err="1" smtClean="0">
                <a:solidFill>
                  <a:srgbClr val="C00000"/>
                </a:solidFill>
              </a:rPr>
              <a:t>Л-л-л-л</a:t>
            </a:r>
            <a:r>
              <a:rPr lang="ru-RU" sz="1400" b="1" dirty="0" smtClean="0">
                <a:solidFill>
                  <a:srgbClr val="C00000"/>
                </a:solidFill>
              </a:rPr>
              <a:t>». Это песенка самолетика. Проведи пальчиком по дорожке и пропой песенку самолетика сначала громко, а потом тихо. Молодец!!! Получилось!!!</a:t>
            </a:r>
            <a:endParaRPr lang="ru-RU" sz="1400" b="1" dirty="0">
              <a:solidFill>
                <a:srgbClr val="C00000"/>
              </a:solidFill>
            </a:endParaRPr>
          </a:p>
        </p:txBody>
      </p:sp>
      <p:pic>
        <p:nvPicPr>
          <p:cNvPr id="12" name="Picture 2" descr="C:\Users\HP\Desktop\лэпбук л\6fdd4e9b2e20105c88ddfd6c3f6c84be--game-cards-puzzle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21088"/>
            <a:ext cx="1440160" cy="975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Скругленная прямоугольная выноска 13"/>
          <p:cNvSpPr/>
          <p:nvPr/>
        </p:nvSpPr>
        <p:spPr>
          <a:xfrm>
            <a:off x="3419872" y="3068960"/>
            <a:ext cx="3024336" cy="1152128"/>
          </a:xfrm>
          <a:prstGeom prst="wedgeRoundRectCallout">
            <a:avLst>
              <a:gd name="adj1" fmla="val -56107"/>
              <a:gd name="adj2" fmla="val 47068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C00000"/>
                </a:solidFill>
              </a:rPr>
              <a:t>Давай полетим и соберем все буквы: </a:t>
            </a:r>
            <a:r>
              <a:rPr lang="ru-RU" sz="1400" b="1" dirty="0" err="1" smtClean="0">
                <a:solidFill>
                  <a:srgbClr val="C00000"/>
                </a:solidFill>
              </a:rPr>
              <a:t>а-л</a:t>
            </a:r>
            <a:r>
              <a:rPr lang="ru-RU" sz="1400" b="1" dirty="0" smtClean="0">
                <a:solidFill>
                  <a:srgbClr val="C00000"/>
                </a:solidFill>
              </a:rPr>
              <a:t>, </a:t>
            </a:r>
            <a:r>
              <a:rPr lang="ru-RU" sz="1400" b="1" dirty="0" err="1" smtClean="0">
                <a:solidFill>
                  <a:srgbClr val="C00000"/>
                </a:solidFill>
              </a:rPr>
              <a:t>о-л</a:t>
            </a:r>
            <a:r>
              <a:rPr lang="ru-RU" sz="1400" b="1" dirty="0" smtClean="0">
                <a:solidFill>
                  <a:srgbClr val="C00000"/>
                </a:solidFill>
              </a:rPr>
              <a:t>, </a:t>
            </a:r>
            <a:r>
              <a:rPr lang="ru-RU" sz="1400" b="1" dirty="0" err="1" smtClean="0">
                <a:solidFill>
                  <a:srgbClr val="C00000"/>
                </a:solidFill>
              </a:rPr>
              <a:t>у-л</a:t>
            </a:r>
            <a:r>
              <a:rPr lang="ru-RU" sz="1400" b="1" dirty="0" smtClean="0">
                <a:solidFill>
                  <a:srgbClr val="C00000"/>
                </a:solidFill>
              </a:rPr>
              <a:t>, </a:t>
            </a:r>
            <a:r>
              <a:rPr lang="ru-RU" sz="1400" b="1" dirty="0" err="1" smtClean="0">
                <a:solidFill>
                  <a:srgbClr val="C00000"/>
                </a:solidFill>
              </a:rPr>
              <a:t>ы-л</a:t>
            </a:r>
            <a:r>
              <a:rPr lang="ru-RU" sz="1400" b="1" dirty="0" smtClean="0">
                <a:solidFill>
                  <a:srgbClr val="C00000"/>
                </a:solidFill>
              </a:rPr>
              <a:t>.</a:t>
            </a:r>
          </a:p>
          <a:p>
            <a:pPr algn="ctr"/>
            <a:r>
              <a:rPr lang="ru-RU" sz="1400" b="1" dirty="0" smtClean="0">
                <a:solidFill>
                  <a:srgbClr val="C00000"/>
                </a:solidFill>
              </a:rPr>
              <a:t> А потом вернем обратно: </a:t>
            </a:r>
            <a:r>
              <a:rPr lang="ru-RU" sz="1400" b="1" dirty="0" err="1" smtClean="0">
                <a:solidFill>
                  <a:srgbClr val="C00000"/>
                </a:solidFill>
              </a:rPr>
              <a:t>л-а</a:t>
            </a:r>
            <a:r>
              <a:rPr lang="ru-RU" sz="1400" b="1" dirty="0" smtClean="0">
                <a:solidFill>
                  <a:srgbClr val="C00000"/>
                </a:solidFill>
              </a:rPr>
              <a:t>, </a:t>
            </a:r>
          </a:p>
          <a:p>
            <a:pPr algn="ctr"/>
            <a:r>
              <a:rPr lang="ru-RU" sz="1400" b="1" dirty="0" err="1" smtClean="0">
                <a:solidFill>
                  <a:srgbClr val="C00000"/>
                </a:solidFill>
              </a:rPr>
              <a:t>л-о</a:t>
            </a:r>
            <a:r>
              <a:rPr lang="ru-RU" sz="1400" b="1" dirty="0" smtClean="0">
                <a:solidFill>
                  <a:srgbClr val="C00000"/>
                </a:solidFill>
              </a:rPr>
              <a:t>, </a:t>
            </a:r>
            <a:r>
              <a:rPr lang="ru-RU" sz="1400" b="1" dirty="0" err="1" smtClean="0">
                <a:solidFill>
                  <a:srgbClr val="C00000"/>
                </a:solidFill>
              </a:rPr>
              <a:t>л-ы</a:t>
            </a:r>
            <a:r>
              <a:rPr lang="ru-RU" sz="1400" b="1" dirty="0" smtClean="0">
                <a:solidFill>
                  <a:srgbClr val="C00000"/>
                </a:solidFill>
              </a:rPr>
              <a:t>, </a:t>
            </a:r>
            <a:r>
              <a:rPr lang="ru-RU" sz="1400" b="1" dirty="0" err="1" smtClean="0">
                <a:solidFill>
                  <a:srgbClr val="C00000"/>
                </a:solidFill>
              </a:rPr>
              <a:t>л-у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 rot="481422" flipH="1">
            <a:off x="4701781" y="4220211"/>
            <a:ext cx="457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А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936" y="5733256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О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3568" y="5013177"/>
            <a:ext cx="6480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Ы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95736" y="5733256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У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20" name="Picture 4" descr="C:\Users\Пользователь\Desktop\2628744-up5qgjed-v4.pn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70068" y="5373216"/>
            <a:ext cx="1484784" cy="1484784"/>
          </a:xfrm>
          <a:prstGeom prst="rect">
            <a:avLst/>
          </a:prstGeom>
          <a:noFill/>
          <a:scene3d>
            <a:camera prst="orthographicFront">
              <a:rot lat="0" lon="10799999" rev="0"/>
            </a:camera>
            <a:lightRig rig="threePt" dir="t"/>
          </a:scene3d>
        </p:spPr>
      </p:pic>
      <p:sp>
        <p:nvSpPr>
          <p:cNvPr id="21" name="Скругленная прямоугольная выноска 20"/>
          <p:cNvSpPr/>
          <p:nvPr/>
        </p:nvSpPr>
        <p:spPr>
          <a:xfrm>
            <a:off x="5148064" y="5589240"/>
            <a:ext cx="2952328" cy="1152128"/>
          </a:xfrm>
          <a:prstGeom prst="wedgeRoundRectCallout">
            <a:avLst>
              <a:gd name="adj1" fmla="val 61829"/>
              <a:gd name="adj2" fmla="val -23202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5220072" y="5589240"/>
            <a:ext cx="280831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66"/>
                </a:solidFill>
              </a:rPr>
              <a:t>Следите, пожалуйста, чтобы при произнесении звука </a:t>
            </a:r>
            <a:r>
              <a:rPr lang="en-US" sz="1400" b="1" dirty="0" smtClean="0">
                <a:solidFill>
                  <a:srgbClr val="000066"/>
                </a:solidFill>
              </a:rPr>
              <a:t>[</a:t>
            </a:r>
            <a:r>
              <a:rPr lang="ru-RU" sz="1400" b="1" dirty="0" smtClean="0">
                <a:solidFill>
                  <a:srgbClr val="000066"/>
                </a:solidFill>
              </a:rPr>
              <a:t>Л</a:t>
            </a:r>
            <a:r>
              <a:rPr lang="en-US" sz="1400" b="1" dirty="0" smtClean="0">
                <a:solidFill>
                  <a:srgbClr val="000066"/>
                </a:solidFill>
              </a:rPr>
              <a:t>]</a:t>
            </a:r>
            <a:r>
              <a:rPr lang="ru-RU" sz="1400" b="1" dirty="0" smtClean="0">
                <a:solidFill>
                  <a:srgbClr val="000066"/>
                </a:solidFill>
              </a:rPr>
              <a:t> рот был приоткрыт, а кончик языка прижимался к верхним зубкам</a:t>
            </a:r>
            <a:endParaRPr lang="ru-RU" sz="1400" b="1" dirty="0">
              <a:solidFill>
                <a:srgbClr val="000066"/>
              </a:solidFill>
            </a:endParaRPr>
          </a:p>
        </p:txBody>
      </p:sp>
      <p:cxnSp>
        <p:nvCxnSpPr>
          <p:cNvPr id="24" name="Прямая со стрелкой 23"/>
          <p:cNvCxnSpPr/>
          <p:nvPr/>
        </p:nvCxnSpPr>
        <p:spPr>
          <a:xfrm flipH="1" flipV="1">
            <a:off x="3635896" y="4581128"/>
            <a:ext cx="1008112" cy="216024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 flipV="1">
            <a:off x="3491880" y="4941169"/>
            <a:ext cx="648072" cy="936103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2627784" y="5085184"/>
            <a:ext cx="432048" cy="79208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V="1">
            <a:off x="1403648" y="4869160"/>
            <a:ext cx="936104" cy="504056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ользователь\Desktop\1614549884_1-p-luntik-na-belom-fone-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260648"/>
            <a:ext cx="1152128" cy="1354579"/>
          </a:xfrm>
          <a:prstGeom prst="rect">
            <a:avLst/>
          </a:prstGeom>
          <a:noFill/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2195736" y="188640"/>
            <a:ext cx="4608512" cy="792088"/>
          </a:xfrm>
          <a:prstGeom prst="wedgeRoundRectCallout">
            <a:avLst>
              <a:gd name="adj1" fmla="val -68603"/>
              <a:gd name="adj2" fmla="val 26072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Для начала</a:t>
            </a:r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39752" y="332656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</a:rPr>
              <a:t>Назови картинки и измени их названия по образцу: зал –залы, пенал – пеналы…..</a:t>
            </a:r>
            <a:endParaRPr lang="ru-RU" sz="16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Пользователь\Desktop\в конце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340768"/>
            <a:ext cx="5008091" cy="4617665"/>
          </a:xfrm>
          <a:prstGeom prst="rect">
            <a:avLst/>
          </a:prstGeom>
          <a:noFill/>
        </p:spPr>
      </p:pic>
      <p:pic>
        <p:nvPicPr>
          <p:cNvPr id="8" name="Picture 4" descr="C:\Users\Пользователь\Desktop\2628744-up5qgjed-v4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70068" y="5373216"/>
            <a:ext cx="1484784" cy="1484784"/>
          </a:xfrm>
          <a:prstGeom prst="rect">
            <a:avLst/>
          </a:prstGeom>
          <a:noFill/>
          <a:scene3d>
            <a:camera prst="orthographicFront">
              <a:rot lat="0" lon="10799999" rev="0"/>
            </a:camera>
            <a:lightRig rig="threePt" dir="t"/>
          </a:scene3d>
        </p:spPr>
      </p:pic>
      <p:sp>
        <p:nvSpPr>
          <p:cNvPr id="9" name="Скругленная прямоугольная выноска 8"/>
          <p:cNvSpPr/>
          <p:nvPr/>
        </p:nvSpPr>
        <p:spPr>
          <a:xfrm>
            <a:off x="6372200" y="4509120"/>
            <a:ext cx="1728192" cy="2232248"/>
          </a:xfrm>
          <a:prstGeom prst="wedgeRoundRectCallout">
            <a:avLst>
              <a:gd name="adj1" fmla="val 71294"/>
              <a:gd name="adj2" fmla="val 12059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444208" y="4581128"/>
            <a:ext cx="15841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000066"/>
                </a:solidFill>
              </a:rPr>
              <a:t>Проверьте себя: зал – залы, пенал – пеналы, бокал – бокалы, пол – полы, вол – волы, футбол – футболы, мел – мелки, узел – узлы, факел - факелы</a:t>
            </a:r>
            <a:endParaRPr lang="ru-RU" sz="14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6913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Desktop\в пр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268760"/>
            <a:ext cx="5028095" cy="4520874"/>
          </a:xfrm>
          <a:prstGeom prst="rect">
            <a:avLst/>
          </a:prstGeom>
          <a:noFill/>
        </p:spPr>
      </p:pic>
      <p:pic>
        <p:nvPicPr>
          <p:cNvPr id="6" name="Picture 2" descr="C:\Users\Пользователь\Desktop\1614549884_1-p-luntik-na-belom-fone-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260648"/>
            <a:ext cx="1152128" cy="1354579"/>
          </a:xfrm>
          <a:prstGeom prst="rect">
            <a:avLst/>
          </a:prstGeom>
          <a:noFill/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2195736" y="188640"/>
            <a:ext cx="4608512" cy="936104"/>
          </a:xfrm>
          <a:prstGeom prst="wedgeRoundRectCallout">
            <a:avLst>
              <a:gd name="adj1" fmla="val -70808"/>
              <a:gd name="adj2" fmla="val 10955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Для начала</a:t>
            </a:r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39752" y="188640"/>
            <a:ext cx="4392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С помощью волшебного фотоаппарата «сфотографируй» (запомни) как можно больше картинок. </a:t>
            </a:r>
            <a:r>
              <a:rPr lang="ru-RU" sz="1400" b="1" dirty="0" err="1" smtClean="0">
                <a:solidFill>
                  <a:srgbClr val="C00000"/>
                </a:solidFill>
              </a:rPr>
              <a:t>Перелистни</a:t>
            </a:r>
            <a:r>
              <a:rPr lang="ru-RU" sz="1400" b="1" dirty="0" smtClean="0">
                <a:solidFill>
                  <a:srgbClr val="C00000"/>
                </a:solidFill>
              </a:rPr>
              <a:t> страницу и назови эти картинки</a:t>
            </a:r>
            <a:endParaRPr lang="ru-RU" sz="1400" b="1" dirty="0">
              <a:solidFill>
                <a:srgbClr val="C00000"/>
              </a:solidFill>
            </a:endParaRPr>
          </a:p>
        </p:txBody>
      </p:sp>
      <p:pic>
        <p:nvPicPr>
          <p:cNvPr id="9" name="Picture 4" descr="C:\Users\Пользователь\Desktop\2628744-up5qgjed-v4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70068" y="5373216"/>
            <a:ext cx="1484784" cy="1484784"/>
          </a:xfrm>
          <a:prstGeom prst="rect">
            <a:avLst/>
          </a:prstGeom>
          <a:noFill/>
          <a:scene3d>
            <a:camera prst="orthographicFront">
              <a:rot lat="0" lon="10799999" rev="0"/>
            </a:camera>
            <a:lightRig rig="threePt" dir="t"/>
          </a:scene3d>
        </p:spPr>
      </p:pic>
      <p:sp>
        <p:nvSpPr>
          <p:cNvPr id="10" name="Скругленная прямоугольная выноска 9"/>
          <p:cNvSpPr/>
          <p:nvPr/>
        </p:nvSpPr>
        <p:spPr>
          <a:xfrm>
            <a:off x="6372200" y="5157192"/>
            <a:ext cx="1728192" cy="1584176"/>
          </a:xfrm>
          <a:prstGeom prst="wedgeRoundRectCallout">
            <a:avLst>
              <a:gd name="adj1" fmla="val 71294"/>
              <a:gd name="adj2" fmla="val 12059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6444208" y="5157192"/>
            <a:ext cx="158417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66"/>
                </a:solidFill>
              </a:rPr>
              <a:t>Уважаемые родители, следите, чтобы звук </a:t>
            </a:r>
            <a:r>
              <a:rPr lang="en-US" sz="1400" b="1" dirty="0" smtClean="0">
                <a:solidFill>
                  <a:srgbClr val="000066"/>
                </a:solidFill>
              </a:rPr>
              <a:t>[</a:t>
            </a:r>
            <a:r>
              <a:rPr lang="ru-RU" sz="1400" b="1" dirty="0" smtClean="0">
                <a:solidFill>
                  <a:srgbClr val="000066"/>
                </a:solidFill>
              </a:rPr>
              <a:t>Л</a:t>
            </a:r>
            <a:r>
              <a:rPr lang="en-US" sz="1400" b="1" dirty="0" smtClean="0">
                <a:solidFill>
                  <a:srgbClr val="000066"/>
                </a:solidFill>
              </a:rPr>
              <a:t>]</a:t>
            </a:r>
            <a:r>
              <a:rPr lang="ru-RU" sz="1400" b="1" dirty="0" smtClean="0">
                <a:solidFill>
                  <a:srgbClr val="000066"/>
                </a:solidFill>
              </a:rPr>
              <a:t> ребенок произносил правильно</a:t>
            </a:r>
            <a:endParaRPr lang="ru-RU" sz="1400" b="1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651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Пользователь\Desktop\1614549884_1-p-luntik-na-belom-fone-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260648"/>
            <a:ext cx="1152128" cy="1354579"/>
          </a:xfrm>
          <a:prstGeom prst="rect">
            <a:avLst/>
          </a:prstGeom>
          <a:noFill/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2195736" y="188640"/>
            <a:ext cx="4608512" cy="936104"/>
          </a:xfrm>
          <a:prstGeom prst="wedgeRoundRectCallout">
            <a:avLst>
              <a:gd name="adj1" fmla="val -70808"/>
              <a:gd name="adj2" fmla="val 10955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Для начала</a:t>
            </a:r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39752" y="188640"/>
            <a:ext cx="4392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Назови сначала большой предмет, а потом маленький (образец: палка – палочка,….).  Есть ли такие слова, которые нельзя изменить?</a:t>
            </a:r>
            <a:endParaRPr lang="ru-RU" sz="1400" b="1" dirty="0">
              <a:solidFill>
                <a:srgbClr val="C00000"/>
              </a:solidFill>
            </a:endParaRPr>
          </a:p>
        </p:txBody>
      </p:sp>
      <p:pic>
        <p:nvPicPr>
          <p:cNvPr id="9" name="Picture 4" descr="C:\Users\Пользователь\Desktop\2628744-up5qgjed-v4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70068" y="5373216"/>
            <a:ext cx="1484784" cy="1484784"/>
          </a:xfrm>
          <a:prstGeom prst="rect">
            <a:avLst/>
          </a:prstGeom>
          <a:noFill/>
          <a:scene3d>
            <a:camera prst="orthographicFront">
              <a:rot lat="0" lon="10799999" rev="0"/>
            </a:camera>
            <a:lightRig rig="threePt" dir="t"/>
          </a:scene3d>
        </p:spPr>
      </p:pic>
      <p:sp>
        <p:nvSpPr>
          <p:cNvPr id="10" name="Скругленная прямоугольная выноска 9"/>
          <p:cNvSpPr/>
          <p:nvPr/>
        </p:nvSpPr>
        <p:spPr>
          <a:xfrm>
            <a:off x="6156176" y="4149080"/>
            <a:ext cx="2016224" cy="2592288"/>
          </a:xfrm>
          <a:prstGeom prst="wedgeRoundRectCallout">
            <a:avLst>
              <a:gd name="adj1" fmla="val 62895"/>
              <a:gd name="adj2" fmla="val 15978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Проверьте</a:t>
            </a:r>
            <a:endParaRPr lang="ru-RU" dirty="0"/>
          </a:p>
        </p:txBody>
      </p:sp>
      <p:pic>
        <p:nvPicPr>
          <p:cNvPr id="3074" name="Picture 2" descr="C:\Users\Пользователь\Desktop\стеч. согл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1412776"/>
            <a:ext cx="4919067" cy="450537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6156176" y="4149080"/>
            <a:ext cx="2016224" cy="270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000066"/>
                </a:solidFill>
              </a:rPr>
              <a:t>Проверьте себя: палка – палочка, галка – галочка, фиалка – </a:t>
            </a:r>
            <a:r>
              <a:rPr lang="ru-RU" sz="1400" dirty="0" err="1" smtClean="0">
                <a:solidFill>
                  <a:srgbClr val="000066"/>
                </a:solidFill>
              </a:rPr>
              <a:t>фиалочка</a:t>
            </a:r>
            <a:r>
              <a:rPr lang="ru-RU" sz="1400" dirty="0" smtClean="0">
                <a:solidFill>
                  <a:srgbClr val="000066"/>
                </a:solidFill>
              </a:rPr>
              <a:t>, балкон – балкончик, колпак – колпачок, иголка – иголочка, футболка – </a:t>
            </a:r>
            <a:r>
              <a:rPr lang="ru-RU" sz="1400" dirty="0" err="1" smtClean="0">
                <a:solidFill>
                  <a:srgbClr val="000066"/>
                </a:solidFill>
              </a:rPr>
              <a:t>футболочка</a:t>
            </a:r>
            <a:r>
              <a:rPr lang="ru-RU" sz="1400" dirty="0" smtClean="0">
                <a:solidFill>
                  <a:srgbClr val="000066"/>
                </a:solidFill>
              </a:rPr>
              <a:t>, бутылка – бутылочка. Не изменяется слово    молния </a:t>
            </a:r>
            <a:endParaRPr lang="ru-RU" sz="14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651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груп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5864" y="980728"/>
            <a:ext cx="4585172" cy="5417207"/>
          </a:xfrm>
          <a:prstGeom prst="rect">
            <a:avLst/>
          </a:prstGeom>
          <a:noFill/>
        </p:spPr>
      </p:pic>
      <p:pic>
        <p:nvPicPr>
          <p:cNvPr id="5" name="Picture 4" descr="C:\Users\Пользователь\Desktop\2628744-up5qgjed-v4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304" y="260648"/>
            <a:ext cx="2249488" cy="2249488"/>
          </a:xfrm>
          <a:prstGeom prst="rect">
            <a:avLst/>
          </a:prstGeom>
          <a:noFill/>
          <a:scene3d>
            <a:camera prst="orthographicFront">
              <a:rot lat="0" lon="10799999" rev="0"/>
            </a:camera>
            <a:lightRig rig="threePt" dir="t"/>
          </a:scene3d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4860032" y="116632"/>
            <a:ext cx="3024336" cy="1080120"/>
          </a:xfrm>
          <a:prstGeom prst="wedgeRoundRectCallout">
            <a:avLst>
              <a:gd name="adj1" fmla="val 57468"/>
              <a:gd name="adj2" fmla="val 39494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Проверьте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932040" y="116632"/>
            <a:ext cx="280831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Найдите и назовите в каждой строчке лишнюю картинку. Объясните свой выбор. </a:t>
            </a:r>
            <a:r>
              <a:rPr lang="ru-RU" sz="1400" b="1" dirty="0" smtClean="0">
                <a:solidFill>
                  <a:srgbClr val="000066"/>
                </a:solidFill>
              </a:rPr>
              <a:t>(Проверьте себя: яблоко, белка, ложка, платье)</a:t>
            </a:r>
            <a:endParaRPr lang="ru-RU" sz="1400" b="1" dirty="0">
              <a:solidFill>
                <a:srgbClr val="000066"/>
              </a:solidFill>
            </a:endParaRPr>
          </a:p>
        </p:txBody>
      </p:sp>
      <p:pic>
        <p:nvPicPr>
          <p:cNvPr id="1027" name="Picture 3" descr="C:\Users\Пользователь\Desktop\fc0f17757ca3a6afc6872cb2d9d82b4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908720"/>
            <a:ext cx="3528392" cy="3279619"/>
          </a:xfrm>
          <a:prstGeom prst="rect">
            <a:avLst/>
          </a:prstGeom>
          <a:noFill/>
        </p:spPr>
      </p:pic>
      <p:pic>
        <p:nvPicPr>
          <p:cNvPr id="1028" name="Picture 4" descr="C:\Users\Пользователь\Desktop\fc0f17757ca3a6afc6872cb2d9d82b471 — копия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4221088"/>
            <a:ext cx="1809416" cy="1891904"/>
          </a:xfrm>
          <a:prstGeom prst="rect">
            <a:avLst/>
          </a:prstGeom>
          <a:noFill/>
        </p:spPr>
      </p:pic>
      <p:pic>
        <p:nvPicPr>
          <p:cNvPr id="1029" name="Picture 5" descr="C:\Users\Пользователь\Desktop\fc0f17757ca3a6afc6872cb2d9d82b471 — копия — копия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4221088"/>
            <a:ext cx="1728804" cy="1800200"/>
          </a:xfrm>
          <a:prstGeom prst="rect">
            <a:avLst/>
          </a:prstGeom>
          <a:noFill/>
        </p:spPr>
      </p:pic>
      <p:sp>
        <p:nvSpPr>
          <p:cNvPr id="11" name="Скругленная прямоугольная выноска 10"/>
          <p:cNvSpPr/>
          <p:nvPr/>
        </p:nvSpPr>
        <p:spPr>
          <a:xfrm>
            <a:off x="179512" y="0"/>
            <a:ext cx="4104456" cy="908720"/>
          </a:xfrm>
          <a:prstGeom prst="wedgeRoundRectCallout">
            <a:avLst>
              <a:gd name="adj1" fmla="val -26306"/>
              <a:gd name="adj2" fmla="val 78772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Для начала</a:t>
            </a:r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520" y="0"/>
            <a:ext cx="40324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Поиграем в «прятки»? Называй, где я спрятался</a:t>
            </a:r>
            <a:r>
              <a:rPr lang="ru-RU" sz="1400" b="1" dirty="0" smtClean="0">
                <a:solidFill>
                  <a:srgbClr val="000066"/>
                </a:solidFill>
              </a:rPr>
              <a:t>. (Проверь себя: </a:t>
            </a:r>
            <a:r>
              <a:rPr lang="ru-RU" sz="1400" b="1" dirty="0" err="1" smtClean="0">
                <a:solidFill>
                  <a:srgbClr val="000066"/>
                </a:solidFill>
              </a:rPr>
              <a:t>Лунтик</a:t>
            </a:r>
            <a:r>
              <a:rPr lang="ru-RU" sz="1400" b="1" dirty="0" smtClean="0">
                <a:solidFill>
                  <a:srgbClr val="000066"/>
                </a:solidFill>
              </a:rPr>
              <a:t> на стуле, над стулом, перед стулом, за стулом, под стулом, около стула)</a:t>
            </a:r>
            <a:endParaRPr lang="ru-RU" sz="1400" b="1" dirty="0">
              <a:solidFill>
                <a:srgbClr val="000066"/>
              </a:solidFill>
            </a:endParaRPr>
          </a:p>
        </p:txBody>
      </p:sp>
      <p:cxnSp>
        <p:nvCxnSpPr>
          <p:cNvPr id="15" name="Прямая соединительная линия 14"/>
          <p:cNvCxnSpPr>
            <a:stCxn id="1027" idx="2"/>
          </p:cNvCxnSpPr>
          <p:nvPr/>
        </p:nvCxnSpPr>
        <p:spPr>
          <a:xfrm>
            <a:off x="2231740" y="4188339"/>
            <a:ext cx="36004" cy="183294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539552" y="4149080"/>
            <a:ext cx="34563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606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Desktop\расск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88640"/>
            <a:ext cx="5636275" cy="6250012"/>
          </a:xfrm>
          <a:prstGeom prst="rect">
            <a:avLst/>
          </a:prstGeom>
          <a:noFill/>
        </p:spPr>
      </p:pic>
      <p:pic>
        <p:nvPicPr>
          <p:cNvPr id="5" name="Picture 2" descr="C:\Users\Пользователь\Desktop\1614549884_1-p-luntik-na-belom-fone-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260648"/>
            <a:ext cx="1152128" cy="1354579"/>
          </a:xfrm>
          <a:prstGeom prst="rect">
            <a:avLst/>
          </a:prstGeom>
          <a:noFill/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1403648" y="188640"/>
            <a:ext cx="1800200" cy="2016224"/>
          </a:xfrm>
          <a:prstGeom prst="wedgeRoundRectCallout">
            <a:avLst>
              <a:gd name="adj1" fmla="val -65543"/>
              <a:gd name="adj2" fmla="val -23229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Для начала</a:t>
            </a:r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03648" y="188640"/>
            <a:ext cx="1800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Повтори каждое предложение, заменяя картинки словами. Перескажи рассказ с самого начала. Придумай название рассказа</a:t>
            </a:r>
            <a:endParaRPr lang="ru-RU" sz="1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024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Пользователь\Desktop\img5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332656"/>
            <a:ext cx="6278563" cy="6367463"/>
          </a:xfrm>
          <a:prstGeom prst="rect">
            <a:avLst/>
          </a:prstGeom>
          <a:noFill/>
        </p:spPr>
      </p:pic>
      <p:pic>
        <p:nvPicPr>
          <p:cNvPr id="5" name="Picture 2" descr="C:\Users\Пользователь\Desktop\1614549884_1-p-luntik-na-belom-fone-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88640"/>
            <a:ext cx="1152128" cy="1354579"/>
          </a:xfrm>
          <a:prstGeom prst="rect">
            <a:avLst/>
          </a:prstGeom>
          <a:noFill/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1115616" y="116632"/>
            <a:ext cx="1800200" cy="3312368"/>
          </a:xfrm>
          <a:prstGeom prst="wedgeRoundRectCallout">
            <a:avLst>
              <a:gd name="adj1" fmla="val -62251"/>
              <a:gd name="adj2" fmla="val -30508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Для начала</a:t>
            </a:r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5616" y="116632"/>
            <a:ext cx="18002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Помоги пассажирам отправиться в путешествие. Назови каждого пассажира, выделяя звук </a:t>
            </a:r>
            <a:r>
              <a:rPr lang="en-US" sz="1400" b="1" dirty="0" smtClean="0">
                <a:solidFill>
                  <a:srgbClr val="C00000"/>
                </a:solidFill>
              </a:rPr>
              <a:t>[</a:t>
            </a:r>
            <a:r>
              <a:rPr lang="ru-RU" sz="1400" b="1" dirty="0" smtClean="0">
                <a:solidFill>
                  <a:srgbClr val="C00000"/>
                </a:solidFill>
              </a:rPr>
              <a:t>Л</a:t>
            </a:r>
            <a:r>
              <a:rPr lang="en-US" sz="1400" b="1" dirty="0" smtClean="0">
                <a:solidFill>
                  <a:srgbClr val="C00000"/>
                </a:solidFill>
              </a:rPr>
              <a:t>]</a:t>
            </a:r>
            <a:r>
              <a:rPr lang="ru-RU" sz="1400" b="1" dirty="0" smtClean="0">
                <a:solidFill>
                  <a:srgbClr val="C00000"/>
                </a:solidFill>
              </a:rPr>
              <a:t>. Прохлопай в ладоши количество звуков в каждом слове, и ты узнаешь, кто в каком вагоне поедет</a:t>
            </a:r>
            <a:endParaRPr lang="ru-RU" sz="1400" b="1" dirty="0">
              <a:solidFill>
                <a:srgbClr val="C00000"/>
              </a:solidFill>
            </a:endParaRPr>
          </a:p>
        </p:txBody>
      </p:sp>
      <p:pic>
        <p:nvPicPr>
          <p:cNvPr id="8" name="Picture 4" descr="C:\Users\Пользователь\Desktop\2628744-up5qgjed-v4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80528" y="5301208"/>
            <a:ext cx="1484784" cy="1484784"/>
          </a:xfrm>
          <a:prstGeom prst="rect">
            <a:avLst/>
          </a:prstGeom>
          <a:noFill/>
          <a:scene3d>
            <a:camera prst="orthographicFront">
              <a:rot lat="21299956" lon="10" rev="9"/>
            </a:camera>
            <a:lightRig rig="threePt" dir="t"/>
          </a:scene3d>
        </p:spPr>
      </p:pic>
      <p:sp>
        <p:nvSpPr>
          <p:cNvPr id="9" name="Овальная выноска 8"/>
          <p:cNvSpPr/>
          <p:nvPr/>
        </p:nvSpPr>
        <p:spPr>
          <a:xfrm>
            <a:off x="899592" y="4077072"/>
            <a:ext cx="1656184" cy="2780928"/>
          </a:xfrm>
          <a:prstGeom prst="wedgeEllipseCallout">
            <a:avLst>
              <a:gd name="adj1" fmla="val -57129"/>
              <a:gd name="adj2" fmla="val 6840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043608" y="4437112"/>
            <a:ext cx="14401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66"/>
                </a:solidFill>
              </a:rPr>
              <a:t>Проверьте себя: 1 слог –слон, волк, 2 слога – дятел, белка, клоун, 3 слога – ласточка, золушка, колобок</a:t>
            </a:r>
            <a:endParaRPr lang="ru-RU" sz="14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/>
          </p:nvPr>
        </p:nvSpPr>
        <p:spPr>
          <a:xfrm>
            <a:off x="1835696" y="-387424"/>
            <a:ext cx="5472608" cy="6408712"/>
          </a:xfrm>
        </p:spPr>
        <p:txBody>
          <a:bodyPr/>
          <a:lstStyle/>
          <a:p>
            <a:pPr algn="ctr"/>
            <a:r>
              <a:rPr lang="ru-RU" sz="1400" b="1" dirty="0">
                <a:solidFill>
                  <a:srgbClr val="C00000"/>
                </a:solidFill>
                <a:latin typeface="+mn-lt"/>
              </a:rPr>
              <a:t>Есть ещё игра для вас,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>Мы начнем </a:t>
            </a:r>
            <a:r>
              <a:rPr lang="ru-RU" sz="1400" b="1" dirty="0">
                <a:solidFill>
                  <a:srgbClr val="C00000"/>
                </a:solidFill>
                <a:latin typeface="+mn-lt"/>
              </a:rPr>
              <a:t>стихи сейчас,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>Мы начнем, </a:t>
            </a:r>
            <a:r>
              <a:rPr lang="ru-RU" sz="1400" b="1" dirty="0">
                <a:solidFill>
                  <a:srgbClr val="C00000"/>
                </a:solidFill>
                <a:latin typeface="+mn-lt"/>
              </a:rPr>
              <a:t>а вы кончайте,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>Громко </a:t>
            </a:r>
            <a:r>
              <a:rPr lang="ru-RU" sz="1400" b="1" dirty="0">
                <a:solidFill>
                  <a:srgbClr val="C00000"/>
                </a:solidFill>
                <a:latin typeface="+mn-lt"/>
              </a:rPr>
              <a:t>слово добавляйте!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>
                <a:solidFill>
                  <a:srgbClr val="C00000"/>
                </a:solidFill>
                <a:latin typeface="+mn-lt"/>
              </a:rPr>
              <a:t>Поднимаем выше руки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>
                <a:solidFill>
                  <a:srgbClr val="C00000"/>
                </a:solidFill>
                <a:latin typeface="+mn-lt"/>
              </a:rPr>
              <a:t>Произносим громко…</a:t>
            </a:r>
            <a:r>
              <a:rPr lang="ru-RU" sz="1400" b="1" i="1" dirty="0">
                <a:solidFill>
                  <a:srgbClr val="C00000"/>
                </a:solidFill>
                <a:latin typeface="+mn-lt"/>
              </a:rPr>
              <a:t> </a:t>
            </a:r>
            <a:r>
              <a:rPr lang="ru-RU" sz="1400" b="1" i="1" dirty="0" smtClean="0">
                <a:solidFill>
                  <a:srgbClr val="C00000"/>
                </a:solidFill>
                <a:latin typeface="+mn-lt"/>
              </a:rPr>
              <a:t> (звуки)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>
                <a:solidFill>
                  <a:srgbClr val="C00000"/>
                </a:solidFill>
                <a:latin typeface="+mn-lt"/>
              </a:rPr>
              <a:t>Звук становится приятен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>
                <a:solidFill>
                  <a:srgbClr val="C00000"/>
                </a:solidFill>
                <a:latin typeface="+mn-lt"/>
              </a:rPr>
              <a:t>Лишь тогда, когда … 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> (</a:t>
            </a:r>
            <a:r>
              <a:rPr lang="ru-RU" sz="1400" b="1" i="1" dirty="0" smtClean="0">
                <a:solidFill>
                  <a:srgbClr val="C00000"/>
                </a:solidFill>
                <a:latin typeface="+mn-lt"/>
              </a:rPr>
              <a:t>понятен).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>
                <a:solidFill>
                  <a:srgbClr val="C00000"/>
                </a:solidFill>
                <a:latin typeface="+mn-lt"/>
              </a:rPr>
              <a:t>Буквы видеть, звуки слышать,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>
                <a:solidFill>
                  <a:srgbClr val="C00000"/>
                </a:solidFill>
                <a:latin typeface="+mn-lt"/>
              </a:rPr>
              <a:t>И писать, произносить,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>
                <a:solidFill>
                  <a:srgbClr val="C00000"/>
                </a:solidFill>
                <a:latin typeface="+mn-lt"/>
              </a:rPr>
              <a:t>Помогает нам без бед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>
                <a:solidFill>
                  <a:srgbClr val="C00000"/>
                </a:solidFill>
                <a:latin typeface="+mn-lt"/>
              </a:rPr>
              <a:t>Наш учитель… 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>  (</a:t>
            </a:r>
            <a:r>
              <a:rPr lang="ru-RU" sz="1400" b="1" i="1" dirty="0" smtClean="0">
                <a:solidFill>
                  <a:srgbClr val="C00000"/>
                </a:solidFill>
                <a:latin typeface="+mn-lt"/>
              </a:rPr>
              <a:t>логопед).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>
                <a:solidFill>
                  <a:srgbClr val="C00000"/>
                </a:solidFill>
                <a:latin typeface="+mn-lt"/>
              </a:rPr>
              <a:t>Для язычка нужна нежная пластика –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>
                <a:solidFill>
                  <a:srgbClr val="C00000"/>
                </a:solidFill>
                <a:latin typeface="+mn-lt"/>
              </a:rPr>
              <a:t>Артикуляционная… 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>  (</a:t>
            </a:r>
            <a:r>
              <a:rPr lang="ru-RU" sz="1400" b="1" i="1" dirty="0" smtClean="0">
                <a:solidFill>
                  <a:srgbClr val="C00000"/>
                </a:solidFill>
                <a:latin typeface="+mn-lt"/>
              </a:rPr>
              <a:t>гимнастика).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>
                <a:solidFill>
                  <a:srgbClr val="C00000"/>
                </a:solidFill>
                <a:latin typeface="+mn-lt"/>
              </a:rPr>
              <a:t>Чтобы чётко говорить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>
                <a:solidFill>
                  <a:srgbClr val="C00000"/>
                </a:solidFill>
                <a:latin typeface="+mn-lt"/>
              </a:rPr>
              <a:t>Нужно с пальцами 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>…  </a:t>
            </a:r>
            <a:r>
              <a:rPr lang="ru-RU" sz="1400" b="1" dirty="0">
                <a:solidFill>
                  <a:srgbClr val="C00000"/>
                </a:solidFill>
                <a:latin typeface="+mn-lt"/>
              </a:rPr>
              <a:t> 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>(</a:t>
            </a:r>
            <a:r>
              <a:rPr lang="ru-RU" sz="1400" b="1" i="1" dirty="0" smtClean="0">
                <a:solidFill>
                  <a:srgbClr val="C00000"/>
                </a:solidFill>
                <a:latin typeface="+mn-lt"/>
              </a:rPr>
              <a:t>дружить).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>
                <a:solidFill>
                  <a:srgbClr val="C00000"/>
                </a:solidFill>
                <a:latin typeface="+mn-lt"/>
              </a:rPr>
              <a:t>Чтоб звуки правильно могли ребята различать,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>
                <a:solidFill>
                  <a:srgbClr val="C00000"/>
                </a:solidFill>
                <a:latin typeface="+mn-lt"/>
              </a:rPr>
              <a:t>Они должны с 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>педагогом, </a:t>
            </a:r>
            <a:r>
              <a:rPr lang="ru-RU" sz="1400" b="1" dirty="0">
                <a:solidFill>
                  <a:srgbClr val="C00000"/>
                </a:solidFill>
                <a:latin typeface="+mn-lt"/>
              </a:rPr>
              <a:t>свой слух фонематический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>
                <a:solidFill>
                  <a:srgbClr val="C00000"/>
                </a:solidFill>
                <a:latin typeface="+mn-lt"/>
              </a:rPr>
              <a:t>Усердно 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>...  </a:t>
            </a:r>
            <a:r>
              <a:rPr lang="ru-RU" sz="1400" b="1" dirty="0">
                <a:solidFill>
                  <a:srgbClr val="C00000"/>
                </a:solidFill>
                <a:latin typeface="+mn-lt"/>
              </a:rPr>
              <a:t> 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>(</a:t>
            </a:r>
            <a:r>
              <a:rPr lang="ru-RU" sz="1400" b="1" i="1" dirty="0" smtClean="0">
                <a:solidFill>
                  <a:srgbClr val="C00000"/>
                </a:solidFill>
                <a:latin typeface="+mn-lt"/>
              </a:rPr>
              <a:t>развивать).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>
                <a:solidFill>
                  <a:srgbClr val="C00000"/>
                </a:solidFill>
                <a:latin typeface="+mn-lt"/>
              </a:rPr>
              <a:t>Будем вместе мы беречь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1400" b="1" dirty="0">
                <a:solidFill>
                  <a:srgbClr val="C00000"/>
                </a:solidFill>
                <a:latin typeface="+mn-lt"/>
              </a:rPr>
              <a:t>Нашу правильную… </a:t>
            </a:r>
            <a:r>
              <a:rPr lang="ru-RU" sz="1400" b="1" dirty="0" smtClean="0">
                <a:solidFill>
                  <a:srgbClr val="C00000"/>
                </a:solidFill>
                <a:latin typeface="+mn-lt"/>
              </a:rPr>
              <a:t>  (</a:t>
            </a:r>
            <a:r>
              <a:rPr lang="ru-RU" sz="1400" b="1" i="1" dirty="0" smtClean="0">
                <a:solidFill>
                  <a:srgbClr val="C00000"/>
                </a:solidFill>
                <a:latin typeface="+mn-lt"/>
              </a:rPr>
              <a:t>речь).</a:t>
            </a:r>
            <a:endParaRPr lang="ru-RU" sz="14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5949280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/>
              <a:t>Издательство МБДОУ «Менделеевский детский сад»</a:t>
            </a:r>
          </a:p>
          <a:p>
            <a:pPr algn="ctr"/>
            <a:r>
              <a:rPr lang="ru-RU" sz="1200" b="1" dirty="0" smtClean="0"/>
              <a:t>п. Менделеево, ул. Менделеевская д.5, тел. 8(34297)34442</a:t>
            </a:r>
          </a:p>
          <a:p>
            <a:pPr algn="ctr"/>
            <a:r>
              <a:rPr lang="ru-RU" sz="1200" b="1" dirty="0" smtClean="0"/>
              <a:t>Редакторы: </a:t>
            </a:r>
            <a:r>
              <a:rPr lang="ru-RU" sz="1200" b="1" dirty="0" err="1" smtClean="0"/>
              <a:t>Эфендиева</a:t>
            </a:r>
            <a:r>
              <a:rPr lang="ru-RU" sz="1200" b="1" dirty="0" smtClean="0"/>
              <a:t> Елена Николаевна, Софьина Лариса Викторовна.</a:t>
            </a:r>
          </a:p>
          <a:p>
            <a:pPr algn="ctr"/>
            <a:r>
              <a:rPr lang="ru-RU" sz="1200" b="1" dirty="0" smtClean="0"/>
              <a:t>Тема следующего номера «В гости к звуку </a:t>
            </a:r>
            <a:r>
              <a:rPr lang="en-US" sz="1200" b="1" dirty="0" smtClean="0"/>
              <a:t>[</a:t>
            </a:r>
            <a:r>
              <a:rPr lang="ru-RU" sz="1200" b="1" dirty="0" smtClean="0"/>
              <a:t>Р</a:t>
            </a:r>
            <a:r>
              <a:rPr lang="en-US" sz="1200" b="1" dirty="0" smtClean="0"/>
              <a:t>]</a:t>
            </a:r>
            <a:r>
              <a:rPr lang="ru-RU" sz="1200" b="1" dirty="0" smtClean="0"/>
              <a:t>»</a:t>
            </a:r>
            <a:endParaRPr lang="ru-RU" sz="1200" b="1" dirty="0"/>
          </a:p>
        </p:txBody>
      </p:sp>
      <p:pic>
        <p:nvPicPr>
          <p:cNvPr id="6" name="Picture 2" descr="C:\Users\Пользователь\Desktop\1614549884_1-p-luntik-na-belom-fone-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836712"/>
            <a:ext cx="1531148" cy="1800200"/>
          </a:xfrm>
          <a:prstGeom prst="rect">
            <a:avLst/>
          </a:prstGeom>
          <a:noFill/>
        </p:spPr>
      </p:pic>
      <p:pic>
        <p:nvPicPr>
          <p:cNvPr id="7" name="Picture 4" descr="C:\Users\Пользователь\Desktop\2628744-up5qgjed-v4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4288" y="1916832"/>
            <a:ext cx="1800200" cy="1800200"/>
          </a:xfrm>
          <a:prstGeom prst="rect">
            <a:avLst/>
          </a:prstGeom>
          <a:noFill/>
          <a:scene3d>
            <a:camera prst="orthographicFront">
              <a:rot lat="0" lon="10799999" rev="0"/>
            </a:camera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3739</TotalTime>
  <Words>546</Words>
  <Application>Microsoft Office PowerPoint</Application>
  <PresentationFormat>Экран (4:3)</PresentationFormat>
  <Paragraphs>52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Office Theme</vt:lpstr>
      <vt:lpstr>Познавательно-речевой журнал для детей 4 -7 лет и их родителей   «Вместе играем – речь развиваем»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/>
  <dc:creator>Mariajose</dc:creator>
  <dc:description/>
  <cp:lastModifiedBy>Пользователь</cp:lastModifiedBy>
  <cp:revision>558</cp:revision>
  <dcterms:created xsi:type="dcterms:W3CDTF">2010-05-23T17:28:12Z</dcterms:created>
  <dcterms:modified xsi:type="dcterms:W3CDTF">2023-01-16T15:48:44Z</dcterms:modified>
  <dc:language>en-US</dc:language>
</cp:coreProperties>
</file>