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9" r:id="rId3"/>
    <p:sldId id="257" r:id="rId4"/>
    <p:sldId id="258" r:id="rId5"/>
    <p:sldId id="288" r:id="rId6"/>
    <p:sldId id="260" r:id="rId7"/>
    <p:sldId id="295" r:id="rId8"/>
    <p:sldId id="294" r:id="rId9"/>
    <p:sldId id="262" r:id="rId10"/>
    <p:sldId id="264" r:id="rId11"/>
    <p:sldId id="266" r:id="rId12"/>
    <p:sldId id="268" r:id="rId13"/>
    <p:sldId id="283" r:id="rId14"/>
    <p:sldId id="284" r:id="rId15"/>
    <p:sldId id="285" r:id="rId16"/>
    <p:sldId id="286" r:id="rId17"/>
    <p:sldId id="270" r:id="rId18"/>
    <p:sldId id="272" r:id="rId19"/>
    <p:sldId id="282" r:id="rId20"/>
    <p:sldId id="289" r:id="rId21"/>
    <p:sldId id="291" r:id="rId22"/>
    <p:sldId id="292" r:id="rId23"/>
    <p:sldId id="293" r:id="rId24"/>
    <p:sldId id="274" r:id="rId25"/>
    <p:sldId id="278" r:id="rId26"/>
    <p:sldId id="280" r:id="rId27"/>
    <p:sldId id="27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Муниципальное бюджетное общеобразовательное учреждение «Усть – Абаканская СОШ»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Arial Narrow" pitchFamily="34" charset="0"/>
            </a:endParaRPr>
          </a:p>
          <a:p>
            <a:pPr>
              <a:buNone/>
            </a:pPr>
            <a:endParaRPr lang="ru-RU" dirty="0" smtClean="0">
              <a:latin typeface="Arial Narrow" pitchFamily="34" charset="0"/>
            </a:endParaRPr>
          </a:p>
          <a:p>
            <a:pPr algn="ctr">
              <a:buNone/>
            </a:pPr>
            <a:r>
              <a:rPr lang="ru-RU" dirty="0" smtClean="0"/>
              <a:t>Способы формирования здорового образа жизни у школьников во внеурочной деятельности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r">
              <a:buNone/>
            </a:pPr>
            <a:r>
              <a:rPr lang="ru-RU" dirty="0" smtClean="0"/>
              <a:t>Барчукова Е.И.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D:\работа\фотографии\2008-2012\10-11 год\Плакаты, рисунки\РМИД 00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02687" y="-500090"/>
            <a:ext cx="9246687" cy="69350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В</a:t>
            </a:r>
            <a:r>
              <a:rPr lang="ru-RU" b="1" dirty="0" smtClean="0">
                <a:solidFill>
                  <a:srgbClr val="7030A0"/>
                </a:solidFill>
              </a:rPr>
              <a:t> школе разработана программа 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по профилактике употребления </a:t>
            </a:r>
            <a:r>
              <a:rPr lang="ru-RU" b="1" dirty="0" smtClean="0"/>
              <a:t>ПАВ</a:t>
            </a:r>
            <a:endParaRPr lang="ru-RU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40895" y="1890892"/>
            <a:ext cx="5262210" cy="3944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Кабинет по предупреждению и профилактике употребления ПАВ</a:t>
            </a:r>
            <a:endParaRPr lang="ru-RU" dirty="0"/>
          </a:p>
        </p:txBody>
      </p:sp>
      <p:pic>
        <p:nvPicPr>
          <p:cNvPr id="2050" name="Picture 2" descr="D:\работа\фотографии\кабинет профилактики 00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00174"/>
            <a:ext cx="6762799" cy="50720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работа\фотографии\кабинет профилактики 00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524430" cy="63933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5" descr="C:\Documents and Settings\Администратор\Мои документы\Мои рисунки\Изображение\Изображение 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428735"/>
            <a:ext cx="4012250" cy="4608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700" b="1" i="1" dirty="0" smtClean="0">
                <a:solidFill>
                  <a:srgbClr val="FF0000"/>
                </a:solidFill>
              </a:rPr>
              <a:t>« Я – ВЫБИРАЮ ЖИЗНЬ!»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>
                <a:solidFill>
                  <a:srgbClr val="00B050"/>
                </a:solidFill>
              </a:rPr>
              <a:t> (КОНКУРС ПЛАКАТОВ, РИСУНКОВ, СОЧИНЕНИЙ,ПРОВЕДЕНИЕ КРУГЛЫХ СТОЛОВ, ДИСКУССИЙ )</a:t>
            </a:r>
            <a:br>
              <a:rPr lang="ru-RU" sz="2700" dirty="0" smtClean="0">
                <a:solidFill>
                  <a:srgbClr val="00B050"/>
                </a:solidFill>
              </a:rPr>
            </a:br>
            <a:endParaRPr lang="ru-RU" sz="2700" dirty="0" smtClean="0">
              <a:solidFill>
                <a:srgbClr val="00B050"/>
              </a:solidFill>
            </a:endParaRPr>
          </a:p>
        </p:txBody>
      </p:sp>
      <p:pic>
        <p:nvPicPr>
          <p:cNvPr id="11268" name="Picture 6" descr="C:\Documents and Settings\Администратор\Мои документы\Мои рисунки\IMG_2091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29124" y="1428736"/>
            <a:ext cx="4357718" cy="4586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 descr="D:\работа\фотографии\2012-2013\дети рисуют 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38210"/>
            <a:ext cx="4429124" cy="5905499"/>
          </a:xfrm>
          <a:prstGeom prst="rect">
            <a:avLst/>
          </a:prstGeom>
          <a:noFill/>
        </p:spPr>
      </p:pic>
      <p:pic>
        <p:nvPicPr>
          <p:cNvPr id="12291" name="Picture 3" descr="D:\работа\фотографии\2012-2013\дети рисуют 0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8694" y="857232"/>
            <a:ext cx="4305306" cy="57404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D:\работа\фотографии\2012-2013\дети рисуют 0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643966" cy="648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5" descr="C:\Documents and Settings\Администратор\Мои документы\Мои рисунки\IMG_226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285860"/>
            <a:ext cx="3059653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rgbClr val="0070C0"/>
                </a:solidFill>
              </a:rPr>
              <a:t>УЧАЩИЕСЯ ШКОЛЫ ПРИНИМАЮТ АКТИВНОЕ УЧАСТИЕ И ЯВЛЯЮТСЯ ПРИЗЕРАМИ КОНКУРСОВ РАЙОННОГО И РЕСПУБЛИКАНСКОГО УРОВНЕЙ, ПОСВЯЩЕННЫХ ПРОФИЛАКТИКЕ УПОТРЕБЛЕНИЯ ПАВ 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 smtClean="0"/>
          </a:p>
        </p:txBody>
      </p:sp>
      <p:pic>
        <p:nvPicPr>
          <p:cNvPr id="12292" name="Picture 6" descr="C:\Documents and Settings\Администратор\Мои документы\Мои рисунки\IMG_2268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286248" y="1285860"/>
            <a:ext cx="4071966" cy="4542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 descr="C:\Documents and Settings\Администратор\Мои документы\Мои рисунки\IMG_227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85728"/>
            <a:ext cx="3857653" cy="5786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6" name="Picture 3" descr="C:\Documents and Settings\Администратор\Мои документы\Мои рисунки\IMG_2280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/>
          <a:srcRect l="13192" t="6944" r="6188"/>
          <a:stretch>
            <a:fillRect/>
          </a:stretch>
        </p:blipFill>
        <p:spPr>
          <a:xfrm>
            <a:off x="4714876" y="285728"/>
            <a:ext cx="3929090" cy="5743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5" descr="C:\Documents and Settings\Администратор\Рабочий стол\наркотики 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643050"/>
            <a:ext cx="4111837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АКТИВНО ИСПОЛЬЗУЕМ ВИДЕОМАТЕРИАЛЫ, РЕКОМЕНДОВАННЫЕ УПРАВЛЕНИЕМ ПО СИБИРСКОМУ ФЕДЕРАЛЬНОМУ ОКРУГУ 1 ДЕПАРТАМЕНТА ФСКН РОССИИ ОТДЕЛОМ МЕЖВЕДОМСТВЕННОГО ВЗАИМОДЕЙСТВИЯ В СФЕРЕ ПРОФИЛАКТИКИ </a:t>
            </a:r>
          </a:p>
        </p:txBody>
      </p:sp>
      <p:pic>
        <p:nvPicPr>
          <p:cNvPr id="14339" name="Содержимое 5" descr="наркотики 008.jpg"/>
          <p:cNvPicPr>
            <a:picLocks noGrp="1" noChangeAspect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429124" y="1714488"/>
            <a:ext cx="4416425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День здоровья</a:t>
            </a:r>
            <a:endParaRPr lang="ru-RU" dirty="0"/>
          </a:p>
        </p:txBody>
      </p:sp>
      <p:pic>
        <p:nvPicPr>
          <p:cNvPr id="4098" name="Picture 2" descr="D:\ФОТО\день здоровья\14 мая спорт 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00108"/>
            <a:ext cx="3944910" cy="2958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D:\ФОТО\день здоровья\14 мая спорт 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285860"/>
            <a:ext cx="3619280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D:\ФОТО\день здоровья\14 мая спорт 0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357562"/>
            <a:ext cx="4016348" cy="3012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 descr="D:\ФОТО\Спортивный праздник май 2008\IMG_11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3357562"/>
            <a:ext cx="4000256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Что нужно делать, чтобы быть здоровым</a:t>
            </a:r>
            <a:br>
              <a:rPr lang="ru-RU" dirty="0" smtClean="0"/>
            </a:br>
            <a:r>
              <a:rPr lang="ru-RU" dirty="0" smtClean="0"/>
              <a:t>50% - Вести здоровый образ жизни (гигиена, питание)</a:t>
            </a:r>
            <a:br>
              <a:rPr lang="ru-RU" dirty="0" smtClean="0"/>
            </a:br>
            <a:r>
              <a:rPr lang="ru-RU" dirty="0" smtClean="0"/>
              <a:t>30% - Заниматься спортом</a:t>
            </a:r>
            <a:br>
              <a:rPr lang="ru-RU" dirty="0" smtClean="0"/>
            </a:br>
            <a:r>
              <a:rPr lang="ru-RU" dirty="0" smtClean="0"/>
              <a:t>12% - Соблюдать правила гигиены</a:t>
            </a:r>
            <a:br>
              <a:rPr lang="ru-RU" dirty="0" smtClean="0"/>
            </a:br>
            <a:r>
              <a:rPr lang="ru-RU" dirty="0" smtClean="0"/>
              <a:t>8% - правильно питаться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 fontScale="90000"/>
          </a:bodyPr>
          <a:lstStyle/>
          <a:p>
            <a:pPr lvl="0"/>
            <a:r>
              <a:rPr lang="ru-RU" sz="4000" dirty="0" smtClean="0"/>
              <a:t>Что Вы готовы сделать для сохранения своего здоровья?</a:t>
            </a:r>
            <a:br>
              <a:rPr lang="ru-RU" sz="4000" dirty="0" smtClean="0"/>
            </a:br>
            <a:r>
              <a:rPr lang="ru-RU" sz="4000" dirty="0" smtClean="0"/>
              <a:t>45% - вести здоровый образ жизни (спорт, гигиена, питание, следить за состоянием здоровья)</a:t>
            </a:r>
            <a:br>
              <a:rPr lang="ru-RU" sz="4000" dirty="0" smtClean="0"/>
            </a:br>
            <a:r>
              <a:rPr lang="ru-RU" sz="4000" dirty="0" smtClean="0"/>
              <a:t>10% - следить за состоянием здоровья (вовремя обращаться к врачу)</a:t>
            </a:r>
            <a:br>
              <a:rPr lang="ru-RU" sz="4000" dirty="0" smtClean="0"/>
            </a:br>
            <a:r>
              <a:rPr lang="ru-RU" sz="4000" dirty="0" smtClean="0"/>
              <a:t>25% - бросить вредные привычки</a:t>
            </a:r>
            <a:br>
              <a:rPr lang="ru-RU" sz="4000" dirty="0" smtClean="0"/>
            </a:br>
            <a:r>
              <a:rPr lang="ru-RU" sz="4000" dirty="0" smtClean="0"/>
              <a:t>18%- заниматься спортом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97568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>Занимаетесь ли ВЫ спортом?</a:t>
            </a:r>
            <a:br>
              <a:rPr lang="ru-RU" dirty="0" smtClean="0"/>
            </a:br>
            <a:r>
              <a:rPr lang="ru-RU" dirty="0" smtClean="0"/>
              <a:t>45% - да</a:t>
            </a:r>
            <a:br>
              <a:rPr lang="ru-RU" dirty="0" smtClean="0"/>
            </a:br>
            <a:r>
              <a:rPr lang="ru-RU" dirty="0" smtClean="0"/>
              <a:t>55% - нет</a:t>
            </a:r>
            <a:br>
              <a:rPr lang="ru-RU" dirty="0" smtClean="0"/>
            </a:br>
            <a:r>
              <a:rPr lang="ru-RU" dirty="0" smtClean="0"/>
              <a:t>Имеете ли Вы вредные привычки? Если они отвечали «ДА» -получали красные кружочки (как сигнал опасности), если «Нет», то зеленые.</a:t>
            </a:r>
            <a:br>
              <a:rPr lang="ru-RU" dirty="0" smtClean="0"/>
            </a:br>
            <a:r>
              <a:rPr lang="ru-RU" dirty="0" smtClean="0"/>
              <a:t>55% - да</a:t>
            </a:r>
            <a:br>
              <a:rPr lang="ru-RU" dirty="0" smtClean="0"/>
            </a:br>
            <a:r>
              <a:rPr lang="ru-RU" dirty="0" smtClean="0"/>
              <a:t>45% - нет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97568"/>
          </a:xfrm>
        </p:spPr>
        <p:txBody>
          <a:bodyPr/>
          <a:lstStyle/>
          <a:p>
            <a:pPr lvl="0"/>
            <a:r>
              <a:rPr lang="ru-RU" dirty="0" smtClean="0"/>
              <a:t>Что даёт Вам занятие спортом?</a:t>
            </a:r>
            <a:br>
              <a:rPr lang="ru-RU" dirty="0" smtClean="0"/>
            </a:br>
            <a:r>
              <a:rPr lang="ru-RU" dirty="0" smtClean="0"/>
              <a:t>25% - здоровье</a:t>
            </a:r>
            <a:br>
              <a:rPr lang="ru-RU" dirty="0" smtClean="0"/>
            </a:br>
            <a:r>
              <a:rPr lang="ru-RU" dirty="0" smtClean="0"/>
              <a:t>40% - физическую силу</a:t>
            </a:r>
            <a:br>
              <a:rPr lang="ru-RU" dirty="0" smtClean="0"/>
            </a:br>
            <a:r>
              <a:rPr lang="ru-RU" dirty="0" smtClean="0"/>
              <a:t>20% - забыть вредные привычки</a:t>
            </a:r>
            <a:br>
              <a:rPr lang="ru-RU" dirty="0" smtClean="0"/>
            </a:br>
            <a:r>
              <a:rPr lang="ru-RU" dirty="0" smtClean="0"/>
              <a:t>15% - выносливость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КРОСС НАЦИИ</a:t>
            </a:r>
            <a:endParaRPr lang="ru-RU" dirty="0"/>
          </a:p>
        </p:txBody>
      </p:sp>
      <p:pic>
        <p:nvPicPr>
          <p:cNvPr id="5122" name="Picture 2" descr="D:\ФОТО\КРОСС нации сент2010\кросс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67181"/>
            <a:ext cx="3857652" cy="2893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D:\ФОТО\КРОСС нации сент2010\кросс18.jpg"/>
          <p:cNvPicPr>
            <a:picLocks noChangeAspect="1" noChangeArrowheads="1"/>
          </p:cNvPicPr>
          <p:nvPr/>
        </p:nvPicPr>
        <p:blipFill>
          <a:blip r:embed="rId3"/>
          <a:srcRect l="26788" t="40477" r="28566"/>
          <a:stretch>
            <a:fillRect/>
          </a:stretch>
        </p:blipFill>
        <p:spPr bwMode="auto">
          <a:xfrm>
            <a:off x="4857752" y="1214422"/>
            <a:ext cx="4000528" cy="4000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D:\ФОТО\КРОСС нации сент2010\кросс14.jpg"/>
          <p:cNvPicPr>
            <a:picLocks noChangeAspect="1" noChangeArrowheads="1"/>
          </p:cNvPicPr>
          <p:nvPr/>
        </p:nvPicPr>
        <p:blipFill>
          <a:blip r:embed="rId4" cstate="print">
            <a:lum bright="10000" contrast="-10000"/>
          </a:blip>
          <a:srcRect l="19286" t="15572" r="4724" b="20504"/>
          <a:stretch>
            <a:fillRect/>
          </a:stretch>
        </p:blipFill>
        <p:spPr bwMode="auto">
          <a:xfrm>
            <a:off x="1142976" y="4286232"/>
            <a:ext cx="4076010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Спортивный праздник </a:t>
            </a:r>
            <a:br>
              <a:rPr lang="ru-RU" dirty="0" smtClean="0"/>
            </a:br>
            <a:r>
              <a:rPr lang="ru-RU" dirty="0" smtClean="0"/>
              <a:t>«Мама, папа, Я – спортивная семья»</a:t>
            </a:r>
            <a:endParaRPr lang="ru-RU" dirty="0"/>
          </a:p>
        </p:txBody>
      </p:sp>
      <p:pic>
        <p:nvPicPr>
          <p:cNvPr id="6147" name="Picture 3" descr="D:\ФОТО\не разлучные друзья - взрослые и дети\не разлучные друзья 014.jpg"/>
          <p:cNvPicPr>
            <a:picLocks noChangeAspect="1" noChangeArrowheads="1"/>
          </p:cNvPicPr>
          <p:nvPr/>
        </p:nvPicPr>
        <p:blipFill>
          <a:blip r:embed="rId2" cstate="print"/>
          <a:srcRect t="13101" b="14300"/>
          <a:stretch>
            <a:fillRect/>
          </a:stretch>
        </p:blipFill>
        <p:spPr bwMode="auto">
          <a:xfrm>
            <a:off x="3643306" y="3857628"/>
            <a:ext cx="5116505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D:\ФОТО\не разлучные друзья - взрослые и дети\не разлучные друзья 001.jpg"/>
          <p:cNvPicPr>
            <a:picLocks noChangeAspect="1" noChangeArrowheads="1"/>
          </p:cNvPicPr>
          <p:nvPr/>
        </p:nvPicPr>
        <p:blipFill>
          <a:blip r:embed="rId3" cstate="print"/>
          <a:srcRect t="8080" b="7076"/>
          <a:stretch>
            <a:fillRect/>
          </a:stretch>
        </p:blipFill>
        <p:spPr bwMode="auto">
          <a:xfrm>
            <a:off x="214282" y="1857364"/>
            <a:ext cx="4714876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107154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C00000"/>
                </a:solidFill>
              </a:rPr>
              <a:t>Здоровье детей – забота общая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028" name="Picture 4" descr="D:\фото\СПОРТ все\КРОСС нации сент2010\кросс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785794"/>
            <a:ext cx="4500562" cy="3435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D:\фото\КУЗНЕЦОВА\Изображение 4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472" y="3500438"/>
            <a:ext cx="4000528" cy="3143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D:\работа\фотографии\2013-2014\спорт\спорт 03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857232"/>
            <a:ext cx="4038600" cy="3028950"/>
          </a:xfrm>
          <a:prstGeom prst="rect">
            <a:avLst/>
          </a:prstGeom>
          <a:noFill/>
        </p:spPr>
      </p:pic>
      <p:pic>
        <p:nvPicPr>
          <p:cNvPr id="13" name="Picture 2" descr="D:\работа\фотографии\2013-2014\спорт\спорт 0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364331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D:\работа\фотографии\2013-2014\спорт\спорт 06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4786314" cy="3589736"/>
          </a:xfrm>
          <a:prstGeom prst="rect">
            <a:avLst/>
          </a:prstGeom>
          <a:noFill/>
        </p:spPr>
      </p:pic>
      <p:pic>
        <p:nvPicPr>
          <p:cNvPr id="6147" name="Picture 3" descr="D:\работа\фотографии\2013-2014\спорт\спорт 07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26" y="2714620"/>
            <a:ext cx="5214974" cy="39112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работа\фотографии\2013-2014\спорт\спорт 10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работа\фотографии\2013-2014\спорт\спорт 09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191556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D:\работа\фотографии\2013-2014\малые олимп игры 00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DSC0170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214422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Занятость детей в кружках</a:t>
            </a:r>
            <a:endParaRPr lang="ru-RU" dirty="0"/>
          </a:p>
        </p:txBody>
      </p:sp>
      <p:pic>
        <p:nvPicPr>
          <p:cNvPr id="14349" name="Picture 13" descr="IMG_201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500694" y="1214422"/>
            <a:ext cx="3276600" cy="2457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50" name="Picture 14" descr="кружок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715008" y="4286256"/>
            <a:ext cx="2997200" cy="241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51" name="Picture 15" descr="DSC0943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28596" y="4357694"/>
            <a:ext cx="3097213" cy="232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4" name="WordArt 8"/>
          <p:cNvSpPr>
            <a:spLocks noChangeArrowheads="1" noChangeShapeType="1" noTextEdit="1"/>
          </p:cNvSpPr>
          <p:nvPr/>
        </p:nvSpPr>
        <p:spPr bwMode="auto">
          <a:xfrm>
            <a:off x="1143000" y="457200"/>
            <a:ext cx="6915150" cy="800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14353" name="Picture 17" descr="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2643182"/>
            <a:ext cx="3124200" cy="2208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dirty="0" smtClean="0"/>
              <a:t>Акции «здоровье – это здорово!», конкурсы рисунков «Жизнь прекрасна!», декады по профилактике употребления ПАВ, просмотр видеороликов (</a:t>
            </a:r>
            <a:r>
              <a:rPr lang="ru-RU" sz="2200" dirty="0" err="1" smtClean="0"/>
              <a:t>интернет-уроки</a:t>
            </a:r>
            <a:r>
              <a:rPr lang="ru-RU" sz="2200" dirty="0" smtClean="0"/>
              <a:t>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D:\фото\ФОТКИ\IMG_20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" y="1071546"/>
            <a:ext cx="3524274" cy="2643206"/>
          </a:xfrm>
          <a:effectLst>
            <a:softEdge rad="112500"/>
          </a:effectLst>
        </p:spPr>
      </p:pic>
      <p:pic>
        <p:nvPicPr>
          <p:cNvPr id="1027" name="Picture 3" descr="D:\фото\экскурсия\IMG_71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 rot="16200000">
            <a:off x="5539396" y="1586490"/>
            <a:ext cx="4119548" cy="3089661"/>
          </a:xfrm>
          <a:effectLst>
            <a:softEdge rad="112500"/>
          </a:effectLst>
        </p:spPr>
      </p:pic>
      <p:pic>
        <p:nvPicPr>
          <p:cNvPr id="1028" name="Picture 4" descr="D:\мои документы 2012\Мои рисунки\Изображение\Изображение 314.jpg"/>
          <p:cNvPicPr>
            <a:picLocks noChangeAspect="1" noChangeArrowheads="1"/>
          </p:cNvPicPr>
          <p:nvPr/>
        </p:nvPicPr>
        <p:blipFill>
          <a:blip r:embed="rId4" cstate="print"/>
          <a:srcRect l="23662"/>
          <a:stretch>
            <a:fillRect/>
          </a:stretch>
        </p:blipFill>
        <p:spPr bwMode="auto">
          <a:xfrm>
            <a:off x="0" y="3643314"/>
            <a:ext cx="2903934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D:\мои документы 2012\Мои рисунки\Изображение\Изображение 3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795" y="3000372"/>
            <a:ext cx="3203205" cy="3857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D:\мои документы 2012\Мои рисунки\Изображение\Копия (7) Изображение 32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32" y="3500438"/>
            <a:ext cx="3071834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1" name="Picture 7" descr="D:\мои документы 2012\Мои рисунки\Новая папка (2)\урок мужества 003.jpg"/>
          <p:cNvPicPr>
            <a:picLocks noChangeAspect="1" noChangeArrowheads="1"/>
          </p:cNvPicPr>
          <p:nvPr/>
        </p:nvPicPr>
        <p:blipFill>
          <a:blip r:embed="rId7" cstate="print">
            <a:lum bright="20000" contrast="10000"/>
          </a:blip>
          <a:srcRect/>
          <a:stretch>
            <a:fillRect/>
          </a:stretch>
        </p:blipFill>
        <p:spPr bwMode="auto">
          <a:xfrm>
            <a:off x="3428992" y="1142984"/>
            <a:ext cx="2710882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 descr="D:\мои документы 2012\Мои рисунки\разное 09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4762258" y="3810247"/>
            <a:ext cx="2643180" cy="3452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Организация работы с семьей: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4732337"/>
          </a:xfrm>
        </p:spPr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Диагностика социальных условий жизни обучающихся.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Оформления социальных карт учащихся и семей.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Проведение родительских собраний  и лекториев для родителей с привлечением специалистов служб профилактики.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Проведение  индивидуальных консультаций с родителями (привлечение специалистов – психолог, инспектор, нарколог и т.д.)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452596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7000" b="1" dirty="0" smtClean="0">
                <a:solidFill>
                  <a:schemeClr val="accent1">
                    <a:lumMod val="75000"/>
                  </a:schemeClr>
                </a:solidFill>
              </a:rPr>
              <a:t>«Избегай удовольствия</a:t>
            </a:r>
            <a:r>
              <a:rPr lang="ru-RU" sz="7000" b="1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br>
              <a:rPr lang="ru-RU" sz="7000" b="1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7000" b="1" smtClean="0">
                <a:solidFill>
                  <a:schemeClr val="accent1">
                    <a:lumMod val="75000"/>
                  </a:schemeClr>
                </a:solidFill>
              </a:rPr>
              <a:t>рождающего </a:t>
            </a:r>
            <a:r>
              <a:rPr lang="ru-RU" sz="7000" b="1" dirty="0" smtClean="0">
                <a:solidFill>
                  <a:schemeClr val="accent1">
                    <a:lumMod val="75000"/>
                  </a:schemeClr>
                </a:solidFill>
              </a:rPr>
              <a:t>страдания»</a:t>
            </a:r>
            <a:endParaRPr lang="ru-RU" sz="7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387" name="Содержимое 7"/>
          <p:cNvSpPr>
            <a:spLocks noGrp="1"/>
          </p:cNvSpPr>
          <p:nvPr>
            <p:ph sz="quarter" idx="1"/>
          </p:nvPr>
        </p:nvSpPr>
        <p:spPr>
          <a:xfrm>
            <a:off x="4214810" y="5486400"/>
            <a:ext cx="4643470" cy="987425"/>
          </a:xfrm>
        </p:spPr>
        <p:txBody>
          <a:bodyPr/>
          <a:lstStyle/>
          <a:p>
            <a:pPr algn="r">
              <a:buFont typeface="Wingdings" pitchFamily="2" charset="2"/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Солон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191</Words>
  <PresentationFormat>Экран (4:3)</PresentationFormat>
  <Paragraphs>29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Муниципальное бюджетное общеобразовательное учреждение «Усть – Абаканская СОШ»</vt:lpstr>
      <vt:lpstr>Слайд 2</vt:lpstr>
      <vt:lpstr>В школе разработана программа  по профилактике употребления ПАВ</vt:lpstr>
      <vt:lpstr>Кабинет по предупреждению и профилактике употребления ПАВ</vt:lpstr>
      <vt:lpstr>Слайд 5</vt:lpstr>
      <vt:lpstr> « Я – ВЫБИРАЮ ЖИЗНЬ!»  (КОНКУРС ПЛАКАТОВ, РИСУНКОВ, СОЧИНЕНИЙ,ПРОВЕДЕНИЕ КРУГЛЫХ СТОЛОВ, ДИСКУССИЙ ) </vt:lpstr>
      <vt:lpstr>Слайд 7</vt:lpstr>
      <vt:lpstr>Слайд 8</vt:lpstr>
      <vt:lpstr>УЧАЩИЕСЯ ШКОЛЫ ПРИНИМАЮТ АКТИВНОЕ УЧАСТИЕ И ЯВЛЯЮТСЯ ПРИЗЕРАМИ КОНКУРСОВ РАЙОННОГО И РЕСПУБЛИКАНСКОГО УРОВНЕЙ, ПОСВЯЩЕННЫХ ПРОФИЛАКТИКЕ УПОТРЕБЛЕНИЯ ПАВ  </vt:lpstr>
      <vt:lpstr>Слайд 10</vt:lpstr>
      <vt:lpstr>АКТИВНО ИСПОЛЬЗУЕМ ВИДЕОМАТЕРИАЛЫ, РЕКОМЕНДОВАННЫЕ УПРАВЛЕНИЕМ ПО СИБИРСКОМУ ФЕДЕРАЛЬНОМУ ОКРУГУ 1 ДЕПАРТАМЕНТА ФСКН РОССИИ ОТДЕЛОМ МЕЖВЕДОМСТВЕННОГО ВЗАИМОДЕЙСТВИЯ В СФЕРЕ ПРОФИЛАКТИКИ </vt:lpstr>
      <vt:lpstr>День здоровья</vt:lpstr>
      <vt:lpstr>Что нужно делать, чтобы быть здоровым 50% - Вести здоровый образ жизни (гигиена, питание) 30% - Заниматься спортом 12% - Соблюдать правила гигиены 8% - правильно питаться </vt:lpstr>
      <vt:lpstr>Что Вы готовы сделать для сохранения своего здоровья? 45% - вести здоровый образ жизни (спорт, гигиена, питание, следить за состоянием здоровья) 10% - следить за состоянием здоровья (вовремя обращаться к врачу) 25% - бросить вредные привычки 18%- заниматься спортом </vt:lpstr>
      <vt:lpstr>Занимаетесь ли ВЫ спортом? 45% - да 55% - нет Имеете ли Вы вредные привычки? Если они отвечали «ДА» -получали красные кружочки (как сигнал опасности), если «Нет», то зеленые. 55% - да 45% - нет </vt:lpstr>
      <vt:lpstr>Что даёт Вам занятие спортом? 25% - здоровье 40% - физическую силу 20% - забыть вредные привычки 15% - выносливость </vt:lpstr>
      <vt:lpstr>КРОСС НАЦИИ</vt:lpstr>
      <vt:lpstr>Спортивный праздник  «Мама, папа, Я – спортивная семья»</vt:lpstr>
      <vt:lpstr>Здоровье детей – забота общая</vt:lpstr>
      <vt:lpstr>Слайд 20</vt:lpstr>
      <vt:lpstr>Слайд 21</vt:lpstr>
      <vt:lpstr>Слайд 22</vt:lpstr>
      <vt:lpstr>Слайд 23</vt:lpstr>
      <vt:lpstr>Занятость детей в кружках</vt:lpstr>
      <vt:lpstr>Акции «здоровье – это здорово!», конкурсы рисунков «Жизнь прекрасна!», декады по профилактике употребления ПАВ, просмотр видеороликов (интернет-уроки). </vt:lpstr>
      <vt:lpstr>Организация работы с семьей:</vt:lpstr>
      <vt:lpstr>«Избегай удовольствия,  рождающего страдания»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общеобразовательное учреждение «Усть – Абаканская СОШ»</dc:title>
  <cp:lastModifiedBy>user</cp:lastModifiedBy>
  <cp:revision>7</cp:revision>
  <dcterms:modified xsi:type="dcterms:W3CDTF">2021-12-15T04:44:37Z</dcterms:modified>
</cp:coreProperties>
</file>