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60" r:id="rId5"/>
    <p:sldId id="264" r:id="rId6"/>
    <p:sldId id="262" r:id="rId7"/>
    <p:sldId id="263" r:id="rId8"/>
    <p:sldId id="265" r:id="rId9"/>
    <p:sldId id="266" r:id="rId10"/>
    <p:sldId id="259" r:id="rId11"/>
    <p:sldId id="267" r:id="rId12"/>
    <p:sldId id="268" r:id="rId13"/>
    <p:sldId id="269" r:id="rId14"/>
    <p:sldId id="270" r:id="rId15"/>
    <p:sldId id="272" r:id="rId16"/>
    <p:sldId id="273" r:id="rId17"/>
    <p:sldId id="274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>
        <p:scale>
          <a:sx n="70" d="100"/>
          <a:sy n="70" d="100"/>
        </p:scale>
        <p:origin x="-744" y="-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бумага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1"/>
                <c:pt idx="0">
                  <c:v>отходы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#,##0">
                  <c:v>2833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пластик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1"/>
                <c:pt idx="0">
                  <c:v>отходы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3085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стекло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1"/>
                <c:pt idx="0">
                  <c:v>отходы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290</c:v>
                </c:pt>
                <c:pt idx="3">
                  <c:v>5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бытовые отходы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1"/>
                <c:pt idx="0">
                  <c:v>отходы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738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3694464"/>
        <c:axId val="33696000"/>
      </c:barChart>
      <c:catAx>
        <c:axId val="336944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3696000"/>
        <c:crosses val="autoZero"/>
        <c:auto val="1"/>
        <c:lblAlgn val="ctr"/>
        <c:lblOffset val="100"/>
        <c:noMultiLvlLbl val="0"/>
      </c:catAx>
      <c:valAx>
        <c:axId val="33696000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33694464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4EFE0-A4C9-40EB-B746-54CB8F77FB6F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33140-EA3C-4900-B5AD-9C500F1A46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741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4EFE0-A4C9-40EB-B746-54CB8F77FB6F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33140-EA3C-4900-B5AD-9C500F1A46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2043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4EFE0-A4C9-40EB-B746-54CB8F77FB6F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33140-EA3C-4900-B5AD-9C500F1A46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0584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4EFE0-A4C9-40EB-B746-54CB8F77FB6F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33140-EA3C-4900-B5AD-9C500F1A46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7130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4EFE0-A4C9-40EB-B746-54CB8F77FB6F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33140-EA3C-4900-B5AD-9C500F1A46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5705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4EFE0-A4C9-40EB-B746-54CB8F77FB6F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33140-EA3C-4900-B5AD-9C500F1A46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779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4EFE0-A4C9-40EB-B746-54CB8F77FB6F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33140-EA3C-4900-B5AD-9C500F1A46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3747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4EFE0-A4C9-40EB-B746-54CB8F77FB6F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33140-EA3C-4900-B5AD-9C500F1A46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9703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4EFE0-A4C9-40EB-B746-54CB8F77FB6F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33140-EA3C-4900-B5AD-9C500F1A46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6041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4EFE0-A4C9-40EB-B746-54CB8F77FB6F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33140-EA3C-4900-B5AD-9C500F1A46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8348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4EFE0-A4C9-40EB-B746-54CB8F77FB6F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33140-EA3C-4900-B5AD-9C500F1A46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59951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368300" y="0"/>
            <a:ext cx="139700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320800" y="0"/>
            <a:ext cx="242888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522413" y="0"/>
            <a:ext cx="3063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41288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138238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2301875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215231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Овал 16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Овал 17"/>
          <p:cNvSpPr/>
          <p:nvPr/>
        </p:nvSpPr>
        <p:spPr bwMode="auto">
          <a:xfrm>
            <a:off x="1746250" y="4867275"/>
            <a:ext cx="855663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Овал 18"/>
          <p:cNvSpPr/>
          <p:nvPr/>
        </p:nvSpPr>
        <p:spPr bwMode="auto">
          <a:xfrm>
            <a:off x="1454150" y="5500688"/>
            <a:ext cx="184150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Овал 19"/>
          <p:cNvSpPr/>
          <p:nvPr/>
        </p:nvSpPr>
        <p:spPr bwMode="auto">
          <a:xfrm>
            <a:off x="2219325" y="5788025"/>
            <a:ext cx="365125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2540000" y="4495800"/>
            <a:ext cx="487363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088" y="1111250"/>
            <a:ext cx="2286000" cy="508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2F6D65-E377-47EB-9DC0-D42C91E2FB93}" type="datetimeFigureOut">
              <a:rPr lang="ru-RU">
                <a:solidFill>
                  <a:srgbClr val="575F6D"/>
                </a:solidFill>
              </a:rPr>
              <a:pPr>
                <a:defRPr/>
              </a:pPr>
              <a:t>29.10.2021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23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701" y="4117975"/>
            <a:ext cx="3657600" cy="511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575F6D"/>
              </a:solidFill>
            </a:endParaRPr>
          </a:p>
        </p:txBody>
      </p:sp>
      <p:sp>
        <p:nvSpPr>
          <p:cNvPr id="24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766888" y="4929188"/>
            <a:ext cx="8128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6B07A0-A70B-421B-B930-820C1AB166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39767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0157F86-EC5F-4B80-8CAA-4D50A632A174}" type="datetimeFigureOut">
              <a:rPr lang="ru-RU">
                <a:solidFill>
                  <a:srgbClr val="575F6D"/>
                </a:solidFill>
              </a:rPr>
              <a:pPr>
                <a:defRPr/>
              </a:pPr>
              <a:t>29.10.2021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5B2E449-9349-4915-8DC0-966F58A946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24573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368300" y="0"/>
            <a:ext cx="139700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320800" y="0"/>
            <a:ext cx="242888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522413" y="0"/>
            <a:ext cx="3063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41288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138238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2301875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Овал 13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5" name="Овал 14"/>
          <p:cNvSpPr/>
          <p:nvPr/>
        </p:nvSpPr>
        <p:spPr bwMode="auto">
          <a:xfrm>
            <a:off x="1766888" y="4867275"/>
            <a:ext cx="854075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6" name="Овал 15"/>
          <p:cNvSpPr/>
          <p:nvPr/>
        </p:nvSpPr>
        <p:spPr bwMode="auto">
          <a:xfrm>
            <a:off x="1454150" y="5500688"/>
            <a:ext cx="184150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Овал 16"/>
          <p:cNvSpPr/>
          <p:nvPr/>
        </p:nvSpPr>
        <p:spPr bwMode="auto">
          <a:xfrm>
            <a:off x="2219325" y="5791200"/>
            <a:ext cx="365125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Овал 17"/>
          <p:cNvSpPr/>
          <p:nvPr/>
        </p:nvSpPr>
        <p:spPr bwMode="auto">
          <a:xfrm>
            <a:off x="2505075" y="4479925"/>
            <a:ext cx="487363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1213008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1500" y="1106488"/>
            <a:ext cx="2286000" cy="508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F56E15-9F59-41D2-9A21-FD82DAFB0EB6}" type="datetimeFigureOut">
              <a:rPr lang="ru-RU">
                <a:solidFill>
                  <a:srgbClr val="FFF39D"/>
                </a:solidFill>
              </a:rPr>
              <a:pPr>
                <a:defRPr/>
              </a:pPr>
              <a:t>29.10.2021</a:t>
            </a:fld>
            <a:endParaRPr lang="ru-RU">
              <a:solidFill>
                <a:srgbClr val="FFF39D"/>
              </a:solidFill>
            </a:endParaRPr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494" y="4114007"/>
            <a:ext cx="3657600" cy="51276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39D"/>
              </a:solidFill>
            </a:endParaRPr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787525" y="4929188"/>
            <a:ext cx="8128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6751CA-A344-49F0-9672-9A844DD208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8819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0F23B-E416-4B77-8DC1-B5542AA7619F}" type="datetimeFigureOut">
              <a:rPr lang="ru-RU">
                <a:solidFill>
                  <a:srgbClr val="575F6D"/>
                </a:solidFill>
              </a:rPr>
              <a:pPr>
                <a:defRPr/>
              </a:pPr>
              <a:t>29.10.2021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575F6D"/>
              </a:solidFill>
            </a:endParaRPr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0D7A1-358A-4989-B005-59AABF7174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9609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44B58-C83B-4BDC-BD79-11F9BB605E6A}" type="datetimeFigureOut">
              <a:rPr lang="ru-RU">
                <a:solidFill>
                  <a:srgbClr val="575F6D"/>
                </a:solidFill>
              </a:rPr>
              <a:pPr>
                <a:defRPr/>
              </a:pPr>
              <a:t>29.10.2021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575F6D"/>
              </a:solidFill>
            </a:endParaRPr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2137E-79E5-4234-A6AF-225C69452B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78291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852CA0B-AA2F-4E23-A291-03CF51BFD5B9}" type="datetimeFigureOut">
              <a:rPr lang="ru-RU">
                <a:solidFill>
                  <a:srgbClr val="575F6D"/>
                </a:solidFill>
              </a:rPr>
              <a:pPr>
                <a:defRPr/>
              </a:pPr>
              <a:t>29.10.2021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B7C068C-6657-4844-9E91-6D39926933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2150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812B5-6E26-4DA1-BEA7-BEE545444D3E}" type="datetimeFigureOut">
              <a:rPr lang="ru-RU">
                <a:solidFill>
                  <a:srgbClr val="575F6D"/>
                </a:solidFill>
              </a:rPr>
              <a:pPr>
                <a:defRPr/>
              </a:pPr>
              <a:t>29.10.2021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575F6D"/>
              </a:solidFill>
            </a:endParaRPr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A0DA3-5CD1-454C-95EB-76D7184215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4839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6" name="Прямая соединительная линия 5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7" name="Прямая соединительная линия 17"/>
          <p:cNvSpPr>
            <a:spLocks noChangeShapeType="1"/>
          </p:cNvSpPr>
          <p:nvPr/>
        </p:nvSpPr>
        <p:spPr bwMode="auto">
          <a:xfrm>
            <a:off x="825658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8" name="Прямая соединительная линия 1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Прямая соединительная линия 2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10875963" y="5715000"/>
            <a:ext cx="730250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710D4F5-F6EC-43EB-B182-38FE6CE720EB}" type="datetimeFigureOut">
              <a:rPr lang="ru-RU">
                <a:solidFill>
                  <a:srgbClr val="575F6D"/>
                </a:solidFill>
              </a:rPr>
              <a:pPr>
                <a:defRPr/>
              </a:pPr>
              <a:t>29.10.2021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1934B2C-FBC6-4FA7-8D39-5D049D0100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1808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0875963" y="5715000"/>
            <a:ext cx="730250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Прямая соединительная линия 17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Прямая соединительная линия 19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11" name="Прямая соединительная линия 23"/>
          <p:cNvSpPr>
            <a:spLocks noChangeShapeType="1"/>
          </p:cNvSpPr>
          <p:nvPr/>
        </p:nvSpPr>
        <p:spPr bwMode="auto">
          <a:xfrm>
            <a:off x="825658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722E9ED-DC9E-4BA9-AD8C-F5D6B8E0AD44}" type="datetimeFigureOut">
              <a:rPr lang="ru-RU">
                <a:solidFill>
                  <a:srgbClr val="575F6D"/>
                </a:solidFill>
              </a:rPr>
              <a:pPr>
                <a:defRPr/>
              </a:pPr>
              <a:t>29.10.2021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FD0D5D1-3ACC-4436-BA41-BA0A964AD7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8462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BD8346-8D50-4AED-B21F-052F04377E3F}" type="datetimeFigureOut">
              <a:rPr lang="ru-RU">
                <a:solidFill>
                  <a:srgbClr val="575F6D"/>
                </a:solidFill>
              </a:rPr>
              <a:pPr>
                <a:defRPr/>
              </a:pPr>
              <a:t>29.10.2021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575F6D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7A5797-D47B-4E8F-85FA-65F779DB07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26228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8C73D8-BFA7-4661-981B-01BC2D6F6DC1}" type="datetimeFigureOut">
              <a:rPr lang="ru-RU">
                <a:solidFill>
                  <a:srgbClr val="575F6D"/>
                </a:solidFill>
              </a:rPr>
              <a:pPr>
                <a:defRPr/>
              </a:pPr>
              <a:t>29.10.2021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575F6D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AFFBA-C220-4C58-AF27-AED9846531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1966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24EFE0-A4C9-40EB-B746-54CB8F77FB6F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F33140-EA3C-4900-B5AD-9C500F1A46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5019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8" name="Текст 1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9956800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10454482" y="1018381"/>
            <a:ext cx="2011362" cy="511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19BB0EA-2A0E-4D66-83C6-22392ECC1F06}" type="datetimeFigureOut">
              <a:rPr lang="ru-RU">
                <a:solidFill>
                  <a:srgbClr val="575F6D"/>
                </a:solidFill>
              </a:rPr>
              <a:pPr>
                <a:defRPr/>
              </a:pPr>
              <a:t>29.10.2021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9853613" y="3675063"/>
            <a:ext cx="3200400" cy="488950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srgbClr val="575F6D"/>
              </a:solidFill>
            </a:endParaRPr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1032" name="Прямая соединительная линия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34" name="Прямая соединительная линия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10875963" y="5715000"/>
            <a:ext cx="730250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0839450" y="5734050"/>
            <a:ext cx="8128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DC2AF24-98ED-4607-AA1A-C8724179CD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079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5371" y="664028"/>
            <a:ext cx="11802167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6000" b="1" dirty="0" smtClean="0">
                <a:ln/>
                <a:solidFill>
                  <a:srgbClr val="FF0000"/>
                </a:solidFill>
              </a:rPr>
              <a:t>Собери отдельно- выброси раздельно!</a:t>
            </a:r>
            <a:endParaRPr lang="ru-RU" sz="6000" b="1" cap="none" spc="0" dirty="0">
              <a:ln/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770" y="2961647"/>
            <a:ext cx="5214225" cy="3463435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535367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1303" y="371060"/>
            <a:ext cx="1065641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 smtClean="0">
                <a:ln/>
                <a:solidFill>
                  <a:srgbClr val="FF0000"/>
                </a:solidFill>
              </a:rPr>
              <a:t>Тип проекта:</a:t>
            </a:r>
          </a:p>
          <a:p>
            <a:pPr algn="ctr"/>
            <a:r>
              <a:rPr lang="ru-RU" sz="6000" b="1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</a:rPr>
              <a:t>прикладной</a:t>
            </a:r>
            <a:endParaRPr lang="ru-RU" sz="40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033" y="2310052"/>
            <a:ext cx="6931166" cy="40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3479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72279" y="103031"/>
            <a:ext cx="11608718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dirty="0">
                <a:ln/>
                <a:solidFill>
                  <a:srgbClr val="FF0000"/>
                </a:solidFill>
              </a:rPr>
              <a:t>Актуальность</a:t>
            </a:r>
            <a:r>
              <a:rPr lang="ru-RU" sz="4000" b="1" dirty="0">
                <a:ln/>
                <a:solidFill>
                  <a:srgbClr val="FF0000"/>
                </a:solidFill>
              </a:rPr>
              <a:t>: </a:t>
            </a:r>
            <a:endParaRPr lang="ru-RU" sz="4000" b="1" dirty="0" smtClean="0">
              <a:ln/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1353" y="1118693"/>
            <a:ext cx="11155085" cy="2538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/>
                <a:cs typeface="Times New Roman"/>
              </a:rPr>
              <a:t>В результате человеческой деятельности ежегодно образуются миллионы тонн различных отходов, в том числе и бытовых,  что увеличивает нагрузку на окружающую среду. Раздельно собранные отходы — это НЕ МУСОР, это ВТОРИЧНОЕ СЫРЬЕ, из которого можно получать нужные нам товары</a:t>
            </a:r>
            <a:endParaRPr lang="ru-RU" sz="2800" dirty="0">
              <a:ea typeface="Calibri"/>
              <a:cs typeface="Times New Roman"/>
            </a:endParaRPr>
          </a:p>
        </p:txBody>
      </p:sp>
      <p:pic>
        <p:nvPicPr>
          <p:cNvPr id="1026" name="Picture 2" descr="C:\Users\19-kabinet\Desktop\bohr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6734" y="3698542"/>
            <a:ext cx="4079703" cy="2787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490113" y="4995081"/>
            <a:ext cx="2483893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Нильс Бор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4193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Проблема:</a:t>
            </a:r>
            <a:endParaRPr lang="ru-RU" sz="6600" b="1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23833"/>
            <a:ext cx="10515600" cy="4853130"/>
          </a:xfrm>
        </p:spPr>
        <p:txBody>
          <a:bodyPr/>
          <a:lstStyle/>
          <a:p>
            <a:pPr marL="0" indent="0" algn="ctr" fontAlgn="base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44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Что </a:t>
            </a:r>
            <a:r>
              <a:rPr lang="ru-RU" sz="44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нужно сделать , чтобы убедить людей собирать отходы раздельно.</a:t>
            </a:r>
            <a:endParaRPr lang="ru-RU" sz="4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241" y="2913304"/>
            <a:ext cx="9648967" cy="3513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73838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3944" y="386366"/>
            <a:ext cx="9454214" cy="51521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Цель: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48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Рассказать </a:t>
            </a:r>
            <a:r>
              <a:rPr lang="ru-RU" sz="4800" dirty="0">
                <a:latin typeface="Times New Roman" pitchFamily="18" charset="0"/>
                <a:ea typeface="Calibri"/>
                <a:cs typeface="Times New Roman" pitchFamily="18" charset="0"/>
              </a:rPr>
              <a:t> людям,  что сортировать мусор - </a:t>
            </a:r>
            <a:r>
              <a:rPr lang="ru-RU" sz="4800" b="1" dirty="0">
                <a:latin typeface="Times New Roman" pitchFamily="18" charset="0"/>
                <a:ea typeface="Calibri"/>
                <a:cs typeface="Times New Roman" pitchFamily="18" charset="0"/>
              </a:rPr>
              <a:t>это легко и полезно</a:t>
            </a:r>
            <a:r>
              <a:rPr lang="ru-RU" sz="4800" dirty="0">
                <a:latin typeface="Times New Roman" pitchFamily="18" charset="0"/>
                <a:ea typeface="Calibri"/>
                <a:cs typeface="Times New Roman" pitchFamily="18" charset="0"/>
              </a:rPr>
              <a:t> для общества и окружающей </a:t>
            </a:r>
            <a:r>
              <a:rPr lang="ru-RU" sz="4800" dirty="0" smtClean="0">
                <a:latin typeface="Times New Roman" pitchFamily="18" charset="0"/>
                <a:ea typeface="Calibri"/>
                <a:cs typeface="Times New Roman" pitchFamily="18" charset="0"/>
              </a:rPr>
              <a:t>среды.</a:t>
            </a:r>
            <a:endParaRPr lang="ru-RU" sz="40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ctr"/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362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218940" y="180305"/>
            <a:ext cx="1094608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   Задачи</a:t>
            </a:r>
            <a:r>
              <a:rPr lang="ru-RU" sz="6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: </a:t>
            </a:r>
            <a:endParaRPr lang="ru-RU" sz="6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0000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-489396" y="3936435"/>
            <a:ext cx="1062040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46412" y="1195968"/>
            <a:ext cx="9348716" cy="499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6000"/>
              </a:lnSpc>
              <a:spcAft>
                <a:spcPts val="800"/>
              </a:spcAft>
              <a:buFont typeface="Symbol"/>
              <a:buChar char=""/>
            </a:pPr>
            <a:r>
              <a:rPr lang="ru-RU" sz="3600" dirty="0">
                <a:latin typeface="Times New Roman" pitchFamily="18" charset="0"/>
                <a:ea typeface="Calibri"/>
                <a:cs typeface="Times New Roman" pitchFamily="18" charset="0"/>
              </a:rPr>
              <a:t>Изучить информацию о сортировки мусора в России и в  других странах;</a:t>
            </a:r>
          </a:p>
          <a:p>
            <a:pPr marL="342900" lvl="0" indent="-342900">
              <a:lnSpc>
                <a:spcPct val="106000"/>
              </a:lnSpc>
              <a:spcAft>
                <a:spcPts val="800"/>
              </a:spcAft>
              <a:buFont typeface="Symbol"/>
              <a:buChar char=""/>
            </a:pPr>
            <a:r>
              <a:rPr lang="ru-RU" sz="3600" dirty="0">
                <a:latin typeface="Times New Roman" pitchFamily="18" charset="0"/>
                <a:ea typeface="Calibri"/>
                <a:cs typeface="Times New Roman" pitchFamily="18" charset="0"/>
              </a:rPr>
              <a:t>Провести эксперимент по сортировке мусора в своих семьях;</a:t>
            </a:r>
          </a:p>
          <a:p>
            <a:pPr marL="342900" lvl="0" indent="-342900">
              <a:lnSpc>
                <a:spcPct val="106000"/>
              </a:lnSpc>
              <a:spcAft>
                <a:spcPts val="800"/>
              </a:spcAft>
              <a:buFont typeface="Symbol"/>
              <a:buChar char=""/>
            </a:pPr>
            <a:r>
              <a:rPr lang="ru-RU" sz="3600" dirty="0">
                <a:latin typeface="Times New Roman" pitchFamily="18" charset="0"/>
                <a:ea typeface="Calibri"/>
                <a:cs typeface="Times New Roman" pitchFamily="18" charset="0"/>
              </a:rPr>
              <a:t>Проанализировать полученную  информацию и разработать рекомендации  по правильному подходу к сортировке мусора.</a:t>
            </a:r>
          </a:p>
        </p:txBody>
      </p:sp>
    </p:spTree>
    <p:extLst>
      <p:ext uri="{BB962C8B-B14F-4D97-AF65-F5344CB8AC3E}">
        <p14:creationId xmlns:p14="http://schemas.microsoft.com/office/powerpoint/2010/main" val="380042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</a:rPr>
              <a:t>Целевая аудитория: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4800" dirty="0" smtClean="0">
                <a:latin typeface="Times New Roman"/>
                <a:ea typeface="Times New Roman"/>
              </a:rPr>
              <a:t>проект </a:t>
            </a:r>
            <a:r>
              <a:rPr lang="ru-RU" sz="4800" dirty="0">
                <a:latin typeface="Times New Roman"/>
                <a:ea typeface="Times New Roman"/>
              </a:rPr>
              <a:t>направлен на жителей города Тулуна. </a:t>
            </a:r>
            <a:endParaRPr lang="ru-RU" sz="4800" dirty="0" smtClean="0">
              <a:latin typeface="Times New Roman"/>
              <a:ea typeface="Times New Roman"/>
            </a:endParaRPr>
          </a:p>
          <a:p>
            <a:pPr marL="0" indent="0" algn="ctr">
              <a:buNone/>
            </a:pPr>
            <a:r>
              <a:rPr lang="ru-RU" sz="4800" dirty="0" smtClean="0">
                <a:latin typeface="Times New Roman"/>
                <a:ea typeface="Times New Roman"/>
              </a:rPr>
              <a:t>Возрастная </a:t>
            </a:r>
            <a:r>
              <a:rPr lang="ru-RU" sz="4800" dirty="0">
                <a:latin typeface="Times New Roman"/>
                <a:ea typeface="Times New Roman"/>
              </a:rPr>
              <a:t>категория граждан не ограничена.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35285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</a:rPr>
              <a:t>Ожидаемые результаты: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6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Мы </a:t>
            </a:r>
            <a:r>
              <a:rPr lang="ru-RU" sz="3600" dirty="0">
                <a:latin typeface="Times New Roman" pitchFamily="18" charset="0"/>
                <a:ea typeface="Times New Roman"/>
                <a:cs typeface="Times New Roman" pitchFamily="18" charset="0"/>
              </a:rPr>
              <a:t>думаем, что после того , как мы расскажем людям о сортировке мусора, они прислушаются к нам и будут разделять свои отходы.</a:t>
            </a:r>
            <a:endParaRPr lang="ru-RU" sz="36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1127" y="3908886"/>
            <a:ext cx="6840419" cy="2600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72477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</a:rPr>
              <a:t>Риски: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>
                <a:latin typeface="Times New Roman" pitchFamily="18" charset="0"/>
                <a:ea typeface="Calibri"/>
                <a:cs typeface="Times New Roman" pitchFamily="18" charset="0"/>
              </a:rPr>
              <a:t>Некоторые люди могут не прислушаться к нам. Им будет это не интересно.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2478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Раздельно собранные отходы —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это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НЕ МУСОР, это ВТОРИЧНОЕ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СЫРЬЕ!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/>
                <a:ea typeface="Calibri"/>
              </a:rPr>
              <a:t>В Росси ежегодно выбрасывается </a:t>
            </a:r>
            <a:r>
              <a:rPr lang="ru-RU" b="1" u="sng" dirty="0" smtClean="0">
                <a:latin typeface="Times New Roman"/>
                <a:ea typeface="Calibri"/>
              </a:rPr>
              <a:t>60 </a:t>
            </a:r>
            <a:r>
              <a:rPr lang="ru-RU" b="1" u="sng" dirty="0">
                <a:latin typeface="Times New Roman"/>
                <a:ea typeface="Calibri"/>
              </a:rPr>
              <a:t>миллионов </a:t>
            </a:r>
            <a:r>
              <a:rPr lang="ru-RU" dirty="0">
                <a:latin typeface="Times New Roman"/>
                <a:ea typeface="Calibri"/>
              </a:rPr>
              <a:t>тонн бытовых </a:t>
            </a:r>
            <a:r>
              <a:rPr lang="ru-RU" dirty="0" smtClean="0">
                <a:latin typeface="Times New Roman"/>
                <a:ea typeface="Calibri"/>
              </a:rPr>
              <a:t>отходов</a:t>
            </a:r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52832" y="1638992"/>
            <a:ext cx="4045058" cy="599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53723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8075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/>
                <a:ea typeface="Calibri"/>
              </a:rPr>
              <a:t>Р</a:t>
            </a:r>
            <a:r>
              <a:rPr lang="ru-RU" b="1" dirty="0" smtClean="0">
                <a:solidFill>
                  <a:srgbClr val="FF0000"/>
                </a:solidFill>
                <a:latin typeface="Times New Roman"/>
                <a:ea typeface="Calibri"/>
              </a:rPr>
              <a:t>аздельный </a:t>
            </a:r>
            <a:r>
              <a:rPr lang="ru-RU" b="1" dirty="0">
                <a:solidFill>
                  <a:srgbClr val="FF0000"/>
                </a:solidFill>
                <a:latin typeface="Times New Roman"/>
                <a:ea typeface="Calibri"/>
              </a:rPr>
              <a:t>сбор бытовых отходов практикуют с 1980-х </a:t>
            </a:r>
            <a:r>
              <a:rPr lang="ru-RU" b="1" dirty="0" smtClean="0">
                <a:solidFill>
                  <a:srgbClr val="FF0000"/>
                </a:solidFill>
                <a:latin typeface="Times New Roman"/>
                <a:ea typeface="Calibri"/>
              </a:rPr>
              <a:t>годов.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111111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b="1" dirty="0" smtClean="0">
                <a:solidFill>
                  <a:srgbClr val="11111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Германия 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1974 год -первые </a:t>
            </a:r>
            <a:r>
              <a:rPr lang="ru-RU" dirty="0">
                <a:solidFill>
                  <a:srgbClr val="11111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контейнеры для сбора 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стекла;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 </a:t>
            </a:r>
            <a:r>
              <a:rPr lang="ru-RU" dirty="0">
                <a:solidFill>
                  <a:srgbClr val="11111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1978 года 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многокамерная система;</a:t>
            </a:r>
            <a:r>
              <a:rPr lang="ru-RU" dirty="0">
                <a:solidFill>
                  <a:srgbClr val="11111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11111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Швеция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- в </a:t>
            </a:r>
            <a:r>
              <a:rPr lang="ru-RU" dirty="0">
                <a:solidFill>
                  <a:srgbClr val="11111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конце 1990-х 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годов</a:t>
            </a: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;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Польша-</a:t>
            </a: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 2010 год;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Россия</a:t>
            </a: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 -2017 год.</a:t>
            </a: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1F203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 </a:t>
            </a:r>
            <a:r>
              <a:rPr lang="ru-RU" dirty="0">
                <a:solidFill>
                  <a:srgbClr val="1F203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1 января 2019 года в </a:t>
            </a:r>
            <a:r>
              <a:rPr lang="ru-RU" b="1" dirty="0">
                <a:solidFill>
                  <a:srgbClr val="1F203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России </a:t>
            </a:r>
            <a:r>
              <a:rPr lang="ru-RU" dirty="0">
                <a:solidFill>
                  <a:srgbClr val="1F203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был введен закон о раздельном сборе мусора.</a:t>
            </a:r>
            <a:endParaRPr lang="ru-RU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20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45082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+mn-lt"/>
              </a:rPr>
              <a:t>Какие бывают контейнеры?</a:t>
            </a:r>
            <a:endParaRPr lang="ru-RU" sz="60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В </a:t>
            </a:r>
            <a:r>
              <a:rPr lang="ru-RU" b="1" dirty="0">
                <a:solidFill>
                  <a:srgbClr val="008000"/>
                </a:solidFill>
                <a:latin typeface="Times New Roman"/>
                <a:ea typeface="Calibri"/>
                <a:cs typeface="Times New Roman"/>
              </a:rPr>
              <a:t>зеленые контейнеры</a:t>
            </a:r>
            <a:r>
              <a:rPr lang="ru-RU" dirty="0">
                <a:latin typeface="Times New Roman"/>
                <a:ea typeface="Calibri"/>
                <a:cs typeface="Times New Roman"/>
              </a:rPr>
              <a:t> выбрасывается стекло.</a:t>
            </a:r>
            <a:endParaRPr lang="ru-RU" sz="20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В </a:t>
            </a:r>
            <a:r>
              <a:rPr lang="ru-RU" b="1" dirty="0">
                <a:solidFill>
                  <a:srgbClr val="3366FF"/>
                </a:solidFill>
                <a:latin typeface="Times New Roman"/>
                <a:ea typeface="Calibri"/>
                <a:cs typeface="Times New Roman"/>
              </a:rPr>
              <a:t>синие</a:t>
            </a:r>
            <a:r>
              <a:rPr lang="ru-RU" dirty="0">
                <a:latin typeface="Times New Roman"/>
                <a:ea typeface="Calibri"/>
                <a:cs typeface="Times New Roman"/>
              </a:rPr>
              <a:t> – макулатура.</a:t>
            </a:r>
            <a:endParaRPr lang="ru-RU" sz="20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Черный бак</a:t>
            </a:r>
            <a:r>
              <a:rPr lang="ru-RU" dirty="0">
                <a:latin typeface="Times New Roman"/>
                <a:ea typeface="Calibri"/>
                <a:cs typeface="Times New Roman"/>
              </a:rPr>
              <a:t> для органики и смешанных.</a:t>
            </a:r>
            <a:endParaRPr lang="ru-RU" sz="20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Красный</a:t>
            </a:r>
            <a:r>
              <a:rPr lang="ru-RU" dirty="0">
                <a:latin typeface="Times New Roman"/>
                <a:ea typeface="Calibri"/>
                <a:cs typeface="Times New Roman"/>
              </a:rPr>
              <a:t> – для перерабатываемого мусора.</a:t>
            </a:r>
            <a:endParaRPr lang="ru-RU" sz="20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b="1" dirty="0">
                <a:solidFill>
                  <a:srgbClr val="FF6600"/>
                </a:solidFill>
                <a:latin typeface="Times New Roman"/>
                <a:ea typeface="Calibri"/>
                <a:cs typeface="Times New Roman"/>
              </a:rPr>
              <a:t>Оранжевый</a:t>
            </a:r>
            <a:r>
              <a:rPr lang="ru-RU" dirty="0">
                <a:latin typeface="Times New Roman"/>
                <a:ea typeface="Calibri"/>
                <a:cs typeface="Times New Roman"/>
              </a:rPr>
              <a:t> – пластик.</a:t>
            </a:r>
            <a:endParaRPr lang="ru-RU" sz="20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b="1" dirty="0">
                <a:solidFill>
                  <a:srgbClr val="FFCC00"/>
                </a:solidFill>
                <a:latin typeface="Times New Roman"/>
                <a:ea typeface="Calibri"/>
                <a:cs typeface="Times New Roman"/>
              </a:rPr>
              <a:t>Желтый</a:t>
            </a:r>
            <a:r>
              <a:rPr lang="ru-RU" dirty="0">
                <a:latin typeface="Times New Roman"/>
                <a:ea typeface="Calibri"/>
                <a:cs typeface="Times New Roman"/>
              </a:rPr>
              <a:t> – картон.</a:t>
            </a:r>
            <a:endParaRPr lang="ru-RU" sz="2000" dirty="0"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9224" y="3519377"/>
            <a:ext cx="4091936" cy="3077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20118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+mn-lt"/>
              </a:rPr>
              <a:t>Наш эксперимент</a:t>
            </a:r>
            <a:endParaRPr lang="ru-RU" sz="6000" b="1" dirty="0">
              <a:solidFill>
                <a:srgbClr val="FF0000"/>
              </a:solidFill>
              <a:latin typeface="+mn-lt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9318747"/>
              </p:ext>
            </p:extLst>
          </p:nvPr>
        </p:nvGraphicFramePr>
        <p:xfrm>
          <a:off x="483359" y="1951630"/>
          <a:ext cx="5344236" cy="34747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122" name="Picture 2" descr="X:\Непокрытых\Проект 7 кл\IMG-e3d85086ff72a629bcf4ffa42d322301-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956643" y="-126283"/>
            <a:ext cx="2199487" cy="5164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19-kabinet\Downloads\IMG-803ec0a214ce2464c722ae35e47a2a18-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725" y="3678297"/>
            <a:ext cx="4610668" cy="3077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07341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1050" y="0"/>
            <a:ext cx="10515600" cy="631825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i="1" dirty="0" smtClean="0">
                <a:solidFill>
                  <a:schemeClr val="tx1"/>
                </a:solidFill>
              </a:rPr>
              <a:t>Рекомендации каждому гражданину России</a:t>
            </a:r>
            <a:endParaRPr lang="ru-RU" sz="2800" b="1" i="1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5425" y="763588"/>
            <a:ext cx="5878513" cy="25844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i="1" dirty="0">
                <a:solidFill>
                  <a:prstClr val="black"/>
                </a:solidFill>
                <a:cs typeface="Arial" pitchFamily="34" charset="0"/>
              </a:rPr>
              <a:t> Чтобы сократить количество отходов необходимо: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pitchFamily="34" charset="0"/>
              </a:rPr>
              <a:t>– Не брать лишних бумажных и целлофановых мешков в магазине или использовать их повторно.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pitchFamily="34" charset="0"/>
              </a:rPr>
              <a:t>- Писать и рисовать на обеих сторонах бумаги.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pitchFamily="34" charset="0"/>
              </a:rPr>
              <a:t>- Стараться покупать напитки в бутылках, которые можно сдать.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pitchFamily="34" charset="0"/>
              </a:rPr>
              <a:t>- Не покупать больше, чем может понадобиться.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608763" y="696913"/>
            <a:ext cx="5297487" cy="34163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i="1" dirty="0">
                <a:solidFill>
                  <a:prstClr val="black"/>
                </a:solidFill>
                <a:cs typeface="Arial" pitchFamily="34" charset="0"/>
              </a:rPr>
              <a:t>Уметь выбрасывать мусор: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pitchFamily="34" charset="0"/>
              </a:rPr>
              <a:t>- Дома мусор выбрасывать в мусорный мешок.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pitchFamily="34" charset="0"/>
              </a:rPr>
              <a:t>- Ведро должно обязательно закрываться крышкой, т.к. отходы могут быть токсичны.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pitchFamily="34" charset="0"/>
              </a:rPr>
              <a:t>- Выбрасываемый мусор плотно закрыть, чтобы не рассыпался по дороге.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pitchFamily="34" charset="0"/>
              </a:rPr>
              <a:t>- Выбрасывать мусор в специально отведённые места.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pitchFamily="34" charset="0"/>
              </a:rPr>
              <a:t>- Мелкий мусор на улице выбрасывать только в урны.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ru-RU" dirty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388" y="3321050"/>
            <a:ext cx="6096000" cy="31400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i="1" dirty="0">
                <a:solidFill>
                  <a:prstClr val="black"/>
                </a:solidFill>
                <a:cs typeface="Arial" pitchFamily="34" charset="0"/>
              </a:rPr>
              <a:t>Вторично использовать отходы: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pitchFamily="34" charset="0"/>
              </a:rPr>
              <a:t>- Одежду, которую мы носим можно отдать нуждающимся.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pitchFamily="34" charset="0"/>
              </a:rPr>
              <a:t>- Не выбрасывать старые игрушки, книги: они могут кому-то понадобиться. Можно отдать в детские дома, интернаты, садики, библиотеки.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pitchFamily="34" charset="0"/>
              </a:rPr>
              <a:t>- Если есть садовый участок, используй пищевые отходы для приготовления удобрений.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pitchFamily="34" charset="0"/>
              </a:rPr>
              <a:t>- Обязательно участвуй в сборе макулатуры.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pitchFamily="34" charset="0"/>
              </a:rPr>
              <a:t>- Активно включайся в раздельный сбор мусора, если он организован в вашем населенном пункте.</a:t>
            </a:r>
          </a:p>
        </p:txBody>
      </p:sp>
      <p:pic>
        <p:nvPicPr>
          <p:cNvPr id="33798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4288" y="3925888"/>
            <a:ext cx="5308600" cy="293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526784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</a:rPr>
              <a:t>Вывод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6644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3337" y="1433015"/>
            <a:ext cx="6912532" cy="4752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1227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997" y="355818"/>
            <a:ext cx="8196776" cy="6147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8956497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Эркер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423</Words>
  <Application>Microsoft Office PowerPoint</Application>
  <PresentationFormat>Произвольный</PresentationFormat>
  <Paragraphs>61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Тема Office</vt:lpstr>
      <vt:lpstr>Эркер</vt:lpstr>
      <vt:lpstr>Презентация PowerPoint</vt:lpstr>
      <vt:lpstr>Презентация PowerPoint</vt:lpstr>
      <vt:lpstr>Презентация PowerPoint</vt:lpstr>
      <vt:lpstr>Проблема:</vt:lpstr>
      <vt:lpstr>Презентация PowerPoint</vt:lpstr>
      <vt:lpstr>Презентация PowerPoint</vt:lpstr>
      <vt:lpstr>Целевая аудитория:</vt:lpstr>
      <vt:lpstr>Ожидаемые результаты:</vt:lpstr>
      <vt:lpstr>Риски:</vt:lpstr>
      <vt:lpstr> Раздельно собранные отходы —  это НЕ МУСОР, это ВТОРИЧНОЕ СЫРЬЕ!</vt:lpstr>
      <vt:lpstr>Раздельный сбор бытовых отходов практикуют с 1980-х годов.</vt:lpstr>
      <vt:lpstr>Какие бывают контейнеры?</vt:lpstr>
      <vt:lpstr>Наш эксперимент</vt:lpstr>
      <vt:lpstr>Рекомендации каждому гражданину России</vt:lpstr>
      <vt:lpstr>Вывод</vt:lpstr>
      <vt:lpstr>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Элемент</dc:creator>
  <cp:lastModifiedBy>19-kabinet</cp:lastModifiedBy>
  <cp:revision>21</cp:revision>
  <dcterms:created xsi:type="dcterms:W3CDTF">2021-10-25T08:13:17Z</dcterms:created>
  <dcterms:modified xsi:type="dcterms:W3CDTF">2021-10-29T08:52:30Z</dcterms:modified>
</cp:coreProperties>
</file>