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5" r:id="rId2"/>
  </p:sldMasterIdLst>
  <p:notesMasterIdLst>
    <p:notesMasterId r:id="rId35"/>
  </p:notesMasterIdLst>
  <p:sldIdLst>
    <p:sldId id="256" r:id="rId3"/>
    <p:sldId id="302" r:id="rId4"/>
    <p:sldId id="295" r:id="rId5"/>
    <p:sldId id="306" r:id="rId6"/>
    <p:sldId id="311" r:id="rId7"/>
    <p:sldId id="305" r:id="rId8"/>
    <p:sldId id="266" r:id="rId9"/>
    <p:sldId id="312" r:id="rId10"/>
    <p:sldId id="265" r:id="rId11"/>
    <p:sldId id="294" r:id="rId12"/>
    <p:sldId id="308" r:id="rId13"/>
    <p:sldId id="264" r:id="rId14"/>
    <p:sldId id="284" r:id="rId15"/>
    <p:sldId id="257" r:id="rId16"/>
    <p:sldId id="288" r:id="rId17"/>
    <p:sldId id="287" r:id="rId18"/>
    <p:sldId id="286" r:id="rId19"/>
    <p:sldId id="296" r:id="rId20"/>
    <p:sldId id="269" r:id="rId21"/>
    <p:sldId id="271" r:id="rId22"/>
    <p:sldId id="275" r:id="rId23"/>
    <p:sldId id="272" r:id="rId24"/>
    <p:sldId id="309" r:id="rId25"/>
    <p:sldId id="270" r:id="rId26"/>
    <p:sldId id="273" r:id="rId27"/>
    <p:sldId id="303" r:id="rId28"/>
    <p:sldId id="310" r:id="rId29"/>
    <p:sldId id="301" r:id="rId30"/>
    <p:sldId id="307" r:id="rId31"/>
    <p:sldId id="263" r:id="rId32"/>
    <p:sldId id="283" r:id="rId33"/>
    <p:sldId id="267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CC66FF"/>
    <a:srgbClr val="006C31"/>
    <a:srgbClr val="001409"/>
    <a:srgbClr val="B50B91"/>
    <a:srgbClr val="C8D54B"/>
    <a:srgbClr val="003A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5F0BD4-7A4E-4709-AEBE-4A878C48DC0F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8A557B-0B8E-49DA-BC3E-88F8029E9D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951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9243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0538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7042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9393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7995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0680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3664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6216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2386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141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58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547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56553" y="3501008"/>
            <a:ext cx="40770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>
                <a:solidFill>
                  <a:srgbClr val="002060"/>
                </a:solidFill>
              </a:rPr>
              <a:t>Разработала и провела </a:t>
            </a:r>
          </a:p>
          <a:p>
            <a:pPr algn="r"/>
            <a:r>
              <a:rPr lang="ru-RU" dirty="0" smtClean="0">
                <a:solidFill>
                  <a:srgbClr val="002060"/>
                </a:solidFill>
              </a:rPr>
              <a:t>воспитатель</a:t>
            </a:r>
          </a:p>
          <a:p>
            <a:pPr algn="r"/>
            <a:r>
              <a:rPr lang="ru-RU" dirty="0">
                <a:solidFill>
                  <a:srgbClr val="002060"/>
                </a:solidFill>
              </a:rPr>
              <a:t>ГКОУ « Тверская школа – интернат №1»</a:t>
            </a:r>
            <a:endParaRPr lang="ru-RU" sz="1400" b="1" i="1" dirty="0">
              <a:solidFill>
                <a:srgbClr val="002060"/>
              </a:solidFill>
            </a:endParaRPr>
          </a:p>
          <a:p>
            <a:pPr algn="r"/>
            <a:r>
              <a:rPr lang="ru-RU" dirty="0" smtClean="0">
                <a:solidFill>
                  <a:srgbClr val="002060"/>
                </a:solidFill>
              </a:rPr>
              <a:t>Карпова Елена Николаевна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5641" y="1772816"/>
            <a:ext cx="8807989" cy="923330"/>
          </a:xfrm>
          <a:prstGeom prst="rect">
            <a:avLst/>
          </a:prstGeom>
          <a:noFill/>
        </p:spPr>
        <p:txBody>
          <a:bodyPr wrap="none" rtlCol="0">
            <a:prstTxWarp prst="textDouble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Необъятный мир профессий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9792" y="260649"/>
            <a:ext cx="6048672" cy="4320480"/>
          </a:xfrm>
        </p:spPr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b="1" i="1" dirty="0" smtClean="0">
                <a:ea typeface="Times New Roman"/>
                <a:cs typeface="Times New Roman"/>
              </a:rPr>
              <a:t>Профессий </a:t>
            </a:r>
            <a:r>
              <a:rPr lang="ru-RU" sz="2800" b="1" i="1" dirty="0">
                <a:ea typeface="Times New Roman"/>
                <a:cs typeface="Times New Roman"/>
              </a:rPr>
              <a:t>много на земле. </a:t>
            </a:r>
            <a:endParaRPr lang="ru-RU" sz="2800" b="1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b="1" i="1" dirty="0" smtClean="0">
                <a:ea typeface="Times New Roman"/>
                <a:cs typeface="Times New Roman"/>
              </a:rPr>
              <a:t>Есть </a:t>
            </a:r>
            <a:r>
              <a:rPr lang="ru-RU" sz="2800" b="1" i="1" dirty="0">
                <a:ea typeface="Times New Roman"/>
                <a:cs typeface="Times New Roman"/>
              </a:rPr>
              <a:t>плотник, есть маляр, </a:t>
            </a:r>
            <a:endParaRPr lang="ru-RU" sz="2800" b="1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b="1" i="1" dirty="0" smtClean="0">
                <a:ea typeface="Times New Roman"/>
                <a:cs typeface="Times New Roman"/>
              </a:rPr>
              <a:t>И </a:t>
            </a:r>
            <a:r>
              <a:rPr lang="ru-RU" sz="2800" b="1" i="1" dirty="0">
                <a:ea typeface="Times New Roman"/>
                <a:cs typeface="Times New Roman"/>
              </a:rPr>
              <a:t>трубочист – всегда в золе, </a:t>
            </a:r>
            <a:endParaRPr lang="ru-RU" sz="2800" b="1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b="1" i="1" dirty="0" smtClean="0">
                <a:ea typeface="Times New Roman"/>
                <a:cs typeface="Times New Roman"/>
              </a:rPr>
              <a:t>И </a:t>
            </a:r>
            <a:r>
              <a:rPr lang="ru-RU" sz="2800" b="1" i="1" dirty="0">
                <a:ea typeface="Times New Roman"/>
                <a:cs typeface="Times New Roman"/>
              </a:rPr>
              <a:t>в саже – сталевар… </a:t>
            </a:r>
            <a:endParaRPr lang="ru-RU" sz="2800" b="1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b="1" i="1" dirty="0" smtClean="0">
                <a:ea typeface="Times New Roman"/>
                <a:cs typeface="Times New Roman"/>
              </a:rPr>
              <a:t>Кем </a:t>
            </a:r>
            <a:r>
              <a:rPr lang="ru-RU" sz="2800" b="1" i="1" dirty="0">
                <a:ea typeface="Times New Roman"/>
                <a:cs typeface="Times New Roman"/>
              </a:rPr>
              <a:t>быть? – всегда встаёт вопрос.  </a:t>
            </a:r>
            <a:endParaRPr lang="ru-RU" sz="2800" b="1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b="1" i="1" dirty="0" smtClean="0">
                <a:ea typeface="Times New Roman"/>
                <a:cs typeface="Times New Roman"/>
              </a:rPr>
              <a:t>И </a:t>
            </a:r>
            <a:r>
              <a:rPr lang="ru-RU" sz="2800" b="1" i="1" dirty="0">
                <a:ea typeface="Times New Roman"/>
                <a:cs typeface="Times New Roman"/>
              </a:rPr>
              <a:t>вот в один из дней, </a:t>
            </a:r>
            <a:endParaRPr lang="ru-RU" sz="2800" b="1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b="1" i="1" dirty="0" smtClean="0">
                <a:ea typeface="Times New Roman"/>
                <a:cs typeface="Times New Roman"/>
              </a:rPr>
              <a:t>Всем </a:t>
            </a:r>
            <a:r>
              <a:rPr lang="ru-RU" sz="2800" b="1" i="1" dirty="0">
                <a:ea typeface="Times New Roman"/>
                <a:cs typeface="Times New Roman"/>
              </a:rPr>
              <a:t>нужно будет дать ответ: </a:t>
            </a:r>
            <a:endParaRPr lang="ru-RU" sz="2800" b="1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b="1" i="1" dirty="0" smtClean="0">
                <a:ea typeface="Times New Roman"/>
                <a:cs typeface="Times New Roman"/>
              </a:rPr>
              <a:t>Тебе</a:t>
            </a:r>
            <a:r>
              <a:rPr lang="ru-RU" sz="2800" b="1" i="1" dirty="0">
                <a:ea typeface="Times New Roman"/>
                <a:cs typeface="Times New Roman"/>
              </a:rPr>
              <a:t>, и мне, и ей</a:t>
            </a:r>
            <a:r>
              <a:rPr lang="ru-RU" sz="2800" b="1" i="1" dirty="0" smtClean="0">
                <a:ea typeface="Times New Roman"/>
                <a:cs typeface="Times New Roman"/>
              </a:rPr>
              <a:t>…</a:t>
            </a:r>
            <a:endParaRPr lang="ru-RU" sz="28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0136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1720" y="404665"/>
            <a:ext cx="5328592" cy="3960439"/>
          </a:xfrm>
        </p:spPr>
        <p:txBody>
          <a:bodyPr>
            <a:normAutofit fontScale="25000" lnSpcReduction="20000"/>
          </a:bodyPr>
          <a:lstStyle/>
          <a:p>
            <a:pPr marL="1170305" lvl="0" indent="-1170305">
              <a:lnSpc>
                <a:spcPct val="115000"/>
              </a:lnSpc>
              <a:spcBef>
                <a:spcPts val="1400"/>
              </a:spcBef>
              <a:buNone/>
            </a:pPr>
            <a:r>
              <a:rPr lang="ru-RU" sz="12800" b="1" kern="50" dirty="0" smtClean="0">
                <a:solidFill>
                  <a:srgbClr val="C00000"/>
                </a:solidFill>
                <a:latin typeface="Times New Roman"/>
                <a:ea typeface="Andale Sans UI"/>
              </a:rPr>
              <a:t>           Профессия -  это вид труда, который требует от человека определённой подготовки, знаний и умений, а также даёт средства для существования.</a:t>
            </a:r>
          </a:p>
          <a:p>
            <a:pPr marL="0" indent="0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endParaRPr lang="ru-RU" sz="2800" kern="50" dirty="0">
              <a:latin typeface="Times New Roman"/>
              <a:ea typeface="Andale Sans UI"/>
            </a:endParaRPr>
          </a:p>
        </p:txBody>
      </p:sp>
    </p:spTree>
    <p:extLst>
      <p:ext uri="{BB962C8B-B14F-4D97-AF65-F5344CB8AC3E}">
        <p14:creationId xmlns:p14="http://schemas.microsoft.com/office/powerpoint/2010/main" val="282323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412776"/>
            <a:ext cx="8711616" cy="1323439"/>
          </a:xfrm>
          <a:prstGeom prst="rect">
            <a:avLst/>
          </a:prstGeom>
          <a:noFill/>
        </p:spPr>
        <p:txBody>
          <a:bodyPr wrap="none" rtlCol="0">
            <a:prstTxWarp prst="textDeflateTop">
              <a:avLst/>
            </a:prstTxWarp>
            <a:spAutoFit/>
          </a:bodyPr>
          <a:lstStyle/>
          <a:p>
            <a:r>
              <a:rPr lang="ru-RU" sz="8000" b="1" dirty="0" smtClean="0">
                <a:solidFill>
                  <a:srgbClr val="FF0000"/>
                </a:solidFill>
              </a:rPr>
              <a:t>Весёлая викторина</a:t>
            </a:r>
            <a:endParaRPr lang="ru-RU" sz="8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348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19872" y="692696"/>
            <a:ext cx="3168352" cy="72008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 </a:t>
            </a:r>
            <a:r>
              <a:rPr lang="ru-RU" b="1" i="1" dirty="0" smtClean="0">
                <a:solidFill>
                  <a:srgbClr val="C00000"/>
                </a:solidFill>
                <a:latin typeface="+mn-lt"/>
              </a:rPr>
              <a:t>1 задание</a:t>
            </a:r>
            <a:endParaRPr lang="ru-RU" i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708920"/>
            <a:ext cx="6408712" cy="86409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/>
                <a:ea typeface="Calibri"/>
              </a:rPr>
              <a:t>Люди каких профессий работают в школе</a:t>
            </a:r>
            <a:r>
              <a:rPr lang="ru-RU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937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Синквейн на тему школ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1" t="6922" r="6035" b="8864"/>
          <a:stretch/>
        </p:blipFill>
        <p:spPr bwMode="auto">
          <a:xfrm>
            <a:off x="0" y="-276170"/>
            <a:ext cx="93005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ьная выноска 4"/>
          <p:cNvSpPr/>
          <p:nvPr/>
        </p:nvSpPr>
        <p:spPr>
          <a:xfrm>
            <a:off x="179512" y="428738"/>
            <a:ext cx="1584176" cy="1008112"/>
          </a:xfrm>
          <a:prstGeom prst="wedgeEllipseCallout">
            <a:avLst/>
          </a:prstGeom>
          <a:solidFill>
            <a:srgbClr val="CC66F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B50B91"/>
                </a:solidFill>
              </a:rPr>
              <a:t>Учитель</a:t>
            </a:r>
          </a:p>
          <a:p>
            <a:pPr algn="ctr"/>
            <a:endParaRPr lang="ru-RU" dirty="0"/>
          </a:p>
        </p:txBody>
      </p:sp>
      <p:sp>
        <p:nvSpPr>
          <p:cNvPr id="7" name="Овальная выноска 6"/>
          <p:cNvSpPr/>
          <p:nvPr/>
        </p:nvSpPr>
        <p:spPr>
          <a:xfrm>
            <a:off x="1867287" y="220429"/>
            <a:ext cx="2194095" cy="1008112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Воспитатель</a:t>
            </a:r>
            <a:endParaRPr lang="ru-RU" sz="2000" b="1" dirty="0">
              <a:solidFill>
                <a:srgbClr val="B50B9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8" name="Овальная выноска 7"/>
          <p:cNvSpPr/>
          <p:nvPr/>
        </p:nvSpPr>
        <p:spPr>
          <a:xfrm>
            <a:off x="4252608" y="428738"/>
            <a:ext cx="2478685" cy="1008112"/>
          </a:xfrm>
          <a:prstGeom prst="wedgeEllipseCallout">
            <a:avLst/>
          </a:prstGeom>
          <a:solidFill>
            <a:schemeClr val="bg2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Библиотекарь</a:t>
            </a:r>
            <a:endParaRPr lang="ru-RU" sz="2000" b="1" dirty="0">
              <a:solidFill>
                <a:srgbClr val="B50B9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9" name="Овальная выноска 8"/>
          <p:cNvSpPr/>
          <p:nvPr/>
        </p:nvSpPr>
        <p:spPr>
          <a:xfrm>
            <a:off x="2397268" y="2658846"/>
            <a:ext cx="1894142" cy="1008112"/>
          </a:xfrm>
          <a:prstGeom prst="wedgeEllipseCallou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Психолог</a:t>
            </a:r>
            <a:endParaRPr lang="ru-RU" sz="2000" b="1" dirty="0">
              <a:solidFill>
                <a:srgbClr val="B50B9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0" name="Овальная выноска 9"/>
          <p:cNvSpPr/>
          <p:nvPr/>
        </p:nvSpPr>
        <p:spPr>
          <a:xfrm>
            <a:off x="2020643" y="3901479"/>
            <a:ext cx="1584176" cy="1008112"/>
          </a:xfrm>
          <a:prstGeom prst="wedgeEllipse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Повар</a:t>
            </a:r>
            <a:endParaRPr lang="ru-RU" sz="2000" b="1" dirty="0">
              <a:solidFill>
                <a:srgbClr val="B50B9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1" name="Овальная выноска 10"/>
          <p:cNvSpPr/>
          <p:nvPr/>
        </p:nvSpPr>
        <p:spPr>
          <a:xfrm>
            <a:off x="7308304" y="270804"/>
            <a:ext cx="1611086" cy="1008112"/>
          </a:xfrm>
          <a:prstGeom prst="wedgeEllipse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Плотник</a:t>
            </a:r>
            <a:endParaRPr lang="ru-RU" sz="2000" b="1" dirty="0">
              <a:solidFill>
                <a:srgbClr val="B50B9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2" name="Овальная выноска 11"/>
          <p:cNvSpPr/>
          <p:nvPr/>
        </p:nvSpPr>
        <p:spPr>
          <a:xfrm>
            <a:off x="4124835" y="1916832"/>
            <a:ext cx="1584176" cy="1008112"/>
          </a:xfrm>
          <a:prstGeom prst="wedgeEllipse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Логопед</a:t>
            </a:r>
            <a:endParaRPr lang="ru-RU" sz="2000" b="1" dirty="0">
              <a:solidFill>
                <a:srgbClr val="B50B9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3" name="Овальная выноска 12"/>
          <p:cNvSpPr/>
          <p:nvPr/>
        </p:nvSpPr>
        <p:spPr>
          <a:xfrm>
            <a:off x="5619346" y="1448557"/>
            <a:ext cx="1832974" cy="1008112"/>
          </a:xfrm>
          <a:prstGeom prst="wedgeEllipseCallou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Электрик</a:t>
            </a:r>
            <a:endParaRPr lang="ru-RU" sz="2000" b="1" dirty="0">
              <a:solidFill>
                <a:srgbClr val="B50B9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-35119" y="1754337"/>
            <a:ext cx="2752152" cy="1008112"/>
          </a:xfrm>
          <a:prstGeom prst="wedgeEllipseCallou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Системный</a:t>
            </a:r>
          </a:p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администратор</a:t>
            </a:r>
            <a:endParaRPr lang="ru-RU" sz="2000" b="1" dirty="0">
              <a:solidFill>
                <a:srgbClr val="B50B9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5" name="Овальная выноска 14"/>
          <p:cNvSpPr/>
          <p:nvPr/>
        </p:nvSpPr>
        <p:spPr>
          <a:xfrm>
            <a:off x="7203522" y="3409784"/>
            <a:ext cx="1931747" cy="1008112"/>
          </a:xfrm>
          <a:prstGeom prst="wedgeEllipse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Уборщица</a:t>
            </a:r>
            <a:endParaRPr lang="ru-RU" sz="2000" b="1" dirty="0">
              <a:solidFill>
                <a:srgbClr val="B50B9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6" name="Овальная выноска 15"/>
          <p:cNvSpPr/>
          <p:nvPr/>
        </p:nvSpPr>
        <p:spPr>
          <a:xfrm>
            <a:off x="4827258" y="4063285"/>
            <a:ext cx="1584176" cy="1008112"/>
          </a:xfrm>
          <a:prstGeom prst="wedgeEllipse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Вахтёр</a:t>
            </a:r>
            <a:endParaRPr lang="ru-RU" sz="2000" b="1" dirty="0">
              <a:solidFill>
                <a:srgbClr val="B50B9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7" name="Овальная выноска 16"/>
          <p:cNvSpPr/>
          <p:nvPr/>
        </p:nvSpPr>
        <p:spPr>
          <a:xfrm>
            <a:off x="7601080" y="1755473"/>
            <a:ext cx="1584176" cy="1008112"/>
          </a:xfrm>
          <a:prstGeom prst="wedgeEllipse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Слесарь</a:t>
            </a:r>
            <a:endParaRPr lang="ru-RU" sz="2000" b="1" dirty="0">
              <a:solidFill>
                <a:srgbClr val="B50B9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8" name="Овальная выноска 17"/>
          <p:cNvSpPr/>
          <p:nvPr/>
        </p:nvSpPr>
        <p:spPr>
          <a:xfrm>
            <a:off x="179512" y="3253256"/>
            <a:ext cx="2038244" cy="1008112"/>
          </a:xfrm>
          <a:prstGeom prst="wedgeEllipse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Медсестра</a:t>
            </a:r>
            <a:endParaRPr lang="ru-RU" sz="2000" b="1" dirty="0">
              <a:solidFill>
                <a:srgbClr val="B50B9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9" name="Овальная выноска 18"/>
          <p:cNvSpPr/>
          <p:nvPr/>
        </p:nvSpPr>
        <p:spPr>
          <a:xfrm>
            <a:off x="5619346" y="2648774"/>
            <a:ext cx="1991753" cy="1008112"/>
          </a:xfrm>
          <a:prstGeom prst="wedgeEllipseCallou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B50B91"/>
                </a:solidFill>
              </a:rPr>
              <a:t>Бухгалтер</a:t>
            </a:r>
            <a:endParaRPr lang="ru-RU" sz="2000" b="1" dirty="0">
              <a:solidFill>
                <a:srgbClr val="B50B91"/>
              </a:solidFill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864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699792" y="404665"/>
            <a:ext cx="3096344" cy="792088"/>
          </a:xfrm>
        </p:spPr>
        <p:txBody>
          <a:bodyPr>
            <a:normAutofit/>
          </a:bodyPr>
          <a:lstStyle/>
          <a:p>
            <a:r>
              <a:rPr lang="ru-RU" sz="4000" b="1" i="1" dirty="0">
                <a:solidFill>
                  <a:srgbClr val="C00000"/>
                </a:solidFill>
                <a:latin typeface="+mn-lt"/>
              </a:rPr>
              <a:t>2</a:t>
            </a:r>
            <a:r>
              <a:rPr lang="ru-RU" sz="4000" b="1" i="1" dirty="0" smtClean="0">
                <a:solidFill>
                  <a:srgbClr val="C00000"/>
                </a:solidFill>
                <a:latin typeface="+mn-lt"/>
              </a:rPr>
              <a:t> задание</a:t>
            </a:r>
            <a:endParaRPr lang="ru-RU" sz="40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331640" y="2708920"/>
            <a:ext cx="6480720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/>
                <a:ea typeface="Calibri"/>
              </a:rPr>
              <a:t>Угадай - ка</a:t>
            </a:r>
            <a:endParaRPr kumimoji="0" lang="ru-RU" sz="3200" b="1" i="1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Загрузки\професс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189" y="1700808"/>
            <a:ext cx="7095423" cy="2633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вальная выноска 1"/>
          <p:cNvSpPr/>
          <p:nvPr/>
        </p:nvSpPr>
        <p:spPr>
          <a:xfrm>
            <a:off x="5580112" y="620688"/>
            <a:ext cx="1800200" cy="936103"/>
          </a:xfrm>
          <a:prstGeom prst="wedgeEllipse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2"/>
                </a:solidFill>
              </a:rPr>
              <a:t>Симка</a:t>
            </a:r>
            <a:endParaRPr lang="ru-RU" sz="2400" b="1" dirty="0">
              <a:solidFill>
                <a:schemeClr val="bg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2753052"/>
            <a:ext cx="8625310" cy="2215991"/>
          </a:xfrm>
          <a:prstGeom prst="rect">
            <a:avLst/>
          </a:prstGeom>
          <a:noFill/>
        </p:spPr>
        <p:txBody>
          <a:bodyPr wrap="none" rtlCol="0">
            <a:prstTxWarp prst="textChevronInverted">
              <a:avLst/>
            </a:prstTxWarp>
            <a:spAutoFit/>
          </a:bodyPr>
          <a:lstStyle/>
          <a:p>
            <a:r>
              <a:rPr lang="ru-RU" sz="13800" b="1" dirty="0" smtClean="0">
                <a:solidFill>
                  <a:srgbClr val="FF0000"/>
                </a:solidFill>
              </a:rPr>
              <a:t>Профессия</a:t>
            </a:r>
            <a:endParaRPr lang="ru-RU" sz="13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089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3491880" y="980727"/>
            <a:ext cx="2952328" cy="936105"/>
          </a:xfrm>
        </p:spPr>
        <p:txBody>
          <a:bodyPr/>
          <a:lstStyle/>
          <a:p>
            <a:r>
              <a:rPr lang="ru-RU" b="1" i="1" dirty="0">
                <a:solidFill>
                  <a:srgbClr val="C00000"/>
                </a:solidFill>
              </a:rPr>
              <a:t>3</a:t>
            </a:r>
            <a:r>
              <a:rPr lang="ru-RU" b="1" i="1" dirty="0" smtClean="0">
                <a:solidFill>
                  <a:srgbClr val="C00000"/>
                </a:solidFill>
              </a:rPr>
              <a:t> задание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043608" y="2564904"/>
            <a:ext cx="7128792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ru-RU" sz="3200" b="1" dirty="0" smtClean="0">
                <a:solidFill>
                  <a:srgbClr val="002060"/>
                </a:solidFill>
                <a:ea typeface="Calibri"/>
              </a:rPr>
              <a:t>Чайнворд </a:t>
            </a:r>
            <a:r>
              <a:rPr lang="ru-RU" sz="3200" dirty="0" smtClean="0">
                <a:solidFill>
                  <a:srgbClr val="002060"/>
                </a:solidFill>
                <a:ea typeface="Calibri"/>
              </a:rPr>
              <a:t>«</a:t>
            </a:r>
            <a:r>
              <a:rPr lang="ru-RU" sz="3200" b="1" dirty="0" smtClean="0">
                <a:solidFill>
                  <a:srgbClr val="002060"/>
                </a:solidFill>
                <a:ea typeface="Calibri"/>
              </a:rPr>
              <a:t>ПРОФЕССИИ</a:t>
            </a:r>
            <a:r>
              <a:rPr lang="ru-RU" sz="3200" dirty="0" smtClean="0">
                <a:solidFill>
                  <a:srgbClr val="002060"/>
                </a:solidFill>
                <a:ea typeface="Calibri"/>
              </a:rPr>
              <a:t>» </a:t>
            </a:r>
            <a:r>
              <a:rPr lang="ru-RU" sz="32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ru-RU" sz="32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 descr="C:\Users\Ирина\Pictures\тигран\i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71600" y="332656"/>
            <a:ext cx="2337048" cy="17527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6647369"/>
              </p:ext>
            </p:extLst>
          </p:nvPr>
        </p:nvGraphicFramePr>
        <p:xfrm>
          <a:off x="1979713" y="332656"/>
          <a:ext cx="5940000" cy="4486656"/>
        </p:xfrm>
        <a:graphic>
          <a:graphicData uri="http://schemas.openxmlformats.org/drawingml/2006/table">
            <a:tbl>
              <a:tblPr firstRow="1" firstCol="1" bandRow="1">
                <a:solidFill>
                  <a:srgbClr val="99FF66"/>
                </a:solidFill>
              </a:tblPr>
              <a:tblGrid>
                <a:gridCol w="540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м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л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е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а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р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ь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м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к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а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р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и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к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м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а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х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е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р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л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о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ш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р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а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ч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р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х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и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о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о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и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з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а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ж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ы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а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т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т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а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э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е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н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н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и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й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б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н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и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н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р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т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я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л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ь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и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у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а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и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к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и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т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о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л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я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р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к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к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а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к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о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з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е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л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е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н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и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т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е</a:t>
                      </a:r>
                      <a:endParaRPr lang="ru-RU" sz="1000" b="1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л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ь</a:t>
                      </a:r>
                      <a:endParaRPr lang="ru-RU" sz="1000" b="1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676456" y="1584542"/>
            <a:ext cx="3743400" cy="116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28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8173515"/>
              </p:ext>
            </p:extLst>
          </p:nvPr>
        </p:nvGraphicFramePr>
        <p:xfrm>
          <a:off x="1907704" y="260648"/>
          <a:ext cx="6012008" cy="4200624"/>
        </p:xfrm>
        <a:graphic>
          <a:graphicData uri="http://schemas.openxmlformats.org/drawingml/2006/table">
            <a:tbl>
              <a:tblPr firstRow="1" firstCol="1" bandRow="1"/>
              <a:tblGrid>
                <a:gridCol w="6120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540000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м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с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л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е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с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а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р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ь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м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к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п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п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а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р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и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к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м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а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х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е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р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л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о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rgbClr val="00B0F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п</a:t>
                      </a:r>
                      <a:endParaRPr lang="ru-RU" sz="1100" b="1" dirty="0">
                        <a:ln>
                          <a:solidFill>
                            <a:srgbClr val="00B0F0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ш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в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р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а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ч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р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х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и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о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в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rgbClr val="00B0F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о</a:t>
                      </a:r>
                      <a:endParaRPr lang="ru-RU" sz="1100" b="1" dirty="0">
                        <a:ln>
                          <a:solidFill>
                            <a:srgbClr val="00B0F0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в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и</a:t>
                      </a:r>
                      <a:endParaRPr lang="ru-RU" sz="1100" b="1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з</a:t>
                      </a:r>
                      <a:endParaRPr lang="ru-RU" sz="1100" b="1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а</a:t>
                      </a:r>
                      <a:endParaRPr lang="ru-RU" sz="1100" b="1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ж</a:t>
                      </a:r>
                      <a:endParaRPr lang="ru-RU" sz="1100" b="1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ы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а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т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т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а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n>
                            <a:solidFill>
                              <a:srgbClr val="00B0F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э</a:t>
                      </a:r>
                      <a:endParaRPr lang="ru-RU" sz="1100" b="1" dirty="0">
                        <a:ln>
                          <a:solidFill>
                            <a:srgbClr val="00B0F0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е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н</a:t>
                      </a:r>
                      <a:endParaRPr lang="ru-RU" sz="1100" b="1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н</a:t>
                      </a:r>
                      <a:endParaRPr lang="ru-RU" sz="1100" b="1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и</a:t>
                      </a:r>
                      <a:endParaRPr lang="ru-RU" sz="1100" b="1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й</a:t>
                      </a:r>
                      <a:endParaRPr lang="ru-RU" sz="1100" b="1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б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н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и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н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р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n>
                            <a:solidFill>
                              <a:srgbClr val="00B0F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т</a:t>
                      </a:r>
                      <a:endParaRPr lang="ru-RU" sz="1100" b="1" dirty="0">
                        <a:ln>
                          <a:solidFill>
                            <a:srgbClr val="00B0F0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я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л</a:t>
                      </a:r>
                      <a:endParaRPr lang="ru-RU" sz="1100" b="1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ь</a:t>
                      </a:r>
                      <a:endParaRPr lang="ru-RU" sz="1100" b="1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и</a:t>
                      </a:r>
                      <a:endParaRPr lang="ru-RU" sz="1100" b="1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у</a:t>
                      </a:r>
                      <a:endParaRPr lang="ru-RU" sz="1100" b="1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а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и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к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и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с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т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о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л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я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р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с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00206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к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00206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к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а</a:t>
                      </a:r>
                      <a:endParaRPr lang="ru-RU" sz="1100" b="1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к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64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о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з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е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л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е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н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и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т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е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л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solidFill>
                              <a:schemeClr val="accent2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Calibri Light" panose="020F0302020204030204" pitchFamily="34" charset="0"/>
                          <a:ea typeface="Calibri"/>
                          <a:cs typeface="Times New Roman"/>
                        </a:rPr>
                        <a:t>ь</a:t>
                      </a:r>
                      <a:endParaRPr lang="ru-RU" sz="1100" b="1" dirty="0">
                        <a:ln>
                          <a:solidFill>
                            <a:schemeClr val="accent2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139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708920"/>
            <a:ext cx="7128792" cy="100811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r>
              <a:rPr lang="ru-RU" b="1" i="1" u="sng" dirty="0" smtClean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Times New Roman"/>
              </a:rPr>
              <a:t>Расставь </a:t>
            </a:r>
            <a:r>
              <a:rPr lang="ru-RU" b="1" u="sng" dirty="0">
                <a:solidFill>
                  <a:srgbClr val="002060"/>
                </a:solidFill>
                <a:latin typeface="Times New Roman"/>
                <a:ea typeface="Times New Roman"/>
              </a:rPr>
              <a:t>правильно </a:t>
            </a:r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Times New Roman"/>
              </a:rPr>
              <a:t>профессии</a:t>
            </a:r>
            <a:r>
              <a:rPr lang="ru-RU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843808" y="332657"/>
            <a:ext cx="3528392" cy="936104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4 задание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59632" y="4184893"/>
            <a:ext cx="21866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solidFill>
                  <a:prstClr val="black"/>
                </a:solidFill>
              </a:rPr>
              <a:t> </a:t>
            </a:r>
            <a:r>
              <a:rPr lang="ru-RU" sz="3200" b="1" i="1" dirty="0" smtClean="0">
                <a:solidFill>
                  <a:srgbClr val="CC66FF"/>
                </a:solidFill>
              </a:rPr>
              <a:t>Водитель </a:t>
            </a:r>
            <a:endParaRPr lang="ru-RU" sz="2000" dirty="0">
              <a:solidFill>
                <a:srgbClr val="CC66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24128" y="4221088"/>
            <a:ext cx="156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prstClr val="black"/>
                </a:solidFill>
              </a:rPr>
              <a:t> </a:t>
            </a:r>
            <a:r>
              <a:rPr lang="ru-RU" sz="3200" b="1" i="1" dirty="0" smtClean="0">
                <a:solidFill>
                  <a:srgbClr val="CC66FF"/>
                </a:solidFill>
              </a:rPr>
              <a:t>Швея</a:t>
            </a:r>
            <a:endParaRPr lang="ru-RU" sz="2000" dirty="0">
              <a:solidFill>
                <a:srgbClr val="CC66FF"/>
              </a:solidFill>
            </a:endParaRPr>
          </a:p>
        </p:txBody>
      </p:sp>
      <p:pic>
        <p:nvPicPr>
          <p:cNvPr id="2" name="Picture 2" descr="https://www.comunidad-rh.com/wp-content/uploads/2018/01/Dise%C3%B1o-no-guardado-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86" t="3156" r="16072"/>
          <a:stretch/>
        </p:blipFill>
        <p:spPr bwMode="auto">
          <a:xfrm>
            <a:off x="4211960" y="380041"/>
            <a:ext cx="4296908" cy="361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https://thumbs.dreamstime.com/b/%D0%BC%D0%B0%D1%82%D1%8C-%D1%81-%D1%88%D0%B2%D0%B5%D0%B9%D0%BD%D0%BE%D0%B9-%D0%BC%D0%B0%D1%88%D0%B8%D0%BD%D0%BE%D0%B9-478486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2" t="3451" r="5508" b="3303"/>
          <a:stretch/>
        </p:blipFill>
        <p:spPr bwMode="auto">
          <a:xfrm>
            <a:off x="539552" y="380040"/>
            <a:ext cx="3223448" cy="3607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676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524 -0.01619 L 0.47899 0.025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20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382 0.03099 L -0.43976 0.0099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06" y="-10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59632" y="3931691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>
                <a:solidFill>
                  <a:srgbClr val="CC66FF"/>
                </a:solidFill>
                <a:ea typeface="+mj-ea"/>
                <a:cs typeface="+mj-cs"/>
              </a:rPr>
              <a:t>Слесарь</a:t>
            </a:r>
            <a:r>
              <a:rPr lang="ru-RU" sz="2800" b="1" i="1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868144" y="3906444"/>
            <a:ext cx="1696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C66FF"/>
                </a:solidFill>
              </a:rPr>
              <a:t>Плотник</a:t>
            </a:r>
            <a:endParaRPr lang="ru-RU" sz="3200" b="1" dirty="0">
              <a:solidFill>
                <a:srgbClr val="CC66FF"/>
              </a:solidFill>
            </a:endParaRPr>
          </a:p>
        </p:txBody>
      </p:sp>
      <p:pic>
        <p:nvPicPr>
          <p:cNvPr id="4100" name="Picture 4" descr="https://img2.freepng.ru/20171220/wyo/cartoon-water-pipe-repairman-5a39f1be2da820.350727791513746878187417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5" r="12819"/>
          <a:stretch/>
        </p:blipFill>
        <p:spPr bwMode="auto">
          <a:xfrm>
            <a:off x="4844026" y="466827"/>
            <a:ext cx="3007297" cy="3409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thumbs.dreamstime.com/b/worker-22753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7" t="1850" r="2749" b="4874"/>
          <a:stretch/>
        </p:blipFill>
        <p:spPr bwMode="auto">
          <a:xfrm>
            <a:off x="755576" y="404664"/>
            <a:ext cx="3057439" cy="343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1 0.01389 L -0.48976 -0.028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33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89 -0.03195 L 0.42222 0.010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17" y="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64088" y="4077072"/>
            <a:ext cx="2304256" cy="47623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2800" b="1" i="1" dirty="0" smtClean="0">
                <a:solidFill>
                  <a:prstClr val="black"/>
                </a:solidFill>
              </a:rPr>
              <a:t>                                                </a:t>
            </a:r>
            <a:r>
              <a:rPr lang="ru-RU" sz="2800" b="1" i="1" dirty="0" smtClean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ru-RU" sz="12800" b="1" i="1" dirty="0" smtClean="0">
                <a:solidFill>
                  <a:srgbClr val="CC66FF"/>
                </a:solidFill>
                <a:ea typeface="+mj-ea"/>
                <a:cs typeface="+mj-cs"/>
              </a:rPr>
              <a:t>Строитель  </a:t>
            </a:r>
            <a:r>
              <a:rPr lang="ru-RU" sz="2800" b="1" i="1" dirty="0" smtClean="0">
                <a:solidFill>
                  <a:prstClr val="black"/>
                </a:solidFill>
                <a:ea typeface="+mj-ea"/>
                <a:cs typeface="+mj-cs"/>
              </a:rPr>
              <a:t>                                       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331640" y="4077072"/>
            <a:ext cx="13981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rgbClr val="CC66FF"/>
                </a:solidFill>
              </a:rPr>
              <a:t>Маляр</a:t>
            </a:r>
            <a:endParaRPr lang="ru-RU" sz="2000" dirty="0">
              <a:solidFill>
                <a:srgbClr val="CC66FF"/>
              </a:solidFill>
            </a:endParaRPr>
          </a:p>
        </p:txBody>
      </p:sp>
      <p:pic>
        <p:nvPicPr>
          <p:cNvPr id="2050" name="Picture 2" descr="Услуги по ремонту в Барселоне и пригороде – Barcelona Partne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2" r="4004"/>
          <a:stretch/>
        </p:blipFill>
        <p:spPr bwMode="auto">
          <a:xfrm>
            <a:off x="539552" y="266470"/>
            <a:ext cx="3888431" cy="381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Маляр (Игорь Ильх) / Стихи.р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626" y="404664"/>
            <a:ext cx="3668675" cy="366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63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232 -0.0104 L 0.50816 -0.023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2" y="-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218 -0.02036 L -0.54895 -0.0129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47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3970635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CC66FF"/>
                </a:solidFill>
              </a:rPr>
              <a:t>Флорист</a:t>
            </a:r>
            <a:endParaRPr lang="ru-RU" sz="2000" dirty="0">
              <a:solidFill>
                <a:srgbClr val="CC66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4048" y="3970635"/>
            <a:ext cx="23998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C66FF"/>
                </a:solidFill>
              </a:rPr>
              <a:t>Парикмахер</a:t>
            </a:r>
            <a:endParaRPr lang="ru-RU" sz="3200" b="1" dirty="0">
              <a:solidFill>
                <a:srgbClr val="CC66FF"/>
              </a:solidFill>
            </a:endParaRPr>
          </a:p>
        </p:txBody>
      </p:sp>
      <p:pic>
        <p:nvPicPr>
          <p:cNvPr id="3074" name="Picture 2" descr="Смешной парикмахер иллюстрация графика расцветки книги цветастая  Иллюстрация вектора - иллюстрации насчитывающей : 7094284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" t="1507" r="50668" b="26150"/>
          <a:stretch/>
        </p:blipFill>
        <p:spPr bwMode="auto">
          <a:xfrm>
            <a:off x="755576" y="494007"/>
            <a:ext cx="2520281" cy="345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артинки о профессии флорист для детского сада и для школы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9"/>
          <a:stretch/>
        </p:blipFill>
        <p:spPr bwMode="auto">
          <a:xfrm>
            <a:off x="4211960" y="521363"/>
            <a:ext cx="3596707" cy="344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8845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0.40851 0.031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17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39 0.01273 L -0.45816 -0.007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36" y="-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7624" y="4292907"/>
            <a:ext cx="2726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rgbClr val="CC66FF"/>
                </a:solidFill>
                <a:ea typeface="+mj-ea"/>
                <a:cs typeface="+mj-cs"/>
              </a:rPr>
              <a:t>Воспитатель</a:t>
            </a:r>
            <a:endParaRPr lang="ru-RU" sz="2000" dirty="0">
              <a:solidFill>
                <a:srgbClr val="CC66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58131" y="4262978"/>
            <a:ext cx="20152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C66FF"/>
                </a:solidFill>
              </a:rPr>
              <a:t>Официант</a:t>
            </a:r>
            <a:endParaRPr lang="ru-RU" sz="3200" b="1" dirty="0">
              <a:solidFill>
                <a:srgbClr val="CC66FF"/>
              </a:solidFill>
            </a:endParaRPr>
          </a:p>
        </p:txBody>
      </p:sp>
      <p:pic>
        <p:nvPicPr>
          <p:cNvPr id="4098" name="Picture 2" descr="Мультяшный официантка и набор тарелок | Премиум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85" y="404665"/>
            <a:ext cx="2611566" cy="3758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Тайны воспитателя детсада: «Любимчики — это воспитанные дети, но таких  очень мало» — Амурская правд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4" t="1662" r="25583" b="1970"/>
          <a:stretch/>
        </p:blipFill>
        <p:spPr bwMode="auto">
          <a:xfrm>
            <a:off x="4499992" y="404664"/>
            <a:ext cx="3888432" cy="3758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30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95 -0.01111 L 0.46511 -0.0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49" y="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7 L -0.42899 -0.0067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39" y="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952" y="548680"/>
            <a:ext cx="4766727" cy="3384376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475656" y="4253732"/>
            <a:ext cx="1512168" cy="54006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sz="5800" b="1" dirty="0" smtClean="0">
                <a:solidFill>
                  <a:srgbClr val="CC66FF"/>
                </a:solidFill>
              </a:rPr>
              <a:t>Курьер</a:t>
            </a:r>
            <a:endParaRPr lang="ru-RU" sz="5800" dirty="0">
              <a:solidFill>
                <a:srgbClr val="CC66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12160" y="4231375"/>
            <a:ext cx="15969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err="1" smtClean="0">
                <a:solidFill>
                  <a:srgbClr val="CC66FF"/>
                </a:solidFill>
              </a:rPr>
              <a:t>Бариста</a:t>
            </a:r>
            <a:endParaRPr lang="ru-RU" sz="3200" b="1" dirty="0">
              <a:solidFill>
                <a:srgbClr val="CC66FF"/>
              </a:solidFill>
            </a:endParaRPr>
          </a:p>
        </p:txBody>
      </p:sp>
      <p:pic>
        <p:nvPicPr>
          <p:cNvPr id="5122" name="Picture 2" descr="Pessoas fazendo café | Vetor Prem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133" y="553264"/>
            <a:ext cx="338437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Выноска-облако 1"/>
          <p:cNvSpPr/>
          <p:nvPr/>
        </p:nvSpPr>
        <p:spPr>
          <a:xfrm rot="1444972">
            <a:off x="2288892" y="249558"/>
            <a:ext cx="2304256" cy="1872208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bg2"/>
                </a:solidFill>
              </a:rPr>
              <a:t>Кофе</a:t>
            </a:r>
            <a:endParaRPr lang="ru-RU" sz="4400" dirty="0">
              <a:solidFill>
                <a:schemeClr val="bg2"/>
              </a:solidFill>
            </a:endParaRPr>
          </a:p>
        </p:txBody>
      </p:sp>
      <p:sp>
        <p:nvSpPr>
          <p:cNvPr id="7" name="AutoShape 8" descr="Курьер: стоковые векторные изображения, иллюстрации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48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4444E-6 L 0.49705 0.003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28" y="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-0.50469 -0.01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43" y="-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35896" y="620688"/>
            <a:ext cx="2592288" cy="792088"/>
          </a:xfrm>
        </p:spPr>
        <p:txBody>
          <a:bodyPr/>
          <a:lstStyle/>
          <a:p>
            <a:r>
              <a:rPr lang="ru-RU" b="1" i="1" dirty="0">
                <a:solidFill>
                  <a:srgbClr val="C00000"/>
                </a:solidFill>
              </a:rPr>
              <a:t>5</a:t>
            </a:r>
            <a:r>
              <a:rPr lang="ru-RU" b="1" i="1" dirty="0" smtClean="0">
                <a:solidFill>
                  <a:srgbClr val="C00000"/>
                </a:solidFill>
              </a:rPr>
              <a:t> задание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708920"/>
            <a:ext cx="7128792" cy="100811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r>
              <a:rPr lang="ru-RU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Calibri"/>
              </a:rPr>
              <a:t>Собери пословицу</a:t>
            </a:r>
            <a:endParaRPr lang="ru-RU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427984" y="2492896"/>
            <a:ext cx="2242592" cy="1828800"/>
          </a:xfrm>
          <a:prstGeom prst="wedgeRoundRectCallou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+mn-cs"/>
              </a:rPr>
              <a:t>всегда инструмент</a:t>
            </a: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2483768" y="332656"/>
            <a:ext cx="2178496" cy="1728192"/>
          </a:xfrm>
          <a:prstGeom prst="wedgeRoundRectCallout">
            <a:avLst>
              <a:gd name="adj1" fmla="val -26375"/>
              <a:gd name="adj2" fmla="val 69877"/>
              <a:gd name="adj3" fmla="val 16667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+mn-cs"/>
              </a:rPr>
              <a:t>У плохого </a:t>
            </a: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6948264" y="1484784"/>
            <a:ext cx="1925960" cy="1584176"/>
          </a:xfrm>
          <a:prstGeom prst="wedgeRoundRectCallout">
            <a:avLst>
              <a:gd name="adj1" fmla="val -20833"/>
              <a:gd name="adj2" fmla="val 74505"/>
              <a:gd name="adj3" fmla="val 16667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+mn-cs"/>
              </a:rPr>
              <a:t>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+mn-cs"/>
              </a:rPr>
              <a:t>мастера</a:t>
            </a: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731724" y="2564904"/>
            <a:ext cx="1776964" cy="1476744"/>
          </a:xfrm>
          <a:prstGeom prst="wedgeRoundRectCallou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+mn-cs"/>
              </a:rPr>
              <a:t>виноват.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04671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772816"/>
            <a:ext cx="7488832" cy="1224136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2800" b="1" dirty="0">
                <a:solidFill>
                  <a:srgbClr val="FF0000"/>
                </a:solidFill>
                <a:ea typeface="Calibri"/>
                <a:cs typeface="Times New Roman"/>
              </a:rPr>
              <a:t>У плохого мастера </a:t>
            </a:r>
            <a:r>
              <a:rPr lang="ru-RU" sz="12800" b="1" dirty="0" smtClean="0">
                <a:solidFill>
                  <a:srgbClr val="FF0000"/>
                </a:solidFill>
                <a:ea typeface="Calibri"/>
                <a:cs typeface="Times New Roman"/>
              </a:rPr>
              <a:t>всегда</a:t>
            </a:r>
          </a:p>
          <a:p>
            <a:pPr marL="0" indent="0" algn="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2800" b="1" dirty="0" smtClean="0">
                <a:solidFill>
                  <a:srgbClr val="FF0000"/>
                </a:solidFill>
                <a:ea typeface="Calibri"/>
                <a:cs typeface="Times New Roman"/>
              </a:rPr>
              <a:t>инструмент </a:t>
            </a:r>
            <a:r>
              <a:rPr lang="ru-RU" sz="12800" b="1" dirty="0">
                <a:solidFill>
                  <a:srgbClr val="FF0000"/>
                </a:solidFill>
                <a:ea typeface="Calibri"/>
                <a:cs typeface="Times New Roman"/>
              </a:rPr>
              <a:t>виноват.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4770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788024" y="2780928"/>
            <a:ext cx="2242592" cy="1324744"/>
          </a:xfrm>
          <a:prstGeom prst="wedgeEllipseCallou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Всякий 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sp>
        <p:nvSpPr>
          <p:cNvPr id="5" name="Овальная выноска 4"/>
          <p:cNvSpPr/>
          <p:nvPr/>
        </p:nvSpPr>
        <p:spPr>
          <a:xfrm>
            <a:off x="1979712" y="1053010"/>
            <a:ext cx="2016224" cy="1548752"/>
          </a:xfrm>
          <a:prstGeom prst="wedgeEllipseCallou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узнается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</a:endParaRPr>
          </a:p>
        </p:txBody>
      </p:sp>
      <p:sp>
        <p:nvSpPr>
          <p:cNvPr id="6" name="Овальная выноска 5"/>
          <p:cNvSpPr/>
          <p:nvPr/>
        </p:nvSpPr>
        <p:spPr>
          <a:xfrm>
            <a:off x="6012160" y="836712"/>
            <a:ext cx="1655539" cy="829221"/>
          </a:xfrm>
          <a:prstGeom prst="wedgeEllipseCallou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 делу 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sp>
        <p:nvSpPr>
          <p:cNvPr id="7" name="Овальная выноска 6"/>
          <p:cNvSpPr/>
          <p:nvPr/>
        </p:nvSpPr>
        <p:spPr>
          <a:xfrm>
            <a:off x="251520" y="3021928"/>
            <a:ext cx="2139181" cy="1296144"/>
          </a:xfrm>
          <a:prstGeom prst="wedgeEllipseCallou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человек</a:t>
            </a: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0953120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147248" cy="820688"/>
          </a:xfrm>
        </p:spPr>
        <p:txBody>
          <a:bodyPr>
            <a:normAutofit fontScale="32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2800" b="1" dirty="0">
                <a:solidFill>
                  <a:srgbClr val="FF0000"/>
                </a:solidFill>
                <a:ea typeface="Calibri"/>
                <a:cs typeface="Times New Roman"/>
              </a:rPr>
              <a:t>Всякий человек </a:t>
            </a:r>
            <a:r>
              <a:rPr lang="ru-RU" sz="12800" b="1" dirty="0" smtClean="0">
                <a:solidFill>
                  <a:srgbClr val="FF0000"/>
                </a:solidFill>
                <a:ea typeface="Calibri"/>
                <a:cs typeface="Times New Roman"/>
              </a:rPr>
              <a:t>узнаётся </a:t>
            </a:r>
            <a:r>
              <a:rPr lang="ru-RU" sz="12800" b="1" dirty="0">
                <a:solidFill>
                  <a:srgbClr val="FF0000"/>
                </a:solidFill>
                <a:ea typeface="Calibri"/>
                <a:cs typeface="Times New Roman"/>
              </a:rPr>
              <a:t>по </a:t>
            </a:r>
            <a:r>
              <a:rPr lang="ru-RU" sz="12800" b="1" dirty="0" smtClean="0">
                <a:solidFill>
                  <a:srgbClr val="FF0000"/>
                </a:solidFill>
                <a:ea typeface="Calibri"/>
                <a:cs typeface="Times New Roman"/>
              </a:rPr>
              <a:t>делу.</a:t>
            </a:r>
            <a:endParaRPr lang="ru-RU" sz="1280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22474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24036" y="1470484"/>
            <a:ext cx="2503748" cy="1886508"/>
          </a:xfrm>
          <a:prstGeom prst="cloudCallout">
            <a:avLst/>
          </a:prstGeom>
          <a:solidFill>
            <a:srgbClr val="00B0F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Без топора – </a:t>
            </a: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6660232" y="2132856"/>
            <a:ext cx="2304256" cy="1872208"/>
          </a:xfrm>
          <a:prstGeom prst="cloudCallout">
            <a:avLst/>
          </a:prstGeom>
          <a:solidFill>
            <a:srgbClr val="00B0F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без иголки,</a:t>
            </a: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5076056" y="116632"/>
            <a:ext cx="2379212" cy="2016224"/>
          </a:xfrm>
          <a:prstGeom prst="cloudCallout">
            <a:avLst/>
          </a:prstGeom>
          <a:solidFill>
            <a:srgbClr val="00B0F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не плотник, </a:t>
            </a: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3059832" y="2564904"/>
            <a:ext cx="2498576" cy="1656184"/>
          </a:xfrm>
          <a:prstGeom prst="cloudCallout">
            <a:avLst/>
          </a:prstGeom>
          <a:solidFill>
            <a:srgbClr val="00B0F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– не</a:t>
            </a:r>
            <a:r>
              <a:rPr kumimoji="0" lang="ru-RU" sz="20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портной</a:t>
            </a:r>
            <a:endParaRPr kumimoji="0" lang="ru-RU" sz="16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070649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52736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2800" b="1" dirty="0">
                <a:solidFill>
                  <a:srgbClr val="FF0000"/>
                </a:solidFill>
                <a:ea typeface="Calibri"/>
                <a:cs typeface="Times New Roman"/>
              </a:rPr>
              <a:t>Без топора не плотник, </a:t>
            </a:r>
            <a:endParaRPr lang="ru-RU" sz="12800" b="1" dirty="0" smtClean="0">
              <a:solidFill>
                <a:srgbClr val="FF0000"/>
              </a:solidFill>
              <a:ea typeface="Calibri"/>
              <a:cs typeface="Times New Roman"/>
            </a:endParaRPr>
          </a:p>
          <a:p>
            <a:pPr marL="0" indent="0" algn="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2800" b="1" dirty="0" smtClean="0">
                <a:solidFill>
                  <a:srgbClr val="FF0000"/>
                </a:solidFill>
                <a:ea typeface="Calibri"/>
                <a:cs typeface="Times New Roman"/>
              </a:rPr>
              <a:t>без </a:t>
            </a:r>
            <a:r>
              <a:rPr lang="ru-RU" sz="12800" b="1" dirty="0">
                <a:solidFill>
                  <a:srgbClr val="FF0000"/>
                </a:solidFill>
                <a:ea typeface="Calibri"/>
                <a:cs typeface="Times New Roman"/>
              </a:rPr>
              <a:t>иголки не портной.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2227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708920"/>
            <a:ext cx="7128792" cy="100811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r>
              <a:rPr lang="ru-RU" b="1" i="1" u="sng" dirty="0" smtClean="0">
                <a:solidFill>
                  <a:srgbClr val="002060"/>
                </a:solidFill>
                <a:latin typeface="Times New Roman"/>
                <a:ea typeface="MS Mincho"/>
              </a:rPr>
              <a:t> </a:t>
            </a:r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Calibri"/>
              </a:rPr>
              <a:t>Недостающее слово</a:t>
            </a:r>
            <a:r>
              <a:rPr lang="ru-RU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3635896" y="332657"/>
            <a:ext cx="2736304" cy="648072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 6 задание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618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3658" y="326290"/>
            <a:ext cx="4968552" cy="72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1. Мимо </a:t>
            </a:r>
            <a:r>
              <a:rPr lang="ru-RU" sz="20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столярной идёшь мастерской, </a:t>
            </a:r>
            <a:endParaRPr lang="ru-RU" sz="2000" b="1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/>
              <a:cs typeface="Times New Roman"/>
            </a:endParaRPr>
          </a:p>
          <a:p>
            <a:pPr lvl="0"/>
            <a:r>
              <a:rPr lang="ru-RU" sz="20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    стружкою пахнет и пахнет……..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1569" y="1309143"/>
            <a:ext cx="48368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2. Пахнет </a:t>
            </a:r>
            <a:r>
              <a:rPr lang="ru-RU" sz="2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маляр скипидаром и краской.</a:t>
            </a:r>
            <a:endParaRPr lang="ru-RU" sz="2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/>
              <a:cs typeface="Times New Roman"/>
            </a:endParaRPr>
          </a:p>
          <a:p>
            <a:pPr lvl="0"/>
            <a:r>
              <a:rPr lang="ru-RU" sz="2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   Пахнет стекольщик оконной …….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1161" y="2200488"/>
            <a:ext cx="43240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2000" b="1" dirty="0" smtClean="0">
                <a:ln w="0"/>
                <a:solidFill>
                  <a:srgbClr val="B50B9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3. Куртка </a:t>
            </a:r>
            <a:r>
              <a:rPr lang="ru-RU" sz="2000" b="1" dirty="0">
                <a:ln w="0"/>
                <a:solidFill>
                  <a:srgbClr val="B50B9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шофёра пахнет бензином.</a:t>
            </a:r>
            <a:endParaRPr lang="ru-RU" sz="2000" b="1" dirty="0">
              <a:ln w="0"/>
              <a:solidFill>
                <a:srgbClr val="B50B9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/>
              <a:cs typeface="Times New Roman"/>
            </a:endParaRPr>
          </a:p>
          <a:p>
            <a:pPr lvl="0"/>
            <a:r>
              <a:rPr lang="ru-RU" sz="2000" b="1" dirty="0">
                <a:ln w="0"/>
                <a:solidFill>
                  <a:srgbClr val="B50B9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    Куртка  рабочего маслом ………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6241" y="3012378"/>
            <a:ext cx="48045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20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b="1" dirty="0" smtClean="0">
                <a:ln w="0"/>
                <a:solidFill>
                  <a:srgbClr val="00140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4. Пахнет </a:t>
            </a:r>
            <a:r>
              <a:rPr lang="ru-RU" sz="2000" b="1" dirty="0">
                <a:ln w="0"/>
                <a:solidFill>
                  <a:srgbClr val="00140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кондитер орехом мускатным.</a:t>
            </a:r>
            <a:endParaRPr lang="ru-RU" sz="2000" b="1" dirty="0">
              <a:ln w="0"/>
              <a:solidFill>
                <a:srgbClr val="00140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/>
              <a:cs typeface="Times New Roman"/>
            </a:endParaRPr>
          </a:p>
          <a:p>
            <a:pPr lvl="0"/>
            <a:r>
              <a:rPr lang="ru-RU" sz="2000" b="1" dirty="0">
                <a:ln w="0"/>
                <a:solidFill>
                  <a:srgbClr val="00140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    </a:t>
            </a:r>
            <a:r>
              <a:rPr lang="ru-RU" sz="2000" b="1" dirty="0" smtClean="0">
                <a:ln w="0"/>
                <a:solidFill>
                  <a:srgbClr val="00140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Повар </a:t>
            </a:r>
            <a:r>
              <a:rPr lang="ru-RU" sz="2000" b="1" dirty="0">
                <a:ln w="0"/>
                <a:solidFill>
                  <a:srgbClr val="00140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в халате  </a:t>
            </a:r>
            <a:r>
              <a:rPr lang="ru-RU" sz="2000" b="1" dirty="0" smtClean="0">
                <a:ln w="0"/>
                <a:solidFill>
                  <a:srgbClr val="00140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омлетом  </a:t>
            </a:r>
            <a:r>
              <a:rPr lang="ru-RU" sz="2000" b="1" dirty="0">
                <a:ln w="0"/>
                <a:solidFill>
                  <a:srgbClr val="00140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……….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1161" y="3903723"/>
            <a:ext cx="41517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2000" b="1" dirty="0" smtClean="0">
                <a:ln w="0"/>
                <a:solidFill>
                  <a:srgbClr val="006C3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5. Рыбой </a:t>
            </a:r>
            <a:r>
              <a:rPr lang="ru-RU" sz="2000" b="1" dirty="0">
                <a:ln w="0"/>
                <a:solidFill>
                  <a:srgbClr val="006C3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и морем пахнет …………</a:t>
            </a:r>
            <a:endParaRPr lang="ru-RU" sz="2000" b="1" dirty="0">
              <a:ln w="0"/>
              <a:solidFill>
                <a:srgbClr val="006C3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/>
              <a:cs typeface="Times New Roman"/>
            </a:endParaRPr>
          </a:p>
          <a:p>
            <a:pPr lvl="0"/>
            <a:r>
              <a:rPr lang="ru-RU" sz="2000" b="1" dirty="0">
                <a:ln w="0"/>
                <a:solidFill>
                  <a:srgbClr val="006C3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/>
                <a:ea typeface="Times New Roman"/>
                <a:cs typeface="Times New Roman"/>
              </a:rPr>
              <a:t>   Только безделье не пахнет …….</a:t>
            </a:r>
            <a:endParaRPr lang="ru-RU" sz="2000" b="1" dirty="0">
              <a:ln w="0"/>
              <a:solidFill>
                <a:srgbClr val="006C3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/>
              <a:cs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46853" y="51477"/>
            <a:ext cx="2520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CC66FF"/>
                </a:solidFill>
                <a:latin typeface="Times New Roman"/>
                <a:ea typeface="Times New Roman"/>
                <a:cs typeface="Times New Roman"/>
              </a:rPr>
              <a:t>Слова для дополнения</a:t>
            </a:r>
            <a:r>
              <a:rPr lang="ru-RU" sz="32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6388290" y="3739964"/>
            <a:ext cx="12899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доской 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380679" y="3223769"/>
            <a:ext cx="11592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рыбак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380679" y="2706151"/>
            <a:ext cx="11225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никак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478080" y="2217006"/>
            <a:ext cx="1657826" cy="4830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приятным</a:t>
            </a:r>
            <a:endParaRPr lang="ru-RU" sz="24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33026" y="1738823"/>
            <a:ext cx="15298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замазкой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333026" y="1277923"/>
            <a:ext cx="1778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машинным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9736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L -0.2849 -0.467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53" y="-2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296E-6 L -0.26285 -0.0333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42" y="-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 -0.07084 L -0.27761 0.166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54" y="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219 -0.10115 L -0.30694 0.1414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47" y="1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05 -0.14004 L -0.31632 0.0791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13" y="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65 -0.16713 L -0.29045 0.1976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99" y="18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2852936"/>
            <a:ext cx="7128792" cy="100811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b="1" u="sng" dirty="0">
                <a:solidFill>
                  <a:srgbClr val="002060"/>
                </a:solidFill>
                <a:latin typeface="Times New Roman"/>
                <a:ea typeface="Times New Roman"/>
              </a:rPr>
              <a:t>Фразы </a:t>
            </a:r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Times New Roman"/>
              </a:rPr>
              <a:t>профессий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3203848" y="764704"/>
            <a:ext cx="3019872" cy="72008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8 задание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393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332656"/>
            <a:ext cx="8856984" cy="4176464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Times New Roman"/>
              </a:rPr>
              <a:t>«Кому добавки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Times New Roman"/>
              </a:rPr>
              <a:t>?»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Большое спасибо за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покупку, приходите ещё!»</a:t>
            </a:r>
            <a:endParaRPr lang="ru-RU" sz="1600" b="1" dirty="0">
              <a:solidFill>
                <a:schemeClr val="accent6">
                  <a:lumMod val="75000"/>
                </a:schemeClr>
              </a:solidFill>
              <a:ea typeface="Times New Roman"/>
              <a:cs typeface="Times New Roman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«Пиццу заказывали?»</a:t>
            </a:r>
            <a:endParaRPr lang="ru-RU" sz="1600" b="1" dirty="0">
              <a:solidFill>
                <a:schemeClr val="accent6">
                  <a:lumMod val="75000"/>
                </a:schemeClr>
              </a:solidFill>
              <a:ea typeface="Times New Roman"/>
              <a:cs typeface="Times New Roman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«Ребята, мойте руки, мы идем обедать».</a:t>
            </a:r>
            <a:endParaRPr lang="ru-RU" sz="1600" b="1" dirty="0">
              <a:solidFill>
                <a:schemeClr val="accent6">
                  <a:lumMod val="75000"/>
                </a:schemeClr>
              </a:solidFill>
              <a:ea typeface="Times New Roman"/>
              <a:cs typeface="Times New Roman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Тема сегодняшнего урока «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Правописание приставок».</a:t>
            </a:r>
            <a:endParaRPr lang="ru-RU" sz="1600" b="1" dirty="0">
              <a:solidFill>
                <a:schemeClr val="accent6">
                  <a:lumMod val="75000"/>
                </a:schemeClr>
              </a:solidFill>
              <a:ea typeface="Times New Roman"/>
              <a:cs typeface="Times New Roman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Присаживайтесь, как будем стричься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?»</a:t>
            </a:r>
            <a:endParaRPr lang="ru-RU" sz="1600" b="1" dirty="0">
              <a:solidFill>
                <a:schemeClr val="accent6">
                  <a:lumMod val="75000"/>
                </a:schemeClr>
              </a:solidFill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773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prstTxWarp prst="textChevronInverted">
              <a:avLst/>
            </a:prstTxWarp>
          </a:bodyPr>
          <a:lstStyle/>
          <a:p>
            <a:r>
              <a:rPr lang="ru-RU" b="1" dirty="0" smtClean="0">
                <a:solidFill>
                  <a:srgbClr val="CC66FF"/>
                </a:solidFill>
              </a:rPr>
              <a:t>Рефлексия</a:t>
            </a:r>
            <a:endParaRPr lang="ru-RU" b="1" dirty="0">
              <a:solidFill>
                <a:srgbClr val="CC66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17638"/>
            <a:ext cx="7848872" cy="3024336"/>
          </a:xfrm>
        </p:spPr>
        <p:txBody>
          <a:bodyPr>
            <a:normAutofit fontScale="92500" lnSpcReduction="20000"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00B050"/>
                </a:solidFill>
                <a:latin typeface="Constantia" pitchFamily="18" charset="0"/>
              </a:rPr>
              <a:t>Какие профессии вы сегодня вспомнили?</a:t>
            </a:r>
            <a:endParaRPr lang="ru-RU" b="1" dirty="0" smtClean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00B050"/>
                </a:solidFill>
                <a:latin typeface="Constantia" pitchFamily="18" charset="0"/>
              </a:rPr>
              <a:t>Какие задания </a:t>
            </a:r>
            <a:r>
              <a:rPr lang="ru-RU" b="1" dirty="0">
                <a:solidFill>
                  <a:srgbClr val="00B050"/>
                </a:solidFill>
                <a:latin typeface="Constantia" pitchFamily="18" charset="0"/>
              </a:rPr>
              <a:t>вам  </a:t>
            </a:r>
            <a:r>
              <a:rPr lang="ru-RU" b="1" dirty="0" smtClean="0">
                <a:solidFill>
                  <a:srgbClr val="00B050"/>
                </a:solidFill>
                <a:latin typeface="Constantia" pitchFamily="18" charset="0"/>
              </a:rPr>
              <a:t>понравились больше всего?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00B050"/>
                </a:solidFill>
                <a:latin typeface="Constantia" pitchFamily="18" charset="0"/>
              </a:rPr>
              <a:t>С каким заданием вам было трудно справиться?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00B050"/>
                </a:solidFill>
                <a:latin typeface="Constantia" pitchFamily="18" charset="0"/>
              </a:rPr>
              <a:t>Что нового вы узнали на занятии?</a:t>
            </a:r>
          </a:p>
          <a:p>
            <a:endParaRPr lang="ru-RU" dirty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5856" y="764704"/>
            <a:ext cx="3816424" cy="922114"/>
          </a:xfrm>
        </p:spPr>
        <p:txBody>
          <a:bodyPr>
            <a:prstTxWarp prst="textPlain">
              <a:avLst/>
            </a:prstTxWarp>
            <a:normAutofit/>
          </a:bodyPr>
          <a:lstStyle/>
          <a:p>
            <a:r>
              <a:rPr lang="ru-RU" sz="5400" b="1" dirty="0" smtClean="0">
                <a:solidFill>
                  <a:srgbClr val="FFC000"/>
                </a:solidFill>
              </a:rPr>
              <a:t>Результат</a:t>
            </a:r>
            <a:endParaRPr lang="ru-RU" sz="5400" b="1" dirty="0">
              <a:solidFill>
                <a:srgbClr val="FFC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844824"/>
            <a:ext cx="9144000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80340">
              <a:lnSpc>
                <a:spcPct val="115000"/>
              </a:lnSpc>
            </a:pPr>
            <a:r>
              <a:rPr lang="ru-RU" sz="3600" b="1" u="sng" kern="50" dirty="0" smtClean="0">
                <a:solidFill>
                  <a:schemeClr val="accent6">
                    <a:lumMod val="75000"/>
                  </a:schemeClr>
                </a:solidFill>
                <a:ea typeface="Andale Sans UI"/>
                <a:cs typeface="Times New Roman"/>
              </a:rPr>
              <a:t>Оранжевый шарик </a:t>
            </a:r>
            <a:r>
              <a:rPr lang="ru-RU" sz="3600" b="1" kern="50" dirty="0" smtClean="0">
                <a:solidFill>
                  <a:schemeClr val="accent6">
                    <a:lumMod val="75000"/>
                  </a:schemeClr>
                </a:solidFill>
                <a:ea typeface="Andale Sans UI"/>
                <a:cs typeface="Times New Roman"/>
              </a:rPr>
              <a:t> – было интересно</a:t>
            </a:r>
            <a:r>
              <a:rPr lang="ru-RU" sz="3600" b="1" kern="50" smtClean="0">
                <a:solidFill>
                  <a:schemeClr val="accent6">
                    <a:lumMod val="75000"/>
                  </a:schemeClr>
                </a:solidFill>
                <a:ea typeface="Andale Sans UI"/>
                <a:cs typeface="Times New Roman"/>
              </a:rPr>
              <a:t>, весело</a:t>
            </a:r>
            <a:endParaRPr lang="ru-RU" sz="3600" b="1" dirty="0">
              <a:solidFill>
                <a:schemeClr val="accent6">
                  <a:lumMod val="75000"/>
                </a:schemeClr>
              </a:solidFill>
              <a:ea typeface="Calibri"/>
              <a:cs typeface="Times New Roman"/>
            </a:endParaRPr>
          </a:p>
          <a:p>
            <a:pPr indent="180340">
              <a:lnSpc>
                <a:spcPct val="115000"/>
              </a:lnSpc>
              <a:spcAft>
                <a:spcPts val="0"/>
              </a:spcAft>
            </a:pPr>
            <a:r>
              <a:rPr lang="ru-RU" sz="3600" b="1" u="sng" kern="50" dirty="0" smtClean="0">
                <a:solidFill>
                  <a:srgbClr val="00B050"/>
                </a:solidFill>
                <a:ea typeface="Andale Sans UI"/>
                <a:cs typeface="Times New Roman"/>
              </a:rPr>
              <a:t>Зелёный шарик </a:t>
            </a:r>
            <a:r>
              <a:rPr lang="ru-RU" sz="3600" b="1" kern="50" dirty="0" smtClean="0">
                <a:solidFill>
                  <a:srgbClr val="00B050"/>
                </a:solidFill>
                <a:ea typeface="Andale Sans UI"/>
                <a:cs typeface="Times New Roman"/>
              </a:rPr>
              <a:t>– узнали много нового</a:t>
            </a:r>
          </a:p>
          <a:p>
            <a:pPr indent="180340">
              <a:lnSpc>
                <a:spcPct val="115000"/>
              </a:lnSpc>
              <a:spcAft>
                <a:spcPts val="0"/>
              </a:spcAft>
            </a:pPr>
            <a:r>
              <a:rPr lang="ru-RU" sz="3600" b="1" u="sng" kern="50" dirty="0" smtClean="0">
                <a:solidFill>
                  <a:schemeClr val="tx2">
                    <a:lumMod val="60000"/>
                    <a:lumOff val="40000"/>
                  </a:schemeClr>
                </a:solidFill>
                <a:ea typeface="Andale Sans UI"/>
                <a:cs typeface="Times New Roman"/>
              </a:rPr>
              <a:t>Синий шарик </a:t>
            </a:r>
            <a:r>
              <a:rPr lang="ru-RU" sz="3600" b="1" kern="50" dirty="0">
                <a:solidFill>
                  <a:schemeClr val="tx2">
                    <a:lumMod val="60000"/>
                    <a:lumOff val="40000"/>
                  </a:schemeClr>
                </a:solidFill>
                <a:ea typeface="Andale Sans UI"/>
                <a:cs typeface="Times New Roman"/>
              </a:rPr>
              <a:t>– </a:t>
            </a:r>
            <a:r>
              <a:rPr lang="ru-RU" sz="3600" b="1" kern="50" dirty="0" smtClean="0">
                <a:solidFill>
                  <a:schemeClr val="tx2">
                    <a:lumMod val="60000"/>
                    <a:lumOff val="40000"/>
                  </a:schemeClr>
                </a:solidFill>
                <a:ea typeface="Andale Sans UI"/>
                <a:cs typeface="Times New Roman"/>
              </a:rPr>
              <a:t>было не интересно</a:t>
            </a:r>
            <a:endParaRPr lang="ru-RU" sz="3600" b="1" dirty="0">
              <a:solidFill>
                <a:schemeClr val="tx2">
                  <a:lumMod val="60000"/>
                  <a:lumOff val="40000"/>
                </a:schemeClr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8902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rot="21208031">
            <a:off x="983431" y="1240941"/>
            <a:ext cx="6890604" cy="36317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ru-RU" sz="115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Молодцы,</a:t>
            </a:r>
          </a:p>
          <a:p>
            <a:pPr algn="ctr"/>
            <a:r>
              <a:rPr lang="ru-RU" sz="115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</a:t>
            </a:r>
            <a:r>
              <a:rPr lang="ru-RU" sz="115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пасибо </a:t>
            </a:r>
            <a:r>
              <a:rPr lang="ru-RU" sz="115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!</a:t>
            </a:r>
            <a:endParaRPr lang="ru-RU" sz="115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3487</TotalTime>
  <Words>573</Words>
  <Application>Microsoft Office PowerPoint</Application>
  <PresentationFormat>Экран (4:3)</PresentationFormat>
  <Paragraphs>286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42" baseType="lpstr">
      <vt:lpstr>Andale Sans UI</vt:lpstr>
      <vt:lpstr>Arial</vt:lpstr>
      <vt:lpstr>Calibri</vt:lpstr>
      <vt:lpstr>Calibri Light</vt:lpstr>
      <vt:lpstr>Constantia</vt:lpstr>
      <vt:lpstr>MS Mincho</vt:lpstr>
      <vt:lpstr>Times New Roman</vt:lpstr>
      <vt:lpstr>Wingdings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 1 задание</vt:lpstr>
      <vt:lpstr>Презентация PowerPoint</vt:lpstr>
      <vt:lpstr>2 задание</vt:lpstr>
      <vt:lpstr>Презентация PowerPoint</vt:lpstr>
      <vt:lpstr>3 задание</vt:lpstr>
      <vt:lpstr>Презентация PowerPoint</vt:lpstr>
      <vt:lpstr>Презентация PowerPoint</vt:lpstr>
      <vt:lpstr>4 задание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5 задание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6 задание</vt:lpstr>
      <vt:lpstr>Презентация PowerPoint</vt:lpstr>
      <vt:lpstr>8 задание</vt:lpstr>
      <vt:lpstr>Презентация PowerPoint</vt:lpstr>
      <vt:lpstr>Рефлексия</vt:lpstr>
      <vt:lpstr>Результат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user</cp:lastModifiedBy>
  <cp:revision>332</cp:revision>
  <dcterms:created xsi:type="dcterms:W3CDTF">2012-12-12T16:03:42Z</dcterms:created>
  <dcterms:modified xsi:type="dcterms:W3CDTF">2021-12-11T08:40:35Z</dcterms:modified>
</cp:coreProperties>
</file>