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3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167095231565026"/>
          <c:y val="0.26147755162985242"/>
          <c:w val="0.80871074170751756"/>
          <c:h val="0.619757458682122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elete val="1"/>
          </c:dLbls>
          <c:cat>
            <c:strRef>
              <c:f>Лист1!$A$2:$A$5</c:f>
              <c:strCache>
                <c:ptCount val="2"/>
                <c:pt idx="0">
                  <c:v>есть</c:v>
                </c:pt>
                <c:pt idx="1">
                  <c:v>нет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0.94399999999999995</c:v>
                </c:pt>
                <c:pt idx="1">
                  <c:v>5.6000000000000022E-2</c:v>
                </c:pt>
                <c:pt idx="2" formatCode="General">
                  <c:v>0</c:v>
                </c:pt>
                <c:pt idx="3" formatCode="General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dLbls>
            <c:showPercent val="1"/>
          </c:dLbls>
          <c:cat>
            <c:strRef>
              <c:f>Лист1!$A$2:$A$5</c:f>
              <c:strCache>
                <c:ptCount val="2"/>
                <c:pt idx="0">
                  <c:v>есть</c:v>
                </c:pt>
                <c:pt idx="1">
                  <c:v>нет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dLbls>
            <c:showPercent val="1"/>
          </c:dLbls>
          <c:cat>
            <c:strRef>
              <c:f>Лист1!$A$2:$A$5</c:f>
              <c:strCache>
                <c:ptCount val="2"/>
                <c:pt idx="0">
                  <c:v>есть</c:v>
                </c:pt>
                <c:pt idx="1">
                  <c:v>нет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>
        <c:manualLayout>
          <c:xMode val="edge"/>
          <c:yMode val="edge"/>
          <c:x val="0.39457221493146843"/>
          <c:y val="0.14672634670666229"/>
          <c:w val="0.25094240501430282"/>
          <c:h val="7.1757592800899994E-2"/>
        </c:manualLayout>
      </c:layout>
      <c:spPr>
        <a:ln>
          <a:solidFill>
            <a:schemeClr val="accent1"/>
          </a:solidFill>
        </a:ln>
      </c:spPr>
    </c:legend>
    <c:plotVisOnly val="1"/>
  </c:chart>
  <c:spPr>
    <a:solidFill>
      <a:srgbClr val="FFC000"/>
    </a:soli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вкладыши</c:v>
                </c:pt>
                <c:pt idx="1">
                  <c:v>накладные</c:v>
                </c:pt>
                <c:pt idx="2">
                  <c:v> 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0.72000000000000064</c:v>
                </c:pt>
                <c:pt idx="1">
                  <c:v>0.28000000000000008</c:v>
                </c:pt>
                <c:pt idx="2" formatCode="General">
                  <c:v>0</c:v>
                </c:pt>
                <c:pt idx="3" formatCode="General">
                  <c:v>0</c:v>
                </c:pt>
              </c:numCache>
            </c:numRef>
          </c:val>
        </c:ser>
      </c:pie3DChart>
    </c:plotArea>
    <c:legend>
      <c:legendPos val="t"/>
      <c:layout>
        <c:manualLayout>
          <c:xMode val="edge"/>
          <c:yMode val="edge"/>
          <c:x val="0.28089165937591132"/>
          <c:y val="2.3809523809523812E-2"/>
          <c:w val="0.44102084407211189"/>
          <c:h val="7.1757592800899883E-2"/>
        </c:manualLayout>
      </c:layout>
      <c:spPr>
        <a:ln>
          <a:solidFill>
            <a:srgbClr val="00B0F0"/>
          </a:solidFill>
        </a:ln>
      </c:spPr>
    </c:legend>
    <c:plotVisOnly val="1"/>
  </c:chart>
  <c:spPr>
    <a:solidFill>
      <a:srgbClr val="FFC000"/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4.848121415378643E-2"/>
          <c:y val="1.7123869549972043E-2"/>
          <c:w val="0.93608668708078169"/>
          <c:h val="0.8777035958977125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меньше 1</c:v>
                </c:pt>
                <c:pt idx="1">
                  <c:v>от 1 до 3</c:v>
                </c:pt>
                <c:pt idx="2">
                  <c:v>от 3 до 6</c:v>
                </c:pt>
                <c:pt idx="3">
                  <c:v>больше 6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19</c:v>
                </c:pt>
                <c:pt idx="2">
                  <c:v>53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 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меньше 1</c:v>
                </c:pt>
                <c:pt idx="1">
                  <c:v>от 1 до 3</c:v>
                </c:pt>
                <c:pt idx="2">
                  <c:v>от 3 до 6</c:v>
                </c:pt>
                <c:pt idx="3">
                  <c:v>больше 6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 3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меньше 1</c:v>
                </c:pt>
                <c:pt idx="1">
                  <c:v>от 1 до 3</c:v>
                </c:pt>
                <c:pt idx="2">
                  <c:v>от 3 до 6</c:v>
                </c:pt>
                <c:pt idx="3">
                  <c:v>больше 6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axId val="80039936"/>
        <c:axId val="80041472"/>
      </c:barChart>
      <c:catAx>
        <c:axId val="80039936"/>
        <c:scaling>
          <c:orientation val="minMax"/>
        </c:scaling>
        <c:axPos val="b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80041472"/>
        <c:crosses val="autoZero"/>
        <c:auto val="1"/>
        <c:lblAlgn val="ctr"/>
        <c:lblOffset val="100"/>
      </c:catAx>
      <c:valAx>
        <c:axId val="8004147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80039936"/>
        <c:crosses val="autoZero"/>
        <c:crossBetween val="between"/>
      </c:valAx>
      <c:spPr>
        <a:solidFill>
          <a:srgbClr val="FFC000"/>
        </a:solidFill>
      </c:spPr>
    </c:plotArea>
    <c:plotVisOnly val="1"/>
  </c:chart>
  <c:spPr>
    <a:solidFill>
      <a:srgbClr val="FFC000"/>
    </a:solidFill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BF9E8-AAB2-4A53-AC12-EE1A41195FE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469CC-E378-48F3-AF2B-867684A399C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469CC-E378-48F3-AF2B-867684A399C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469CC-E378-48F3-AF2B-867684A399C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469CC-E378-48F3-AF2B-867684A399C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469CC-E378-48F3-AF2B-867684A399C4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67AC2-6F8A-49AB-876D-A3F40850A3F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B158A-AC1E-415F-AD7E-094654EF6B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phones.ru/iNotes/403241" TargetMode="External"/><Relationship Id="rId2" Type="http://schemas.openxmlformats.org/officeDocument/2006/relationships/hyperlink" Target="https://myearphones.ru/obzory/kto-izobrel-naushnik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hinapads.ru/c/s/naushniki_-_klassifikatsiya_naushnikov" TargetMode="External"/><Relationship Id="rId5" Type="http://schemas.openxmlformats.org/officeDocument/2006/relationships/hyperlink" Target="http://www.chinapads.ru/c/s/naushniki_-_tehnicheskie_harakteristiki" TargetMode="External"/><Relationship Id="rId4" Type="http://schemas.openxmlformats.org/officeDocument/2006/relationships/hyperlink" Target="https://3dnews.ru/64542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85800" y="428605"/>
            <a:ext cx="7772400" cy="364333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Министерство образования и науки Алтайского края</a:t>
            </a:r>
            <a:b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Краевое государственное бюджетное </a:t>
            </a:r>
            <a:b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профессиональное образовательное учреждение</a:t>
            </a:r>
            <a:b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</a:t>
            </a:r>
            <a:r>
              <a:rPr kumimoji="0" lang="ru-RU" sz="1600" b="1" i="0" u="none" strike="noStrike" kern="1200" cap="all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Тальменский</a:t>
            </a:r>
            <a:r>
              <a:rPr kumimoji="0" lang="ru-RU" sz="1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технологический техникум» </a:t>
            </a:r>
            <a:br>
              <a:rPr kumimoji="0" lang="ru-RU" sz="1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Исследовательская работа по физике</a:t>
            </a:r>
            <a:b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Наушники. Есть ли угроза?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3286124"/>
            <a:ext cx="78581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Автор: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Шабанова Мария 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студентка группы СЗС-191, 2 курс, 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специальность «Строительство и эксплуатация зданий и сооружений».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Руководитель: 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Немчинова Светлана Александровна.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501122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ВВЕДЕНИЕ</a:t>
            </a:r>
          </a:p>
          <a:p>
            <a:pPr algn="just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Находясь в молодежной среде, трудно не заметить популярность такого приложения к современным смартфонам как наушники. На улице, в транспорте, </a:t>
            </a:r>
          </a:p>
          <a:p>
            <a:pPr algn="just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в учебных учреждениях молодые люди очень часто используют этот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дивайс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 Если на случайном прохожем вы не видите наушников, это вовсе не означает, что у этого человека их нет. Они могут лежать дома рядом с компьютером, в рюкзаке или находиться в нагрудном кармане рубашки.</a:t>
            </a:r>
          </a:p>
          <a:p>
            <a:pPr algn="just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Преимущества этого распространенного аксессуара не требуют доказательств: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возможность слушать музыку,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аудио-книги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и т.д., не мешая окружающим;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устранение внешнего фонового шума;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высокое качество звучания; 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доступность — приобрести наушники значительно дешевле, чем акустическую систему. </a:t>
            </a:r>
          </a:p>
          <a:p>
            <a:pPr algn="just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Возникает вопрос: а не вредно ли это?</a:t>
            </a:r>
          </a:p>
          <a:p>
            <a:pPr algn="just"/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</a:rPr>
              <a:t>Цель данной работы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: Выявить аспекты влияния наушников на здоровье человека.</a:t>
            </a:r>
          </a:p>
          <a:p>
            <a:pPr algn="just"/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</a:rPr>
              <a:t>Задачи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изучить устройство, принцип действия и виды наушников;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проанализировать степень актуальности проблемы для обучающихся КГБПОУ «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Тальменский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технологический техникум»;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выяснить мнение специалиста о влиянии наушников на здоровье.</a:t>
            </a: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разработать рекомендации для студентов.</a:t>
            </a:r>
          </a:p>
          <a:p>
            <a:r>
              <a:rPr lang="ru-RU" b="1" i="1" u="sng" dirty="0" smtClean="0">
                <a:solidFill>
                  <a:schemeClr val="tx2">
                    <a:lumMod val="75000"/>
                  </a:schemeClr>
                </a:solidFill>
              </a:rPr>
              <a:t>Предмет исследования: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воздействие наушников на организм человека.</a:t>
            </a:r>
          </a:p>
          <a:p>
            <a:r>
              <a:rPr lang="ru-RU" b="1" i="1" u="sng" dirty="0" smtClean="0">
                <a:solidFill>
                  <a:schemeClr val="tx2">
                    <a:lumMod val="75000"/>
                  </a:schemeClr>
                </a:solidFill>
              </a:rPr>
              <a:t>Объект исследования: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наушники.</a:t>
            </a:r>
          </a:p>
          <a:p>
            <a:pPr algn="just"/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титул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3071810"/>
            <a:ext cx="6072230" cy="36385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1.Теоретическая часть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700" b="1" dirty="0" smtClean="0">
                <a:solidFill>
                  <a:schemeClr val="tx2">
                    <a:lumMod val="75000"/>
                  </a:schemeClr>
                </a:solidFill>
              </a:rPr>
              <a:t>1.1. Наушники. Что это?</a:t>
            </a:r>
            <a:br>
              <a:rPr lang="ru-RU" sz="27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Наушниками называют техническое приспособление, позволяющее воспроизводить звук изолированно от окружающих людей.</a:t>
            </a:r>
          </a:p>
          <a:p>
            <a:pPr marL="0" indent="0" algn="just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Принцип их работы заключается в том, что при подаче сигнала на звуковую катушку образуется электромагнитное поле, которое при взаимодействии с полем магнитной системы через динамик передаёт звук.</a:t>
            </a:r>
          </a:p>
          <a:p>
            <a:pPr algn="just">
              <a:buNone/>
            </a:pPr>
            <a:endParaRPr lang="ru-RU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1.2. Основные категории наушников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1.2.1.По типу конструкции: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Внутренние наушники</a:t>
            </a:r>
          </a:p>
          <a:p>
            <a:pPr>
              <a:buNone/>
            </a:pPr>
            <a:endParaRPr lang="ru-RU" sz="1800" b="1" dirty="0"/>
          </a:p>
        </p:txBody>
      </p:sp>
      <p:pic>
        <p:nvPicPr>
          <p:cNvPr id="5" name="Содержимое 6" descr="Conctruk_MVstavnie.jpg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643050"/>
            <a:ext cx="4040188" cy="2160000"/>
          </a:xfrm>
          <a:prstGeom prst="rect">
            <a:avLst/>
          </a:prstGeom>
        </p:spPr>
      </p:pic>
      <p:pic>
        <p:nvPicPr>
          <p:cNvPr id="6" name="Содержимое 7" descr="Conctruk_MVnutrikanal.jpg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1643050"/>
            <a:ext cx="4041775" cy="2160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7158" y="3786190"/>
            <a:ext cx="41434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Этот тип наушников в обиходе чаще называют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«пуговками»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или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«вкладышами»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 Они вставляются непосредственно в ушную раковину и являются одними из самых распространенных. Среди аксессуаров, сопутствующим вставным наушникам, стоит отметить примитивные амбушюры – круглые кусочки поролона.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378619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Этот тип наушников, устанавливается прямо в ушной канал, их часто называют «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вакуумными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». Их посадка в человеческом ухе значительно глубже, чем у вставных наушников. Главное отличие внутриканальных наушников от вставных заключается в улучшенной герметизации и концентрации звука. Еще одной отличительной чертой внутриканальных наушников является наличие широкого ассортимента насадок.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Накладные наушники:</a:t>
            </a:r>
            <a:endParaRPr lang="ru-RU" sz="2400" dirty="0">
              <a:latin typeface="+mn-lt"/>
            </a:endParaRPr>
          </a:p>
        </p:txBody>
      </p:sp>
      <p:pic>
        <p:nvPicPr>
          <p:cNvPr id="4" name="Содержимое 3" descr="Conctruk_Polnorazmer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857232"/>
            <a:ext cx="4095756" cy="2160000"/>
          </a:xfrm>
          <a:prstGeom prst="rect">
            <a:avLst/>
          </a:prstGeom>
        </p:spPr>
      </p:pic>
      <p:pic>
        <p:nvPicPr>
          <p:cNvPr id="5" name="Рисунок 4" descr="Conctruk_Monitor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4572000" y="857232"/>
            <a:ext cx="4214842" cy="2160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85720" y="3357562"/>
            <a:ext cx="42148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Идеальными наушниками для домашнего использования по праву считают полноразмерные наушники. Особенность их конструкции – полный охват уха. Качественное звучание подчеркивается хорошей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шумоизоляцией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 Более того, за счет охвата уха амбушюры создают дополнительное звуковое пространство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321468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Категория этих наушников предназначается исключительно для звукорежиссеров, но никак не для меломанов. Мониторные наушники имеют широкий частотный диапазон и воспроизводят звук без лишних «украшательств». Другими словами, любимые композиции, которые на протяжении многих лет восторгали вас своим звучанием, в мониторах могут показаться унылыми, скучными и искаженными.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7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7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1.2.2.По конструкции излучателя:</a:t>
            </a:r>
            <a:r>
              <a:rPr lang="ru-RU" sz="27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7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dirty="0"/>
          </a:p>
        </p:txBody>
      </p:sp>
      <p:pic>
        <p:nvPicPr>
          <p:cNvPr id="4" name="Содержимое 3" descr="Conctruk_Dynamic.jpg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928670"/>
            <a:ext cx="4140000" cy="2160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4282" y="3143248"/>
            <a:ext cx="4000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dirty="0"/>
          </a:p>
        </p:txBody>
      </p:sp>
      <p:pic>
        <p:nvPicPr>
          <p:cNvPr id="6" name="Содержимое 3" descr="Conctruk_Elektrostat.jpg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928670"/>
            <a:ext cx="4357718" cy="2160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357158" y="3357562"/>
            <a:ext cx="42148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Самый распространенный тип наушников. В их основе используется электродинамический тип преобразования. В части, недоступной покупателю без сторонних инструментов, расположена мембрана к которой подведена катушка с проводом. Под действием переменного тока установленный магнит создает магнитное поле, которое передается на мембрану.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3143248"/>
            <a:ext cx="4572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Принцип работы электростатических наушников заключается в использовании тончайшей мембраны, расположенной между двумя электродами. Под действием высокого тока мембрана приходит в движение и создает звуковые колебания. Такие наушники обладают самым качественным звуком, практически лишенным искажений.    Недостатком   наушников является обязательное наличие внушительного по размерам усилителя. Нижний предел стоимости таких наушников – 3 тысячи долларов.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Conctruk_Armatur.jpg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500042"/>
            <a:ext cx="4140000" cy="2160000"/>
          </a:xfrm>
          <a:prstGeom prst="rect">
            <a:avLst/>
          </a:prstGeom>
        </p:spPr>
      </p:pic>
      <p:pic>
        <p:nvPicPr>
          <p:cNvPr id="3" name="Рисунок 2" descr="Conctruk_Izodinamic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4572000" y="500042"/>
            <a:ext cx="4365953" cy="2160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7158" y="2714620"/>
            <a:ext cx="41434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Наушники, которым присуща исключительно внутриканальная конструкция. В их основе используется П-образный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магнитопровод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, в поле которого расположен якорь со звуковой катушкой. Диффузор прикреплен непосредственно к якорю. В момент, когда на звуковую катушку подается ток, якорь выходит из состояния покоя и приводит в движение диффузор. В силу специфики конструкции излучателя арматурные наушники звучат четче и чище. 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2610683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В качестве излучаемого элемента используется прямоугольная мембрана, изготовленная из тонкой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тефлоновой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пленки с алюминиевым напылением в виде прямоугольных полосок. Эта сложная конструкция расположена между двумя магнитами с сильным магнитным полем. Ток приводит пластину в действие и именно эти колебания слышит человеческое ухо. Преимущество изодинамических наушников – высокая точность и внушительный запас мощности (особенно актуален при производстве громкоговорителей).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1.2.3. По способу передачи сигнала: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400" dirty="0"/>
          </a:p>
        </p:txBody>
      </p:sp>
      <p:pic>
        <p:nvPicPr>
          <p:cNvPr id="4" name="Содержимое 6" descr="Conctruk_Provodnie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785794"/>
            <a:ext cx="4214842" cy="2160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5720" y="3214686"/>
            <a:ext cx="4214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 проводным наушникам могут относиться все вышеперечисленные виды конструкций с различными типами излучателей и акустическим оформлением.</a:t>
            </a:r>
          </a:p>
        </p:txBody>
      </p:sp>
      <p:pic>
        <p:nvPicPr>
          <p:cNvPr id="6" name="Содержимое 7" descr="Conctruk_Besprovod.jpg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785794"/>
            <a:ext cx="4113213" cy="2160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643438" y="3286124"/>
            <a:ext cx="428628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Существует четыре типа беспроводных наушников: инфракрасные, радио,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Bluetooth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и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Wi-Fi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 Представлены на рынке и «гибридные» модели, используя которые пользователь самостоятельно может решить подключать ему провод или воспользоваться всеми преимуществами его отсутствия. 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1.2.4.Костные наушники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400" dirty="0"/>
          </a:p>
        </p:txBody>
      </p:sp>
      <p:pic>
        <p:nvPicPr>
          <p:cNvPr id="4" name="Picture 6" descr="&amp;Pcy;&amp;ocy;&amp;lcy;&amp;softcy;&amp;zcy;&amp;ucy;&amp;yucy;&amp;scy;&amp;softcy; &amp;icy; &amp;rcy;&amp;acy;&amp;dcy;&amp;ucy;&amp;yucy;&amp;scy;&amp;softcy;: &amp;scy;&amp;mcy;&amp;iecy;&amp;ncy;&amp;icy;&amp;lcy; &amp;ocy;&amp;bcy;&amp;ycy;&amp;chcy;&amp;ncy;&amp;ycy;&amp;iecy; &amp;ncy;&amp;acy;&amp;ucy;&amp;shcy;&amp;ncy;&amp;icy;&amp;kcy;&amp;icy; &amp;ncy;&amp;acy; &amp;kcy;&amp;ocy;&amp;scy;&amp;tcy;&amp;ncy;&amp;ycy;&amp;iecy; &amp;icy; &amp;ncy;&amp;icy; &amp;ocy; &amp;chcy;&amp;iecy;&amp;mcy; &amp;ncy;&amp;iecy; &amp;zhcy;&amp;acy;&amp;lcy;&amp;iecy;&amp;yucy;. &amp;Rcy;&amp;acy;&amp;scy;&amp;scy;&amp;kcy;&amp;acy;&amp;zhcy;&amp;ucy;, &amp;pcy;&amp;ocy;&amp;chcy;&amp;iecy;&amp;mcy;&amp;ucy; &amp;vcy;&amp;scy;&amp;iecy;&amp;mcy; &amp;scy;&amp;tcy;&amp;ocy;&amp;icy;&amp;tcy; &amp;ecy;&amp;tcy;&amp;ocy; &amp;scy;&amp;dcy;&amp;iecy;&amp;lcy;&amp;acy;&amp;tcy;&amp;softcy;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b="15556"/>
          <a:stretch>
            <a:fillRect/>
          </a:stretch>
        </p:blipFill>
        <p:spPr bwMode="auto">
          <a:xfrm>
            <a:off x="428596" y="1000108"/>
            <a:ext cx="3832063" cy="2160000"/>
          </a:xfrm>
          <a:prstGeom prst="rect">
            <a:avLst/>
          </a:prstGeom>
          <a:noFill/>
        </p:spPr>
      </p:pic>
      <p:pic>
        <p:nvPicPr>
          <p:cNvPr id="5" name="Содержимое 3" descr="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1000108"/>
            <a:ext cx="3840000" cy="2160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034" y="3286124"/>
            <a:ext cx="821537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Костные наушники - звучит страшно, но на самом деле ничего необычного в них нет: они также позволяют слушать музыку или любой другой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контент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Наушники же все-таки! Но в чем же отличие?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Отличие в способе передачи этого самого звука: в обычных наушниках для этого используется воздушная проводимость,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 в костных, как следует из названия, - костная.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Дело в том, что такие наушники совершенно не вставляются в уши, то есть не закрывают их: вот их главное отличие и конструктивное, и визуальное.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 воздушной проводимости: звуковые волны идут как бы по воздуху, попадают в барабанную перепонку, ушную раковину, затем проходят среднее ухо и попадают в орган слуха - улитку. 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 костной: сразу во внутреннее ухо, или улитку.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2. Практическая часть 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2.1. Социологический 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1.Есть ли у вас наушники?</a:t>
            </a:r>
          </a:p>
          <a:p>
            <a:pPr algn="ct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Из 93 опрошенных: 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имеются наушники 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у 88 человек(94,6%),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нет наушников у 5 человек (5,4%).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2.Какого типа наушники вы используете чаще?</a:t>
            </a:r>
          </a:p>
          <a:p>
            <a:pPr algn="ctr">
              <a:buNone/>
            </a:pPr>
            <a:endParaRPr lang="ru-RU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714348" y="2285992"/>
          <a:ext cx="3643338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29190" y="2285992"/>
          <a:ext cx="3643338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857752" y="4286256"/>
            <a:ext cx="37862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Из 93 опрошенных: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67 человек (72%) используют наушники вкладыши,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а 26 человек (28%) чаще используют накладные наушники.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3. Сколько времени в день вы используете наушники?</a:t>
            </a:r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285852" y="1071546"/>
          <a:ext cx="6357982" cy="3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285852" y="4286256"/>
            <a:ext cx="635798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Из 93 опрошенных: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меньше 1 часа – 4 человека (4,3%);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от 1 до 3 часов – 19 человек (20,4%);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от 3 до 6 часов-  53 человека (57%);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больше 6 часов – 17 человек (18,3%).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Вывод: исследуемая проблема актуальна для обучающихся нашего техникума.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i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186766" cy="85723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2.2 Интервью с 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врачем-оториноларингологом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Тальменской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районной больницы Пятышевым А.Н. </a:t>
            </a:r>
            <a:r>
              <a:rPr lang="ru-RU" sz="2400" dirty="0" smtClean="0">
                <a:latin typeface="+mn-lt"/>
              </a:rPr>
              <a:t> </a:t>
            </a:r>
            <a:endParaRPr lang="ru-RU" sz="2400" dirty="0">
              <a:latin typeface="+mn-lt"/>
            </a:endParaRPr>
          </a:p>
        </p:txBody>
      </p:sp>
      <p:pic>
        <p:nvPicPr>
          <p:cNvPr id="5" name="Picture 2" descr="E:\Мои рисунки\Изображение 35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1386" t="5485" r="27416" b="25410"/>
          <a:stretch>
            <a:fillRect/>
          </a:stretch>
        </p:blipFill>
        <p:spPr bwMode="auto">
          <a:xfrm>
            <a:off x="1142976" y="928670"/>
            <a:ext cx="2645564" cy="3636000"/>
          </a:xfrm>
          <a:prstGeom prst="rect">
            <a:avLst/>
          </a:prstGeom>
          <a:noFill/>
        </p:spPr>
      </p:pic>
      <p:pic>
        <p:nvPicPr>
          <p:cNvPr id="6" name="Содержимое 5" descr="Изображение 359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9508" t="8333" r="5646" b="12821"/>
          <a:stretch>
            <a:fillRect/>
          </a:stretch>
        </p:blipFill>
        <p:spPr>
          <a:xfrm rot="5400000">
            <a:off x="3924560" y="1361796"/>
            <a:ext cx="3638251" cy="2772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42910" y="4518898"/>
            <a:ext cx="7786742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Есть ли связь между использованием наушников и слухом?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Модный тренд наших дней — почти постоянное прослушивание музыки через наушники. В медицине есть такое понятие как «акустическая травма». Это когда в результате громких звуков повреждаются органы внутреннего уха. Если воздействие длительное, то травма хроническая.  А вот если звуковая волна ударяется о барабанную перепонку на расстоянии нескольких сантиметров, то это уже острая. Наушники «дарят» своему владельцу сразу оба вида травмы.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6" descr="фото СЗС-191 152.jpg"/>
          <p:cNvPicPr>
            <a:picLocks noChangeAspect="1"/>
          </p:cNvPicPr>
          <p:nvPr/>
        </p:nvPicPr>
        <p:blipFill>
          <a:blip r:embed="rId2" cstate="print"/>
          <a:srcRect b="14652"/>
          <a:stretch>
            <a:fillRect/>
          </a:stretch>
        </p:blipFill>
        <p:spPr>
          <a:xfrm>
            <a:off x="2857488" y="142852"/>
            <a:ext cx="3074639" cy="3240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2844" y="3500438"/>
            <a:ext cx="90011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Все ли наушники одинаково влияют на слух?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Врачи считают, что наиболее опасным видом наушников (одновременно и самым популярным) являются наушники-вкладыши.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Из-за того, что они находятся значительно ближе к барабанным перепонкам нежели наушники обычные, вред слуху наносится действительно серьезный.</a:t>
            </a: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 Но самой серьезной угрозой для вашего слуха являются вакуумные наушники, которые плотно прилегают к стенкам слухового прохода и направляют звук четко на барабанную перепонку. При регулярном прослушивании музыки в такого рода наушниках в течение 3-4 лет вам грозит потеря слуха 1 степени.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14291"/>
            <a:ext cx="9001156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Каковы ваши рекомендации при использовании наушников?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Музыку в наушниках-вкладышах можно слушать не более, чем 30-40 минут в день,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а с обычными наушниками — не более 1-3 часа. </a:t>
            </a: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При этом громкость не должна быть максимальной, достаточно 60%. Когда громкость в наушниках повышается, усиливается давление на среднее ухо, что может привести к деформации барабанной перепонки. </a:t>
            </a: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</a:rPr>
              <a:t>Если такое произойдет, и она травмируется, может произойти кровоизлияние в слуховой аппарат. </a:t>
            </a: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Неправильное использование наушников влияет только на слух?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5000636"/>
            <a:ext cx="9254649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При этом страдает не только слуховой аппарат, но и центральная нервная система.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Громкие звуки могут стать причиной не только слуховых расстройств, но 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 развития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сердечно-сосудистых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 заболеваний, гипертонической и язвенной болезней,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гастрита, психических заболеваний. Ухудшается память, снижается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работоспособность. Нарушаются обмен веществ, работа щитовидной железы.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4" name="Содержимое 7" descr="фото СЗС-191 154.jpg"/>
          <p:cNvPicPr>
            <a:picLocks noChangeAspect="1"/>
          </p:cNvPicPr>
          <p:nvPr/>
        </p:nvPicPr>
        <p:blipFill>
          <a:blip r:embed="rId2" cstate="print"/>
          <a:srcRect t="7784" b="15000"/>
          <a:stretch>
            <a:fillRect/>
          </a:stretch>
        </p:blipFill>
        <p:spPr>
          <a:xfrm>
            <a:off x="3143240" y="214290"/>
            <a:ext cx="2248243" cy="21257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72547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Заключение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71480"/>
            <a:ext cx="8229600" cy="585789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Исходя из результатов своего исследования, я пришла к выводу,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в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ред наушников на организм человека очевиден.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Наше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ухо очень чуткий орган. Человек может различать звуки, которые имеют частоту звука от 16 герц до 20 тысяч герц. Подобные частоты приводят к колебаниям барабанных перепонок. В свою очередь слуховые нервы передают сигнал в мозг. И когда человек в наушниках включает очень громкий звук, то среднее ухо травмируется, барабанная перепонка может лопнуть и тогда произойдет кровоизлияние в слуховой аппарат. Так же у человека угнетается слуховой анализатор и расшатывается центральная нервная система. В дальнейшем данные повреждения не восстанавливаются. Но сохранить здоровье любителям слушать музыку через эти электронные устройства может помочь соблюдение несложных правил: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•"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Лучше отказаться от применения устройства дома, музыку рекомендуется слушать через колонки;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•"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Если информацию слышно людям, находящимся рядом, то значит громкость слишком высокая;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•"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Нельзя спать в гарнитуре, перед сном обязательно ее снимают;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•"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Длительность использования накладных моделей составляет до трех часов в день, вкладыши разрешено применять лишь один час в сутки;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•"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При выборе устройства рекомендуется обращать внимание на его качество;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•"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На улице рекомендуется понижать громкость, чтобы различать окружающие звуки или использовать наушники с костной проводимостью.</a:t>
            </a:r>
            <a:b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18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1800" b="1" dirty="0" smtClean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18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18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Список литературы и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интернет-источников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1. Дмитриева В.Ф.  Физика для профессий и специальностей технического профиля. Учебник.- М.: Академия,2019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2. Кузнецов В.Н. Справочные и дополнительные материалы к урокам  экологии. - М.: Дрофа, 2002.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3.Билич Г.Л.,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Зигалова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Е.Ю. Популярная медицинская энциклопедия.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-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М.:Практическая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медицина, 2018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4.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https://myearphones.ru/obzory/kto-izobrel-naushniki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5.https://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zen.yandex.ru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/media/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hypewave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/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kak-naushniki-izmenili-mir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- 6f8ef88633a8563beaf7a900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6.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hlinkClick r:id="rId3"/>
              </a:rPr>
              <a:t>https://www.iphones.ru/iNotes/403241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7.https://reedr.ru/elektronika/naushniki-eto/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8. </a:t>
            </a:r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  <a:hlinkClick r:id="rId4"/>
              </a:rPr>
              <a:t>https://3dnews.ru/645423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9.https://setafi.com/elektronika/naushniki/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10.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hlinkClick r:id="rId5"/>
              </a:rPr>
              <a:t>http://www.chinapads.ru/c/s/naushniki_-_tehnicheskie_harakteristiki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11.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hlinkClick r:id="rId6"/>
              </a:rPr>
              <a:t>http://www.chinapads.ru/c/s/naushniki_-_klassifikatsiya_naushnikov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855</TotalTime>
  <Words>1470</Words>
  <Application>Microsoft Office PowerPoint</Application>
  <PresentationFormat>Экран (4:3)</PresentationFormat>
  <Paragraphs>146</Paragraphs>
  <Slides>16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   1.Теоретическая часть 1.1. Наушники. Что это?  </vt:lpstr>
      <vt:lpstr>1.2. Основные категории наушников</vt:lpstr>
      <vt:lpstr>Накладные наушники:</vt:lpstr>
      <vt:lpstr> 1.2.2.По конструкции излучателя:  </vt:lpstr>
      <vt:lpstr>Слайд 7</vt:lpstr>
      <vt:lpstr>1.2.3. По способу передачи сигнала: </vt:lpstr>
      <vt:lpstr>1.2.4.Костные наушники </vt:lpstr>
      <vt:lpstr>2. Практическая часть  2.1. Социологический опрос</vt:lpstr>
      <vt:lpstr>3. Сколько времени в день вы используете наушники?</vt:lpstr>
      <vt:lpstr>2.2 Интервью с врачем-оториноларингологом  Тальменской районной больницы Пятышевым А.Н.  </vt:lpstr>
      <vt:lpstr>Слайд 13</vt:lpstr>
      <vt:lpstr>Слайд 14</vt:lpstr>
      <vt:lpstr>Заключение</vt:lpstr>
      <vt:lpstr>Список литературы и интернет-источников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90</cp:revision>
  <dcterms:created xsi:type="dcterms:W3CDTF">2021-02-13T03:55:45Z</dcterms:created>
  <dcterms:modified xsi:type="dcterms:W3CDTF">2021-10-24T08:00:58Z</dcterms:modified>
</cp:coreProperties>
</file>