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6" r:id="rId5"/>
    <p:sldId id="261" r:id="rId6"/>
    <p:sldId id="262" r:id="rId7"/>
    <p:sldId id="263" r:id="rId8"/>
    <p:sldId id="267" r:id="rId9"/>
    <p:sldId id="264" r:id="rId10"/>
    <p:sldId id="265" r:id="rId11"/>
    <p:sldId id="270" r:id="rId12"/>
    <p:sldId id="271" r:id="rId13"/>
    <p:sldId id="272" r:id="rId14"/>
    <p:sldId id="269" r:id="rId15"/>
    <p:sldId id="26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1600"/>
              <a:t>Уровни учебной мотивации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Уровни учебной мотивации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Очень высокий</c:v>
                </c:pt>
                <c:pt idx="1">
                  <c:v>Высокий </c:v>
                </c:pt>
                <c:pt idx="2">
                  <c:v>Средний</c:v>
                </c:pt>
                <c:pt idx="3">
                  <c:v>Сниженный</c:v>
                </c:pt>
                <c:pt idx="4">
                  <c:v>Низкий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12</c:v>
                </c:pt>
                <c:pt idx="1">
                  <c:v>25</c:v>
                </c:pt>
                <c:pt idx="2">
                  <c:v>34</c:v>
                </c:pt>
                <c:pt idx="3">
                  <c:v>18</c:v>
                </c:pt>
                <c:pt idx="4">
                  <c:v>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2594176"/>
        <c:axId val="72595712"/>
      </c:barChart>
      <c:catAx>
        <c:axId val="72594176"/>
        <c:scaling>
          <c:orientation val="minMax"/>
        </c:scaling>
        <c:delete val="0"/>
        <c:axPos val="b"/>
        <c:majorTickMark val="out"/>
        <c:minorTickMark val="none"/>
        <c:tickLblPos val="nextTo"/>
        <c:crossAx val="72595712"/>
        <c:crosses val="autoZero"/>
        <c:auto val="1"/>
        <c:lblAlgn val="ctr"/>
        <c:lblOffset val="100"/>
        <c:noMultiLvlLbl val="0"/>
      </c:catAx>
      <c:valAx>
        <c:axId val="725957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7259417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>
                <a:latin typeface="Times New Roman" pitchFamily="18" charset="0"/>
                <a:cs typeface="Times New Roman" pitchFamily="18" charset="0"/>
              </a:rPr>
              <a:t>Уровни учебной мотивации</a:t>
            </a: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Уровни учебной мотивации</c:v>
                </c:pt>
              </c:strCache>
            </c:strRef>
          </c:tx>
          <c:explosion val="72"/>
          <c:dPt>
            <c:idx val="0"/>
            <c:bubble3D val="0"/>
            <c:explosion val="32"/>
          </c:dPt>
          <c:dPt>
            <c:idx val="1"/>
            <c:bubble3D val="0"/>
            <c:explosion val="24"/>
          </c:dPt>
          <c:dPt>
            <c:idx val="2"/>
            <c:bubble3D val="0"/>
            <c:explosion val="14"/>
          </c:dPt>
          <c:dPt>
            <c:idx val="3"/>
            <c:bubble3D val="0"/>
            <c:explosion val="37"/>
          </c:dPt>
          <c:dPt>
            <c:idx val="4"/>
            <c:bubble3D val="0"/>
            <c:explosion val="48"/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Очень высокий</c:v>
                </c:pt>
                <c:pt idx="1">
                  <c:v>Высокий</c:v>
                </c:pt>
                <c:pt idx="2">
                  <c:v>Средний </c:v>
                </c:pt>
                <c:pt idx="3">
                  <c:v>Сниженный</c:v>
                </c:pt>
                <c:pt idx="4">
                  <c:v>Низкий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12</c:v>
                </c:pt>
                <c:pt idx="1">
                  <c:v>18</c:v>
                </c:pt>
                <c:pt idx="2">
                  <c:v>21</c:v>
                </c:pt>
                <c:pt idx="3">
                  <c:v>33</c:v>
                </c:pt>
                <c:pt idx="4">
                  <c:v>16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zero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Уровни учебной мотивации</c:v>
                </c:pt>
              </c:strCache>
            </c:strRef>
          </c:tx>
          <c:explosion val="2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Лист1!$A$2:$A$6</c:f>
              <c:strCache>
                <c:ptCount val="5"/>
                <c:pt idx="0">
                  <c:v>Очень высокий</c:v>
                </c:pt>
                <c:pt idx="1">
                  <c:v>Высокий</c:v>
                </c:pt>
                <c:pt idx="2">
                  <c:v>Средний </c:v>
                </c:pt>
                <c:pt idx="3">
                  <c:v>Сниженный</c:v>
                </c:pt>
                <c:pt idx="4">
                  <c:v>Низкий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20</c:v>
                </c:pt>
                <c:pt idx="1">
                  <c:v>22</c:v>
                </c:pt>
                <c:pt idx="2">
                  <c:v>28</c:v>
                </c:pt>
                <c:pt idx="3">
                  <c:v>20</c:v>
                </c:pt>
                <c:pt idx="4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zero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14.06.2022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14.06.2022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88640"/>
            <a:ext cx="8299648" cy="6480720"/>
          </a:xfrm>
        </p:spPr>
        <p:txBody>
          <a:bodyPr>
            <a:normAutofit/>
          </a:bodyPr>
          <a:lstStyle/>
          <a:p>
            <a:pPr algn="ctr"/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1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1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Особенности учебной мотивации обучающихся при переходе из начальной в среднюю школу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900" dirty="0" smtClean="0"/>
              <a:t> </a:t>
            </a:r>
            <a:endParaRPr lang="ru-RU" sz="1900" dirty="0" smtClean="0"/>
          </a:p>
          <a:p>
            <a:endParaRPr lang="ru-RU" sz="1900" dirty="0" smtClean="0"/>
          </a:p>
          <a:p>
            <a:pPr marL="0" algn="r">
              <a:lnSpc>
                <a:spcPct val="124000"/>
              </a:lnSpc>
              <a:spcBef>
                <a:spcPts val="0"/>
              </a:spcBef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Выполнила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Осина Юлия Игоревна,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                            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учитель начальных классов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9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9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Щелково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-2022</a:t>
            </a:r>
            <a:endParaRPr lang="ru-RU" sz="19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0"/>
            <a:ext cx="7962088" cy="6858000"/>
          </a:xfrm>
        </p:spPr>
        <p:txBody>
          <a:bodyPr>
            <a:normAutofit/>
          </a:bodyPr>
          <a:lstStyle/>
          <a:p>
            <a:pPr marL="0" indent="450000"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27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450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Цель исследования: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сравнить особенности учебной мотивации обучающихся образовательных организаций при переходе из начальной в среднюю школу.</a:t>
            </a:r>
          </a:p>
          <a:p>
            <a:pPr marL="0" indent="450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Объект исследования: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учебная деятельность обучающихся</a:t>
            </a:r>
          </a:p>
          <a:p>
            <a:pPr marL="0" indent="4500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Предмет исследования: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различия учебной мотивации обучающихся начальной и средней школы.</a:t>
            </a:r>
          </a:p>
          <a:p>
            <a:pPr algn="just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Гипотеза исследования: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Мы предположили, что учебная мотивация обучающихся школы при переходе из начальных классов в среднюю школу будет иметь тенденцию к снижению. Причинами снижения выступают  адаптация к новой социальной ситуации развития и новым условиям и требованиям обучения. </a:t>
            </a:r>
          </a:p>
          <a:p>
            <a:pPr algn="just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88640"/>
            <a:ext cx="7962088" cy="6408712"/>
          </a:xfrm>
        </p:spPr>
        <p:txBody>
          <a:bodyPr>
            <a:noAutofit/>
          </a:bodyPr>
          <a:lstStyle/>
          <a:p>
            <a:pPr marL="0" indent="45000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реализации цели и проверки гипотезы были поставлены следующие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задачи исследования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 Изучение теоретические основы учебной мотивации школьников начальных классов и средних классов, обосновать особенности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переходного периода из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начальной в среднюю школу.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 Выявить особенности учебной мотивации школьников в конце обучения в начальной школе (четвёртый класс).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 Выявить особенности учебной мотивации школьников на начальных этапах обучения в средней школе (пятый класс)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 Сравнить особенности учебной мотивации обучающихся при переходе из начальной в среднюю школу.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выборки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Объём генеральной совокупной выборки составил 118 школьников (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=118), из которой -обучающиеся 4 класса начальной школы (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=60) и обучающиеся 5 класса (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=58).Средний возраст испытуемых составил - 11.7 лет ± 0.32. Разброс возраста: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min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-10,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max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-12 лет.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Экспериментальная база исследования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МБОУ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СОШ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№1, 11 </a:t>
            </a:r>
          </a:p>
          <a:p>
            <a:pPr marL="0" indent="450000" algn="just">
              <a:spcBef>
                <a:spcPts val="0"/>
              </a:spcBef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85852" y="928670"/>
            <a:ext cx="7498080" cy="5786478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Особенности учебной мотивации обучающихся при переходе из начальной в среднюю школу обусловлены следующими факторами: социальной ситуацией развития, ведущим видом деятельности, психологическими особенностями подросткового возраста, спецификой образовательного процесса, устойчивостью и уровнем учебной мотивации сформированной в младшем школьном возрасте.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 Различия учебной мотивации на конец учебного года у обучающихся четвёртого класса и у школьников пятого класса в начале учебного года заключаются в снижении внутренних мотивов и повышения внешней мотивации, познавательный мотив не приобрёл пока статуса ведущего в иерархии учебных мотивов.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К концу первой четверти пятого класса учебная мотивация имеет тенденцию к повышению познавательного мотива в отличии от учебной мотивации в начальной школе, что обусловлено адаптацией к новой социальной ситуации и условиям обучения.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7857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Теоретические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основы учебной мотивации обучающихся начальной и средней школы </a:t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714356"/>
            <a:ext cx="7862150" cy="6143644"/>
          </a:xfrm>
        </p:spPr>
        <p:txBody>
          <a:bodyPr>
            <a:noAutofit/>
          </a:bodyPr>
          <a:lstStyle/>
          <a:p>
            <a:pPr marL="0" lvl="1" indent="360000" algn="just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Мотивация учения рассматривается как элемент учебной деятельности, как компонент её предметного содержания, который влияет на результаты и процесс учебной деятельности и обучения в школе. </a:t>
            </a:r>
          </a:p>
          <a:p>
            <a:pPr marL="0" lvl="1" indent="360000" algn="just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Учебную мотивацию в науке рассматривают как динамичное образование, имеющее тенденцию к изменению в течение непрерывного обучения, классифицируют на  внешнюю и внутреннюю. Учебная мотивация имеет характеристики, такие как  устойчивость, динамичность,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деятельностный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характер. </a:t>
            </a:r>
          </a:p>
          <a:p>
            <a:pPr marL="0" lvl="1" indent="360000" algn="just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Учебная мотивация характерна для младшего школьного возраста как ведущий вид деятельности и продолжает формироваться на следующих этапах обучения в школе, изменяясь по свои характеристикам.</a:t>
            </a:r>
          </a:p>
          <a:p>
            <a:pPr marL="0" lvl="1" indent="360000" algn="just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каждом этапе возрастного развития (начиная с младшего школьного возраста) учебная мотивация имеет свою специфику и дифференциацию. Истинным мотивом учебной деятельности является познавательный мотив, который направлен на предмет учебной деятельности - получений знаний, умений и навыков.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1214422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Методики и результаты экспериментальной работы по исследование особенностей учебной мотивации обучающихся при переходе из начальной в среднюю школу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071546"/>
            <a:ext cx="7498080" cy="5786454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 этап  изучение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учебной мотивации обучающихся начальной школы (четвёртый класс) на конец учебного года с применением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методики М. Р. Гинзбурга «Изучение учебной мотивации»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Результаты: Итоговые уровни учебной мотивации на конец обучения в начальной школе по методике  М. Р. Гинзбурга «Изучение учебной мотивации» (%)</a:t>
            </a:r>
          </a:p>
          <a:p>
            <a:pPr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1200" dirty="0" smtClean="0"/>
          </a:p>
          <a:p>
            <a:pPr>
              <a:buNone/>
            </a:pPr>
            <a:endParaRPr lang="ru-RU" sz="1200" dirty="0" smtClean="0"/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1785918" y="3214686"/>
          <a:ext cx="5486400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Методики и результаты экспериментальной работы по исследование особенностей учебной мотивации обучающихся при переходе из начальной в среднюю школу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 этап Диагностика учебной мотивации обучающихся пятого класса на начало учебного года и конец первой четверти учебного года с применением методики М. Р. Гинзбурга «Изучение учебной мотивации». </a:t>
            </a:r>
          </a:p>
          <a:p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Результаты:</a:t>
            </a:r>
            <a:r>
              <a:rPr lang="ru-RU" sz="2000" b="1" dirty="0" smtClean="0"/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Процентное соотношение уровней учебной мотивации обучающихся пятого класса на начало учебного года (%)</a:t>
            </a:r>
            <a:endParaRPr lang="ru-RU" sz="2000" dirty="0" smtClean="0"/>
          </a:p>
          <a:p>
            <a:pPr>
              <a:buNone/>
            </a:pPr>
            <a:endParaRPr lang="ru-RU" sz="2000" dirty="0" smtClean="0"/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/>
          </a:p>
          <a:p>
            <a:endParaRPr lang="ru-RU" sz="1600" dirty="0"/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1857356" y="3643314"/>
          <a:ext cx="5857916" cy="2928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Методики и результаты экспериментальной работы по исследование особенностей учебной мотивации обучающихся при переходе из начальной в среднюю школу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 этап Диагностика учебной мотивации обучающихся пятого класса на конец первой четверти учебного года с применением методики М. Р. Гинзбурга «Изучение учебной мотивации».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Результаты: Процентное соотношение уровней учебной мотивации обучающихся пятого класса на начало учебного года (%)</a:t>
            </a:r>
            <a:r>
              <a:rPr lang="ru-RU" sz="4800" dirty="0" smtClean="0"/>
              <a:t/>
            </a:r>
            <a:br>
              <a:rPr lang="ru-RU" sz="4800" dirty="0" smtClean="0"/>
            </a:br>
            <a:endParaRPr lang="ru-RU" sz="16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2000232" y="3214686"/>
          <a:ext cx="6572296" cy="335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2071678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Для выявления особенностей учебной мотивации связанных выборок - обучающихся пятого класса в начале года и во первую четверть учебного года применялся парный t-критерий Стьюдента для сравнения учебной мотивации связанных выборок - обучающихся пятого класса в начале года и во первую четверть учебного года. 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435100" y="1714486"/>
          <a:ext cx="7351742" cy="48549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6255"/>
                <a:gridCol w="1232167"/>
                <a:gridCol w="1856660"/>
                <a:gridCol w="1856660"/>
              </a:tblGrid>
              <a:tr h="1071571">
                <a:tc row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Уровни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учебной мотивации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Обучающиеся четвёртого класса 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Обучающиеся пятого класса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150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Конец учебного года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Начало учебного года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Вторая четверть учебного года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0013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Очень высокий уровень мотивации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7157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Высокий уровень мотивации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20.2 ±2.11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22.0±3.06*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71571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Средний уровень мотивации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18.3±1.08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19.04±1.5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7303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8259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Выводы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8728" y="857232"/>
            <a:ext cx="7498080" cy="5715040"/>
          </a:xfrm>
        </p:spPr>
        <p:txBody>
          <a:bodyPr>
            <a:noAutofit/>
          </a:bodyPr>
          <a:lstStyle/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 обучающиеся при переходе из начальной в среднюю школу познавательный мотив не приобрёл пока статуса ведущего в иерархии учебных мотивов, вместе с тем появляется цель обучения в школе как  освоение учебного материала и деятельности учителя, помощь со стороны, в меньшей степени, а мотивы отношения к собственно самой работе и её содержанию, применения собственных усилий. </a:t>
            </a:r>
          </a:p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Во второй четверти обучения в средней школе выявлено повышение положительных уровней учебной мотивации (очень высокий, высокий и средний) и уменьшение процента обучающихся со сниженным и низким уровнем учебной мотивации.</a:t>
            </a:r>
          </a:p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Мотивацией достижения успеха в учебной деятельности у многих обучающихся при переходе в среднюю школу выступает эмоциональное переживание и эмоциональное отношение к деятельности, а также уверенность в своих умениях, способностях, проявление активности на уроках, мотивы знания и понимания учебного материала и содержания темы.</a:t>
            </a:r>
          </a:p>
          <a:p>
            <a:pPr algn="just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Применение парного t-критерия Стьюдента выявило наличие статистически значимых различий учебной мотивации в начале учебного года и во второй четверти у обучающихся пятого класса. </a:t>
            </a:r>
          </a:p>
          <a:p>
            <a:pPr algn="just"/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6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7498080" cy="50405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ЗАКЛЮЧЕНИЕ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980728"/>
            <a:ext cx="7920880" cy="5688632"/>
          </a:xfrm>
        </p:spPr>
        <p:txBody>
          <a:bodyPr>
            <a:noAutofit/>
          </a:bodyPr>
          <a:lstStyle/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результаты, полученные в ходе исследования, подтвердили гипотезу. Действительно успешность социально-психологической адаптации учащихся к условиям обучения в средней школе определяется их индивидуальным психологическим ресурсом, структуру которого составляют мотивационно-личностный (рефлексия, внутренняя мотивация учения) и эмоциональный (школьная тревожность, эмоциональное благополучие) компоненты. В подростковом возрасте только обретение личностного смысла учения позволит школьнику эффективно учиться. Анализ показателей тревожности у школьников позволит выявить детей, неуверенных в себе, нуждающихся в психологической помощи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Кроме того, индивидуальный путь адаптации зависит и от взаимоотношений в классном коллективе, так как негативные взаимоотношения детей в классе уменьшают возможности отдельных учащихся успешно адаптироваться к условиям обучения в средней школе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психологической адаптации проявляются в её зависимости от половой принадлежности учащихся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исследования позволили выработать следующие рекомендации участникам образовательного процесса по созданию условий для успешной адаптации детей при переходе из начальной школы в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среднее звено.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828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0"/>
            <a:ext cx="8034096" cy="6464424"/>
          </a:xfrm>
        </p:spPr>
        <p:txBody>
          <a:bodyPr>
            <a:noAutofit/>
          </a:bodyPr>
          <a:lstStyle/>
          <a:p>
            <a:r>
              <a:rPr lang="ru-RU" sz="21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Основное внимание в данный период необходимо уделять формированию групповой сплоченности, навыков поведения в новых школьных ситуациях, умению ориентироваться в пространстве школы. Следовательно, на первом этапе очень важно создать в классе доброжелательную атмосферу. Можно подготовить и провести в первые дни учебного года специальные мероприятия (тренинг групповой сплоченности, тематические классные часы и т.п.), снимающие основные проблемы общения детей внутри класса</a:t>
            </a:r>
            <a:r>
              <a:rPr lang="ru-RU" sz="2100" dirty="0" smtClean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</a:t>
            </a:r>
            <a:endParaRPr lang="ru-RU" sz="2100" dirty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r>
              <a:rPr lang="ru-RU" sz="2100" dirty="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Кроме того, на данном этапе необходимо помочь младшим подросткам почувствовать себя состоятельными не только в общении, но и в деятельности учения. поэтому помощь педагогов детям должна быть направлена на укрепление их уверенности в себе, выработку собственных критериев успешности, умения вести себя в трудных ситуациях, ситуациях неуспеха. Поэтому отдельного внимания заслуживают приемы по снижению напряжения в школьных ситуациях. Необходимо помочь детям выработать индивидуальные модели поведения в значимых, оцениваемых ситуациях. Если есть возможность, следует подготовить детей к новым ситуациям, обсудить возможные трудности, обучить конструктивным способам поведения в них.</a:t>
            </a:r>
            <a:endParaRPr lang="ru-RU" sz="2100" dirty="0"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302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404664"/>
            <a:ext cx="7890080" cy="5843736"/>
          </a:xfrm>
        </p:spPr>
        <p:txBody>
          <a:bodyPr>
            <a:normAutofit fontScale="85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Важнейшей задачей этого этапа является помощь детям в осознании требований преподавателей. Следует выработать четкие, последовательные и устойчивые требования, объяснить ребятам, почему они необходимы, согласовать требования учителей-предметников.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подход к такому сложному и ответственному периоду в жизни школьника должен быть комплексным, соединяющим усилия всех участников образовательного пространства.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школе должна быть создана целая система психолого-педагогического сопровождения адаптации пятиклассников.</a:t>
            </a:r>
          </a:p>
        </p:txBody>
      </p:sp>
    </p:spTree>
    <p:extLst>
      <p:ext uri="{BB962C8B-B14F-4D97-AF65-F5344CB8AC3E}">
        <p14:creationId xmlns:p14="http://schemas.microsoft.com/office/powerpoint/2010/main" val="1551615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620688"/>
            <a:ext cx="749808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СПИСОК ЛИТЕРАТУРЫ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052736"/>
            <a:ext cx="7746064" cy="5195664"/>
          </a:xfrm>
        </p:spPr>
        <p:txBody>
          <a:bodyPr>
            <a:noAutofit/>
          </a:bodyPr>
          <a:lstStyle/>
          <a:p>
            <a:pPr marL="82296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1.Адаптация организма школьников к учебным и физическим нагрузкам. / Под ред. Хрипковой А.Г. - М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2.Абрамова Г.С. Возрастная психология. - М.: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Правещение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.Александровская Э.М.,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Кокуркина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Н.И., Куренкова Н.В. Психологическое сопровождение школьников. -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М.: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Академия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Битянова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М.Р., Азарова Т.В., Афанасьева Е.И. Работа психолога в начальной школе. М.: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Битянова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М.Р. Организация психологической работы в школе. -М.: Совершенство, 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.Журавлев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Д.Адаптация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учащихся при переходе из начальной школы в среднюю/ Народное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Коблик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Е. Г. Первый раз в пятый класс: Программа адаптации детей к средней школе. - М.: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Генезис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834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47800"/>
            <a:ext cx="8538152" cy="48006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endParaRPr lang="ru-RU" sz="6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 algn="ctr">
              <a:buNone/>
            </a:pP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 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19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228</TotalTime>
  <Words>1426</Words>
  <Application>Microsoft Office PowerPoint</Application>
  <PresentationFormat>Экран (4:3)</PresentationFormat>
  <Paragraphs>95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Солнцестояние</vt:lpstr>
      <vt:lpstr>Презентация PowerPoint</vt:lpstr>
      <vt:lpstr>Презентация PowerPoint</vt:lpstr>
      <vt:lpstr>Презентация PowerPoint</vt:lpstr>
      <vt:lpstr>Презентация PowerPoint</vt:lpstr>
      <vt:lpstr>Теоретические основы учебной мотивации обучающихся начальной и средней школы  </vt:lpstr>
      <vt:lpstr> Методики и результаты экспериментальной работы по исследование особенностей учебной мотивации обучающихся при переходе из начальной в среднюю школу  </vt:lpstr>
      <vt:lpstr>Методики и результаты экспериментальной работы по исследование особенностей учебной мотивации обучающихся при переходе из начальной в среднюю школу </vt:lpstr>
      <vt:lpstr>Методики и результаты экспериментальной работы по исследование особенностей учебной мотивации обучающихся при переходе из начальной в среднюю школу </vt:lpstr>
      <vt:lpstr>Для выявления особенностей учебной мотивации связанных выборок - обучающихся пятого класса в начале года и во первую четверть учебного года применялся парный t-критерий Стьюдента для сравнения учебной мотивации связанных выборок - обучающихся пятого класса в начале года и во первую четверть учебного года.  </vt:lpstr>
      <vt:lpstr>Выводы </vt:lpstr>
      <vt:lpstr>ЗАКЛЮЧЕНИЕ</vt:lpstr>
      <vt:lpstr>Презентация PowerPoint</vt:lpstr>
      <vt:lpstr>Презентация PowerPoint</vt:lpstr>
      <vt:lpstr>СПИСОК ЛИТЕРАТУРЫ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алексей</cp:lastModifiedBy>
  <cp:revision>44</cp:revision>
  <dcterms:created xsi:type="dcterms:W3CDTF">2020-06-25T17:49:20Z</dcterms:created>
  <dcterms:modified xsi:type="dcterms:W3CDTF">2022-06-14T19:16:50Z</dcterms:modified>
</cp:coreProperties>
</file>