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88" r:id="rId2"/>
    <p:sldId id="284" r:id="rId3"/>
    <p:sldId id="325" r:id="rId4"/>
    <p:sldId id="282" r:id="rId5"/>
    <p:sldId id="285" r:id="rId6"/>
    <p:sldId id="289" r:id="rId7"/>
    <p:sldId id="305" r:id="rId8"/>
    <p:sldId id="309" r:id="rId9"/>
    <p:sldId id="304" r:id="rId10"/>
    <p:sldId id="307" r:id="rId11"/>
    <p:sldId id="290" r:id="rId12"/>
    <p:sldId id="318" r:id="rId13"/>
    <p:sldId id="317" r:id="rId14"/>
    <p:sldId id="303" r:id="rId15"/>
    <p:sldId id="294" r:id="rId16"/>
    <p:sldId id="292" r:id="rId17"/>
    <p:sldId id="293" r:id="rId18"/>
    <p:sldId id="306" r:id="rId19"/>
    <p:sldId id="330" r:id="rId20"/>
    <p:sldId id="291" r:id="rId21"/>
    <p:sldId id="295" r:id="rId22"/>
    <p:sldId id="319" r:id="rId23"/>
    <p:sldId id="298" r:id="rId24"/>
    <p:sldId id="296" r:id="rId25"/>
    <p:sldId id="310" r:id="rId26"/>
    <p:sldId id="300" r:id="rId27"/>
    <p:sldId id="302" r:id="rId28"/>
    <p:sldId id="308" r:id="rId29"/>
    <p:sldId id="301" r:id="rId30"/>
    <p:sldId id="297" r:id="rId31"/>
    <p:sldId id="299" r:id="rId32"/>
  </p:sldIdLst>
  <p:sldSz cx="10801350" cy="7561263"/>
  <p:notesSz cx="6858000" cy="9144000"/>
  <p:defaultTextStyle>
    <a:defPPr>
      <a:defRPr lang="ru-RU"/>
    </a:defPPr>
    <a:lvl1pPr marL="0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4637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9274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73911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98548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23185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47822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72459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97096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10" autoAdjust="0"/>
  </p:normalViewPr>
  <p:slideViewPr>
    <p:cSldViewPr>
      <p:cViewPr>
        <p:scale>
          <a:sx n="50" d="100"/>
          <a:sy n="50" d="100"/>
        </p:scale>
        <p:origin x="-1884" y="-774"/>
      </p:cViewPr>
      <p:guideLst>
        <p:guide orient="horz" pos="2382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auto">
          <a:xfrm>
            <a:off x="4935617" y="6568848"/>
            <a:ext cx="1545193" cy="598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927" tIns="52464" rIns="104927" bIns="52464">
            <a:spAutoFit/>
          </a:bodyPr>
          <a:lstStyle/>
          <a:p>
            <a:pPr algn="l">
              <a:defRPr/>
            </a:pPr>
            <a:r>
              <a:rPr lang="en-US" sz="3200" b="1">
                <a:solidFill>
                  <a:schemeClr val="tx2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3600450" y="504084"/>
            <a:ext cx="6930866" cy="1932323"/>
          </a:xfrm>
        </p:spPr>
        <p:txBody>
          <a:bodyPr/>
          <a:lstStyle>
            <a:lvl1pPr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170146" y="5460912"/>
            <a:ext cx="8641080" cy="42007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100" b="1"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232" y="4858812"/>
            <a:ext cx="9181148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53232" y="3204786"/>
            <a:ext cx="9181148" cy="1654026"/>
          </a:xfrm>
        </p:spPr>
        <p:txBody>
          <a:bodyPr anchor="b"/>
          <a:lstStyle>
            <a:lvl1pPr marL="0" indent="0">
              <a:buNone/>
              <a:defRPr sz="2300"/>
            </a:lvl1pPr>
            <a:lvl2pPr marL="524637" indent="0">
              <a:buNone/>
              <a:defRPr sz="2100"/>
            </a:lvl2pPr>
            <a:lvl3pPr marL="1049274" indent="0">
              <a:buNone/>
              <a:defRPr sz="1800"/>
            </a:lvl3pPr>
            <a:lvl4pPr marL="1573911" indent="0">
              <a:buNone/>
              <a:defRPr sz="1600"/>
            </a:lvl4pPr>
            <a:lvl5pPr marL="2098548" indent="0">
              <a:buNone/>
              <a:defRPr sz="1600"/>
            </a:lvl5pPr>
            <a:lvl6pPr marL="2623185" indent="0">
              <a:buNone/>
              <a:defRPr sz="1600"/>
            </a:lvl6pPr>
            <a:lvl7pPr marL="3147822" indent="0">
              <a:buNone/>
              <a:defRPr sz="1600"/>
            </a:lvl7pPr>
            <a:lvl8pPr marL="3672459" indent="0">
              <a:buNone/>
              <a:defRPr sz="1600"/>
            </a:lvl8pPr>
            <a:lvl9pPr marL="4197096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40068" y="1186699"/>
            <a:ext cx="4770596" cy="578646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90686" y="1186699"/>
            <a:ext cx="4770596" cy="578646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302801"/>
            <a:ext cx="9721215" cy="126021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0068" y="1692533"/>
            <a:ext cx="4772472" cy="70536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637" indent="0">
              <a:buNone/>
              <a:defRPr sz="2300" b="1"/>
            </a:lvl2pPr>
            <a:lvl3pPr marL="1049274" indent="0">
              <a:buNone/>
              <a:defRPr sz="2100" b="1"/>
            </a:lvl3pPr>
            <a:lvl4pPr marL="1573911" indent="0">
              <a:buNone/>
              <a:defRPr sz="1800" b="1"/>
            </a:lvl4pPr>
            <a:lvl5pPr marL="2098548" indent="0">
              <a:buNone/>
              <a:defRPr sz="1800" b="1"/>
            </a:lvl5pPr>
            <a:lvl6pPr marL="2623185" indent="0">
              <a:buNone/>
              <a:defRPr sz="1800" b="1"/>
            </a:lvl6pPr>
            <a:lvl7pPr marL="3147822" indent="0">
              <a:buNone/>
              <a:defRPr sz="1800" b="1"/>
            </a:lvl7pPr>
            <a:lvl8pPr marL="3672459" indent="0">
              <a:buNone/>
              <a:defRPr sz="1800" b="1"/>
            </a:lvl8pPr>
            <a:lvl9pPr marL="4197096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0068" y="2397901"/>
            <a:ext cx="4772472" cy="435647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86936" y="1692533"/>
            <a:ext cx="4774347" cy="70536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637" indent="0">
              <a:buNone/>
              <a:defRPr sz="2300" b="1"/>
            </a:lvl2pPr>
            <a:lvl3pPr marL="1049274" indent="0">
              <a:buNone/>
              <a:defRPr sz="2100" b="1"/>
            </a:lvl3pPr>
            <a:lvl4pPr marL="1573911" indent="0">
              <a:buNone/>
              <a:defRPr sz="1800" b="1"/>
            </a:lvl4pPr>
            <a:lvl5pPr marL="2098548" indent="0">
              <a:buNone/>
              <a:defRPr sz="1800" b="1"/>
            </a:lvl5pPr>
            <a:lvl6pPr marL="2623185" indent="0">
              <a:buNone/>
              <a:defRPr sz="1800" b="1"/>
            </a:lvl6pPr>
            <a:lvl7pPr marL="3147822" indent="0">
              <a:buNone/>
              <a:defRPr sz="1800" b="1"/>
            </a:lvl7pPr>
            <a:lvl8pPr marL="3672459" indent="0">
              <a:buNone/>
              <a:defRPr sz="1800" b="1"/>
            </a:lvl8pPr>
            <a:lvl9pPr marL="4197096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86936" y="2397901"/>
            <a:ext cx="4774347" cy="435647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301050"/>
            <a:ext cx="3553570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23028" y="301051"/>
            <a:ext cx="6038255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40068" y="1582265"/>
            <a:ext cx="3553570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4637" indent="0">
              <a:buNone/>
              <a:defRPr sz="1400"/>
            </a:lvl2pPr>
            <a:lvl3pPr marL="1049274" indent="0">
              <a:buNone/>
              <a:defRPr sz="1100"/>
            </a:lvl3pPr>
            <a:lvl4pPr marL="1573911" indent="0">
              <a:buNone/>
              <a:defRPr sz="1000"/>
            </a:lvl4pPr>
            <a:lvl5pPr marL="2098548" indent="0">
              <a:buNone/>
              <a:defRPr sz="1000"/>
            </a:lvl5pPr>
            <a:lvl6pPr marL="2623185" indent="0">
              <a:buNone/>
              <a:defRPr sz="1000"/>
            </a:lvl6pPr>
            <a:lvl7pPr marL="3147822" indent="0">
              <a:buNone/>
              <a:defRPr sz="1000"/>
            </a:lvl7pPr>
            <a:lvl8pPr marL="3672459" indent="0">
              <a:buNone/>
              <a:defRPr sz="1000"/>
            </a:lvl8pPr>
            <a:lvl9pPr marL="4197096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7140" y="5292884"/>
            <a:ext cx="648081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117140" y="675613"/>
            <a:ext cx="648081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4637" indent="0">
              <a:buNone/>
              <a:defRPr sz="3200"/>
            </a:lvl2pPr>
            <a:lvl3pPr marL="1049274" indent="0">
              <a:buNone/>
              <a:defRPr sz="2800"/>
            </a:lvl3pPr>
            <a:lvl4pPr marL="1573911" indent="0">
              <a:buNone/>
              <a:defRPr sz="2300"/>
            </a:lvl4pPr>
            <a:lvl5pPr marL="2098548" indent="0">
              <a:buNone/>
              <a:defRPr sz="2300"/>
            </a:lvl5pPr>
            <a:lvl6pPr marL="2623185" indent="0">
              <a:buNone/>
              <a:defRPr sz="2300"/>
            </a:lvl6pPr>
            <a:lvl7pPr marL="3147822" indent="0">
              <a:buNone/>
              <a:defRPr sz="2300"/>
            </a:lvl7pPr>
            <a:lvl8pPr marL="3672459" indent="0">
              <a:buNone/>
              <a:defRPr sz="2300"/>
            </a:lvl8pPr>
            <a:lvl9pPr marL="4197096" indent="0">
              <a:buNone/>
              <a:defRPr sz="23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17140" y="5917739"/>
            <a:ext cx="648081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4637" indent="0">
              <a:buNone/>
              <a:defRPr sz="1400"/>
            </a:lvl2pPr>
            <a:lvl3pPr marL="1049274" indent="0">
              <a:buNone/>
              <a:defRPr sz="1100"/>
            </a:lvl3pPr>
            <a:lvl4pPr marL="1573911" indent="0">
              <a:buNone/>
              <a:defRPr sz="1000"/>
            </a:lvl4pPr>
            <a:lvl5pPr marL="2098548" indent="0">
              <a:buNone/>
              <a:defRPr sz="1000"/>
            </a:lvl5pPr>
            <a:lvl6pPr marL="2623185" indent="0">
              <a:buNone/>
              <a:defRPr sz="1000"/>
            </a:lvl6pPr>
            <a:lvl7pPr marL="3147822" indent="0">
              <a:buNone/>
              <a:defRPr sz="1000"/>
            </a:lvl7pPr>
            <a:lvl8pPr marL="3672459" indent="0">
              <a:buNone/>
              <a:defRPr sz="1000"/>
            </a:lvl8pPr>
            <a:lvl9pPr marL="4197096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830979" y="168028"/>
            <a:ext cx="2430304" cy="680513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40067" y="168028"/>
            <a:ext cx="7110889" cy="68051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168029"/>
            <a:ext cx="9721215" cy="62135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540068" y="1186699"/>
            <a:ext cx="9721215" cy="5786467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8"/>
          <p:cNvGraphicFramePr>
            <a:graphicFrameLocks noChangeAspect="1"/>
          </p:cNvGraphicFramePr>
          <p:nvPr/>
        </p:nvGraphicFramePr>
        <p:xfrm>
          <a:off x="0" y="-29756"/>
          <a:ext cx="10801350" cy="10309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Image" r:id="rId15" imgW="6450794" imgH="952045" progId="">
                  <p:embed/>
                </p:oleObj>
              </mc:Choice>
              <mc:Fallback>
                <p:oleObj name="Image" r:id="rId15" imgW="6450794" imgH="952045" progId="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29756"/>
                        <a:ext cx="10801350" cy="10309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1B9AD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1D528D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0C0C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40068" y="1186699"/>
            <a:ext cx="9721215" cy="5786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4927" tIns="52464" rIns="104927" bIns="524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7057179"/>
            <a:ext cx="2520315" cy="336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927" tIns="52464" rIns="104927" bIns="52464" numCol="1" anchor="t" anchorCtr="0" compatLnSpc="1">
            <a:prstTxWarp prst="textNoShape">
              <a:avLst/>
            </a:prstTxWarp>
          </a:bodyPr>
          <a:lstStyle>
            <a:lvl1pPr algn="l">
              <a:defRPr sz="1100" b="1">
                <a:solidFill>
                  <a:schemeClr val="tx2"/>
                </a:solidFill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930866" y="7104437"/>
            <a:ext cx="3420428" cy="320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927" tIns="52464" rIns="104927" bIns="52464" numCol="1" anchor="t" anchorCtr="0" compatLnSpc="1">
            <a:prstTxWarp prst="textNoShape">
              <a:avLst/>
            </a:prstTxWarp>
          </a:bodyPr>
          <a:lstStyle>
            <a:lvl1pPr>
              <a:defRPr sz="1100" b="1">
                <a:solidFill>
                  <a:schemeClr val="tx2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050506" y="7107938"/>
            <a:ext cx="2520315" cy="285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927" tIns="52464" rIns="104927" bIns="52464" numCol="1" anchor="t" anchorCtr="0" compatLnSpc="1">
            <a:prstTxWarp prst="textNoShape">
              <a:avLst/>
            </a:prstTxWarp>
          </a:bodyPr>
          <a:lstStyle>
            <a:lvl1pPr algn="ctr">
              <a:defRPr sz="1100" b="1">
                <a:solidFill>
                  <a:schemeClr val="tx2"/>
                </a:solidFill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32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540068" y="168029"/>
            <a:ext cx="9721215" cy="621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4927" tIns="52464" rIns="104927" bIns="5246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Verdana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Verdana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Verdana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Verdana" pitchFamily="34" charset="0"/>
        </a:defRPr>
      </a:lvl5pPr>
      <a:lvl6pPr marL="524637" algn="r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Verdana" pitchFamily="34" charset="0"/>
        </a:defRPr>
      </a:lvl6pPr>
      <a:lvl7pPr marL="1049274" algn="r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Verdana" pitchFamily="34" charset="0"/>
        </a:defRPr>
      </a:lvl7pPr>
      <a:lvl8pPr marL="1573911" algn="r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Verdana" pitchFamily="34" charset="0"/>
        </a:defRPr>
      </a:lvl8pPr>
      <a:lvl9pPr marL="2098548" algn="r" rtl="0" eaLnBrk="1" fontAlgn="base" hangingPunct="1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Verdana" pitchFamily="34" charset="0"/>
        </a:defRPr>
      </a:lvl9pPr>
    </p:titleStyle>
    <p:bodyStyle>
      <a:lvl1pPr marL="393478" indent="-393478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852535" indent="-32789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3200">
          <a:solidFill>
            <a:schemeClr val="tx1"/>
          </a:solidFill>
          <a:latin typeface="Arial" charset="0"/>
        </a:defRPr>
      </a:lvl2pPr>
      <a:lvl3pPr marL="1311593" indent="-26231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Arial" charset="0"/>
        </a:defRPr>
      </a:lvl3pPr>
      <a:lvl4pPr marL="1836230" indent="-262319" algn="l" rtl="0" eaLnBrk="1" fontAlgn="base" hangingPunct="1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Arial" charset="0"/>
        </a:defRPr>
      </a:lvl4pPr>
      <a:lvl5pPr marL="2360867" indent="-262319" algn="l" rtl="0" eaLnBrk="1" fontAlgn="base" hangingPunct="1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Arial" charset="0"/>
        </a:defRPr>
      </a:lvl5pPr>
      <a:lvl6pPr marL="2885504" indent="-262319" algn="l" rtl="0" eaLnBrk="1" fontAlgn="base" hangingPunct="1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Arial" charset="0"/>
        </a:defRPr>
      </a:lvl6pPr>
      <a:lvl7pPr marL="3410141" indent="-262319" algn="l" rtl="0" eaLnBrk="1" fontAlgn="base" hangingPunct="1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Arial" charset="0"/>
        </a:defRPr>
      </a:lvl7pPr>
      <a:lvl8pPr marL="3934778" indent="-262319" algn="l" rtl="0" eaLnBrk="1" fontAlgn="base" hangingPunct="1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Arial" charset="0"/>
        </a:defRPr>
      </a:lvl8pPr>
      <a:lvl9pPr marL="4459415" indent="-262319" algn="l" rtl="0" eaLnBrk="1" fontAlgn="base" hangingPunct="1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4637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9274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73911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98548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3185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7822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72459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97096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1.png"/><Relationship Id="rId18" Type="http://schemas.openxmlformats.org/officeDocument/2006/relationships/slide" Target="slide27.xml"/><Relationship Id="rId26" Type="http://schemas.openxmlformats.org/officeDocument/2006/relationships/slide" Target="slide16.xml"/><Relationship Id="rId39" Type="http://schemas.openxmlformats.org/officeDocument/2006/relationships/image" Target="../media/image24.png"/><Relationship Id="rId3" Type="http://schemas.openxmlformats.org/officeDocument/2006/relationships/image" Target="../media/image5.png"/><Relationship Id="rId21" Type="http://schemas.openxmlformats.org/officeDocument/2006/relationships/image" Target="../media/image15.png"/><Relationship Id="rId34" Type="http://schemas.openxmlformats.org/officeDocument/2006/relationships/slide" Target="slide25.xml"/><Relationship Id="rId7" Type="http://schemas.openxmlformats.org/officeDocument/2006/relationships/image" Target="../media/image7.png"/><Relationship Id="rId12" Type="http://schemas.openxmlformats.org/officeDocument/2006/relationships/slide" Target="slide11.xml"/><Relationship Id="rId17" Type="http://schemas.openxmlformats.org/officeDocument/2006/relationships/image" Target="../media/image13.png"/><Relationship Id="rId25" Type="http://schemas.openxmlformats.org/officeDocument/2006/relationships/image" Target="../media/image17.png"/><Relationship Id="rId33" Type="http://schemas.openxmlformats.org/officeDocument/2006/relationships/image" Target="../media/image21.png"/><Relationship Id="rId38" Type="http://schemas.openxmlformats.org/officeDocument/2006/relationships/slide" Target="slide21.xml"/><Relationship Id="rId2" Type="http://schemas.openxmlformats.org/officeDocument/2006/relationships/slide" Target="slide26.xml"/><Relationship Id="rId16" Type="http://schemas.openxmlformats.org/officeDocument/2006/relationships/slide" Target="slide30.xml"/><Relationship Id="rId20" Type="http://schemas.openxmlformats.org/officeDocument/2006/relationships/slide" Target="slide12.xml"/><Relationship Id="rId29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slide" Target="slide9.xml"/><Relationship Id="rId11" Type="http://schemas.openxmlformats.org/officeDocument/2006/relationships/image" Target="../media/image10.png"/><Relationship Id="rId24" Type="http://schemas.openxmlformats.org/officeDocument/2006/relationships/slide" Target="slide15.xml"/><Relationship Id="rId32" Type="http://schemas.openxmlformats.org/officeDocument/2006/relationships/slide" Target="slide20.xml"/><Relationship Id="rId37" Type="http://schemas.openxmlformats.org/officeDocument/2006/relationships/image" Target="../media/image23.png"/><Relationship Id="rId5" Type="http://schemas.openxmlformats.org/officeDocument/2006/relationships/image" Target="../media/image6.png"/><Relationship Id="rId15" Type="http://schemas.openxmlformats.org/officeDocument/2006/relationships/image" Target="../media/image12.png"/><Relationship Id="rId23" Type="http://schemas.openxmlformats.org/officeDocument/2006/relationships/image" Target="../media/image16.png"/><Relationship Id="rId28" Type="http://schemas.openxmlformats.org/officeDocument/2006/relationships/slide" Target="slide28.xml"/><Relationship Id="rId36" Type="http://schemas.openxmlformats.org/officeDocument/2006/relationships/slide" Target="slide31.xml"/><Relationship Id="rId10" Type="http://schemas.openxmlformats.org/officeDocument/2006/relationships/slide" Target="slide8.xml"/><Relationship Id="rId19" Type="http://schemas.openxmlformats.org/officeDocument/2006/relationships/image" Target="../media/image14.png"/><Relationship Id="rId31" Type="http://schemas.openxmlformats.org/officeDocument/2006/relationships/image" Target="../media/image20.png"/><Relationship Id="rId4" Type="http://schemas.openxmlformats.org/officeDocument/2006/relationships/slide" Target="slide7.xml"/><Relationship Id="rId9" Type="http://schemas.openxmlformats.org/officeDocument/2006/relationships/image" Target="../media/image9.png"/><Relationship Id="rId14" Type="http://schemas.openxmlformats.org/officeDocument/2006/relationships/slide" Target="slide10.xml"/><Relationship Id="rId22" Type="http://schemas.openxmlformats.org/officeDocument/2006/relationships/slide" Target="slide14.xml"/><Relationship Id="rId27" Type="http://schemas.openxmlformats.org/officeDocument/2006/relationships/image" Target="../media/image18.png"/><Relationship Id="rId30" Type="http://schemas.openxmlformats.org/officeDocument/2006/relationships/slide" Target="slide18.xml"/><Relationship Id="rId35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nketolog.ru/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youtube.com/watch?v=oKDTmL6Qo_Q&amp;t=4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globallab.org/ru/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znanika.ru/teachers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hyperlink" Target="http://school-collection.iv-edu.ru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conqr.com/library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goconqr.com/en-US/p/1766059?no_cache=true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tor.com/ru/collage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png"/><Relationship Id="rId4" Type="http://schemas.openxmlformats.org/officeDocument/2006/relationships/hyperlink" Target="https://learningapps.org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s://mega-talant.com/" TargetMode="Externa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mimio.com/ru-EM/Products/MimioStudio-Software.aspx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magechef.com/ic/ru/home.jsp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pedsovet.org/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4" Type="http://schemas.openxmlformats.org/officeDocument/2006/relationships/slide" Target="slid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DYN4frpwuc" TargetMode="External"/><Relationship Id="rId2" Type="http://schemas.openxmlformats.org/officeDocument/2006/relationships/hyperlink" Target="https://www.youtube.com/watch?v=dfeJJMc1X4A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youtu.be/TnJYvk4hRJE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://www.samouchka.com.ua/" TargetMode="Externa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som.fio.ru/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banktestov.ru/" TargetMode="External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uchi.ru/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u.yar.ru/russian/cources/chem/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physicomp.lipetsk.ru/" TargetMode="Externa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4" Type="http://schemas.openxmlformats.org/officeDocument/2006/relationships/slide" Target="slide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math-prosto.ru/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ilin.vn.ua/index.html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F:\Ярмарка 21.02.18\Азбука стара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19" y="1065987"/>
            <a:ext cx="8684604" cy="628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F:\Ярмарка 21.02.18\Азбука нова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39" y="1137425"/>
            <a:ext cx="10544212" cy="6423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3637755"/>
            <a:ext cx="10335544" cy="785818"/>
          </a:xfrm>
        </p:spPr>
        <p:txBody>
          <a:bodyPr/>
          <a:lstStyle/>
          <a:p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В мире «цифровых аборигенов» учителя остаются </a:t>
            </a:r>
            <a:r>
              <a:rPr lang="en-US" sz="4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«цифровыми иммигрантами» образования</a:t>
            </a:r>
            <a:b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( Марк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Пренски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, писатель, 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оратор, консультант в области 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образования и обучения)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19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4329" y="1994681"/>
            <a:ext cx="9715568" cy="2286016"/>
          </a:xfrm>
        </p:spPr>
        <p:txBody>
          <a:bodyPr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Азбука цифрового мира</a:t>
            </a:r>
            <a:r>
              <a:rPr lang="en-US" sz="6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6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60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помощь учителю</a:t>
            </a:r>
            <a:endParaRPr lang="ru-RU" sz="6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Азбука цифрового мира</a:t>
            </a:r>
            <a:endParaRPr lang="ru-RU" dirty="0"/>
          </a:p>
        </p:txBody>
      </p:sp>
      <p:pic>
        <p:nvPicPr>
          <p:cNvPr id="2051" name="Picture 3" descr="H:\Буквы в кубиках\у1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578" y="5885502"/>
            <a:ext cx="1928826" cy="1675761"/>
          </a:xfrm>
          <a:prstGeom prst="rect">
            <a:avLst/>
          </a:prstGeom>
          <a:noFill/>
        </p:spPr>
      </p:pic>
      <p:pic>
        <p:nvPicPr>
          <p:cNvPr id="2052" name="Picture 4" descr="H:\Буквы в кубиках\б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00279" y="994549"/>
            <a:ext cx="1936834" cy="1682718"/>
          </a:xfrm>
          <a:prstGeom prst="rect">
            <a:avLst/>
          </a:prstGeom>
          <a:noFill/>
        </p:spPr>
      </p:pic>
      <p:pic>
        <p:nvPicPr>
          <p:cNvPr id="2056" name="Picture 8" descr="H:\Буквы в кубиках\г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57997" y="994549"/>
            <a:ext cx="1928826" cy="1675760"/>
          </a:xfrm>
          <a:prstGeom prst="rect">
            <a:avLst/>
          </a:prstGeom>
          <a:noFill/>
        </p:spPr>
      </p:pic>
      <p:pic>
        <p:nvPicPr>
          <p:cNvPr id="2057" name="Picture 9" descr="H:\Буквы в кубиках\а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8577" y="994549"/>
            <a:ext cx="1928826" cy="1682141"/>
          </a:xfrm>
          <a:prstGeom prst="rect">
            <a:avLst/>
          </a:prstGeom>
          <a:noFill/>
        </p:spPr>
      </p:pic>
      <p:pic>
        <p:nvPicPr>
          <p:cNvPr id="2058" name="Picture 10" descr="H:\Буквы в кубиках\д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872524" y="994549"/>
            <a:ext cx="1928826" cy="1675761"/>
          </a:xfrm>
          <a:prstGeom prst="rect">
            <a:avLst/>
          </a:prstGeom>
          <a:noFill/>
        </p:spPr>
      </p:pic>
      <p:pic>
        <p:nvPicPr>
          <p:cNvPr id="2059" name="Picture 11" descr="H:\Буквы в кубиках\в1.pn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43419" y="994549"/>
            <a:ext cx="1928826" cy="1675760"/>
          </a:xfrm>
          <a:prstGeom prst="rect">
            <a:avLst/>
          </a:prstGeom>
          <a:noFill/>
        </p:spPr>
      </p:pic>
      <p:pic>
        <p:nvPicPr>
          <p:cNvPr id="2061" name="Picture 13" descr="H:\Буквы в кубиках\е.pn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8577" y="2637623"/>
            <a:ext cx="1928826" cy="1675760"/>
          </a:xfrm>
          <a:prstGeom prst="rect">
            <a:avLst/>
          </a:prstGeom>
          <a:noFill/>
        </p:spPr>
      </p:pic>
      <p:pic>
        <p:nvPicPr>
          <p:cNvPr id="2062" name="Picture 14" descr="H:\Буквы в кубиках\з1.png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471717" y="2709061"/>
            <a:ext cx="1891204" cy="1643074"/>
          </a:xfrm>
          <a:prstGeom prst="rect">
            <a:avLst/>
          </a:prstGeom>
          <a:noFill/>
        </p:spPr>
      </p:pic>
      <p:pic>
        <p:nvPicPr>
          <p:cNvPr id="2063" name="Picture 15" descr="H:\Буквы в кубиках\э2.png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705370" y="5918189"/>
            <a:ext cx="1891204" cy="1643074"/>
          </a:xfrm>
          <a:prstGeom prst="rect">
            <a:avLst/>
          </a:prstGeom>
          <a:noFill/>
        </p:spPr>
      </p:pic>
      <p:pic>
        <p:nvPicPr>
          <p:cNvPr id="2064" name="Picture 16" descr="H:\Буквы в кубиках\х.png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543419" y="5947568"/>
            <a:ext cx="1857388" cy="1613695"/>
          </a:xfrm>
          <a:prstGeom prst="rect">
            <a:avLst/>
          </a:prstGeom>
          <a:noFill/>
        </p:spPr>
      </p:pic>
      <p:pic>
        <p:nvPicPr>
          <p:cNvPr id="2065" name="Picture 17" descr="H:\Буквы в кубиках\и1.png">
            <a:hlinkClick r:id="rId20" action="ppaction://hlinksldjump"/>
          </p:cNvPr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4543419" y="2709061"/>
            <a:ext cx="1871993" cy="1626384"/>
          </a:xfrm>
          <a:prstGeom prst="rect">
            <a:avLst/>
          </a:prstGeom>
          <a:noFill/>
        </p:spPr>
      </p:pic>
      <p:pic>
        <p:nvPicPr>
          <p:cNvPr id="2066" name="Picture 18" descr="H:\Буквы в кубиках\к.png">
            <a:hlinkClick r:id="rId22" action="ppaction://hlinksldjump"/>
          </p:cNvPr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6757997" y="2709061"/>
            <a:ext cx="1928826" cy="1675760"/>
          </a:xfrm>
          <a:prstGeom prst="rect">
            <a:avLst/>
          </a:prstGeom>
          <a:noFill/>
        </p:spPr>
      </p:pic>
      <p:pic>
        <p:nvPicPr>
          <p:cNvPr id="2067" name="Picture 19" descr="H:\Буквы в кубиках\л2.png">
            <a:hlinkClick r:id="rId24" action="ppaction://hlinksldjump"/>
          </p:cNvPr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8910146" y="2709061"/>
            <a:ext cx="1891204" cy="1643074"/>
          </a:xfrm>
          <a:prstGeom prst="rect">
            <a:avLst/>
          </a:prstGeom>
          <a:noFill/>
        </p:spPr>
      </p:pic>
      <p:pic>
        <p:nvPicPr>
          <p:cNvPr id="2068" name="Picture 20" descr="H:\Буквы в кубиках\м.png">
            <a:hlinkClick r:id="rId26" action="ppaction://hlinksldjump"/>
          </p:cNvPr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328577" y="4280697"/>
            <a:ext cx="1928826" cy="1675761"/>
          </a:xfrm>
          <a:prstGeom prst="rect">
            <a:avLst/>
          </a:prstGeom>
          <a:noFill/>
        </p:spPr>
      </p:pic>
      <p:pic>
        <p:nvPicPr>
          <p:cNvPr id="23553" name="Picture 1" descr="H:\Буквы в кубиках\ф.png">
            <a:hlinkClick r:id="rId28" action="ppaction://hlinksldjump"/>
          </p:cNvPr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2471717" y="5947567"/>
            <a:ext cx="1857388" cy="1613695"/>
          </a:xfrm>
          <a:prstGeom prst="rect">
            <a:avLst/>
          </a:prstGeom>
          <a:noFill/>
        </p:spPr>
      </p:pic>
      <p:pic>
        <p:nvPicPr>
          <p:cNvPr id="23555" name="Picture 3" descr="H:\Буквы в кубиках\о3.png">
            <a:hlinkClick r:id="rId30" action="ppaction://hlinksldjump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2471717" y="4352135"/>
            <a:ext cx="1891203" cy="1643074"/>
          </a:xfrm>
          <a:prstGeom prst="rect">
            <a:avLst/>
          </a:prstGeom>
          <a:noFill/>
        </p:spPr>
      </p:pic>
      <p:pic>
        <p:nvPicPr>
          <p:cNvPr id="23556" name="Picture 4" descr="H:\Буквы в кубиках\п1.png">
            <a:hlinkClick r:id="rId32" action="ppaction://hlinksldjump"/>
          </p:cNvPr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4543419" y="4352135"/>
            <a:ext cx="1857387" cy="1613695"/>
          </a:xfrm>
          <a:prstGeom prst="rect">
            <a:avLst/>
          </a:prstGeom>
          <a:noFill/>
        </p:spPr>
      </p:pic>
      <p:pic>
        <p:nvPicPr>
          <p:cNvPr id="23557" name="Picture 5" descr="H:\Буквы в кубиках\т1.png">
            <a:hlinkClick r:id="rId34" action="ppaction://hlinksldjump"/>
          </p:cNvPr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8949364" y="4280697"/>
            <a:ext cx="1851986" cy="1609002"/>
          </a:xfrm>
          <a:prstGeom prst="rect">
            <a:avLst/>
          </a:prstGeom>
          <a:noFill/>
        </p:spPr>
      </p:pic>
      <p:pic>
        <p:nvPicPr>
          <p:cNvPr id="2050" name="Picture 2" descr="E:\Буквы в кубиках\я1.png">
            <a:hlinkClick r:id="rId36" action="ppaction://hlinksldjump"/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774" y="5876927"/>
            <a:ext cx="1948564" cy="1692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E:\Буквы в кубиках\с2.png">
            <a:hlinkClick r:id="rId38" action="ppaction://hlinksldjump"/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997" y="4359106"/>
            <a:ext cx="1838577" cy="1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168029"/>
            <a:ext cx="9004011" cy="612206"/>
          </a:xfrm>
        </p:spPr>
        <p:txBody>
          <a:bodyPr/>
          <a:lstStyle/>
          <a:p>
            <a:r>
              <a:rPr lang="ru-RU" dirty="0" err="1" smtClean="0"/>
              <a:t>Анкетолог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7205" y="1637491"/>
            <a:ext cx="91440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smtClean="0">
                <a:latin typeface="Arial" pitchFamily="34" charset="0"/>
                <a:cs typeface="Arial" pitchFamily="34" charset="0"/>
              </a:rPr>
              <a:t>Anketolog.ru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- сервис для проведения опросов</a:t>
            </a:r>
          </a:p>
          <a:p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Конструктор анкет,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онлайн-панель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для сбора ответов и другие инструменты для проведения опросов в интернете и анализа результатов. 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972311" y="6638151"/>
            <a:ext cx="198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ru-RU" sz="2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anketolog.ru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8731"/>
            <a:ext cx="9721215" cy="621354"/>
          </a:xfrm>
        </p:spPr>
        <p:txBody>
          <a:bodyPr/>
          <a:lstStyle/>
          <a:p>
            <a:r>
              <a:rPr lang="ru-RU" dirty="0" err="1" smtClean="0"/>
              <a:t>Буктрейлер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8643" y="1494615"/>
            <a:ext cx="6069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Буктрейлер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видеоаннотация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книг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buktreyl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19" y="2280433"/>
            <a:ext cx="5350879" cy="257634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57205" y="6638151"/>
            <a:ext cx="88296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https://www.youtube.com/watch?v=oKDTmL6Qo_Q&amp;t=4s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Вебсервисы</a:t>
            </a:r>
            <a:r>
              <a:rPr lang="en-US" dirty="0" smtClean="0"/>
              <a:t> 2</a:t>
            </a:r>
            <a:r>
              <a:rPr lang="ru-RU" dirty="0" smtClean="0"/>
              <a:t>.0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7139" y="1423177"/>
            <a:ext cx="1054421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Сервисы </a:t>
            </a:r>
            <a:r>
              <a:rPr lang="ru-RU" sz="2200" b="1" dirty="0" err="1" smtClean="0">
                <a:latin typeface="Arial" pitchFamily="34" charset="0"/>
                <a:cs typeface="Arial" pitchFamily="34" charset="0"/>
              </a:rPr>
              <a:t>Веб</a:t>
            </a:r>
            <a:r>
              <a:rPr lang="ru-RU" sz="2200" b="1" dirty="0" smtClean="0">
                <a:latin typeface="Arial" pitchFamily="34" charset="0"/>
                <a:cs typeface="Arial" pitchFamily="34" charset="0"/>
              </a:rPr>
              <a:t> 2.0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 – это второе поколение сетевых сервисов Интернета, которые позволяют пользователям создавать в Сети и использовать информационные ресурсы. С их помощью можно организовать следующую коллективную деятельность:</a:t>
            </a:r>
            <a:br>
              <a:rPr lang="ru-RU" sz="2200" dirty="0" smtClean="0"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latin typeface="Arial" pitchFamily="34" charset="0"/>
                <a:cs typeface="Arial" pitchFamily="34" charset="0"/>
              </a:rPr>
              <a:t>·    совместный поиск;</a:t>
            </a: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·    совместное хранение закладок;</a:t>
            </a: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· создание совместное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медиа-использование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материалов и (фотографий, видео, аудиозаписей...);</a:t>
            </a: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·    совместное создание и редактирование </a:t>
            </a: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гипертекстов;</a:t>
            </a: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·   совместное редактирование и использование </a:t>
            </a: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в сети текстовых документов, электронных </a:t>
            </a: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таблиц, презентаций и других документов;</a:t>
            </a: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·    совместное редактирование и </a:t>
            </a: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использование карт и схем.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57799" y="6709589"/>
            <a:ext cx="46281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http://schoolservis.blogspot.ru/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VEB 2.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9413" y="3852069"/>
            <a:ext cx="4001937" cy="2571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Глобальная школьная лаборатория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400015" y="1494615"/>
            <a:ext cx="978700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ГлобалЛаб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— это безопасная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онлайн-среда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, в которой учителя, школьники и их родители могут принимать участие в совместных исследовательских проектах.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 исследовательские проекты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ГлобалЛаб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построены по принципам «гражданской науки», особого вида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краудсорсинга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(от англ.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crowdsourcing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), предполагающего, что небольшой вклад каждого участника формирует общее качественно новое знание.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71849" y="6781027"/>
            <a:ext cx="64008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https://globallab.org/ru/#.Wpo1wZ0UpbZ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Знаника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6361" y="1566053"/>
            <a:ext cx="5311465" cy="4500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8731"/>
            <a:ext cx="9721215" cy="621354"/>
          </a:xfrm>
        </p:spPr>
        <p:txBody>
          <a:bodyPr/>
          <a:lstStyle/>
          <a:p>
            <a:r>
              <a:rPr lang="ru-RU" dirty="0" err="1" smtClean="0"/>
              <a:t>Знаника</a:t>
            </a:r>
            <a:endParaRPr lang="ru-RU" dirty="0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8577" y="1423177"/>
            <a:ext cx="4929222" cy="571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Электронная школа </a:t>
            </a:r>
            <a:r>
              <a:rPr lang="ru-RU" sz="2800" dirty="0" err="1" smtClean="0"/>
              <a:t>Знаника</a:t>
            </a:r>
            <a:r>
              <a:rPr lang="ru-RU" sz="2800" dirty="0" smtClean="0"/>
              <a:t> опирается на педагогическую программу "Математика для каждого". </a:t>
            </a:r>
            <a:r>
              <a:rPr lang="ru-RU" sz="2800" dirty="0" err="1" smtClean="0"/>
              <a:t>Знаника</a:t>
            </a:r>
            <a:r>
              <a:rPr lang="ru-RU" sz="2800" dirty="0" smtClean="0"/>
              <a:t> реализует ее совместно с лабораторией инновационных образовательных технологий МФТИ и инновационной дистанционной школой «</a:t>
            </a:r>
            <a:r>
              <a:rPr lang="ru-RU" sz="2800" dirty="0" err="1" smtClean="0"/>
              <a:t>Досвита</a:t>
            </a:r>
            <a:r>
              <a:rPr lang="ru-RU" sz="2800" dirty="0" smtClean="0"/>
              <a:t>»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5900741" y="6709589"/>
            <a:ext cx="39565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4"/>
              </a:rPr>
              <a:t>https://znanika.ru/teachers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Единая коллекция ЦОР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7140" y="1280301"/>
            <a:ext cx="5786477" cy="5643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В Единой Коллекции размещены учебно-методические материалы,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которые  ориентируют учителя на внедрение современных методов обучения, основанных на использовании информационно-коммуникационных технологий. 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В её состав вошли наборы цифровых ресурсов к большому количеству учебников, используемых в школах России, разнообразные тематические и предметные коллекции, а также другие учебные, культурно-просветительские и познавательные материалы.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43419" y="6781027"/>
            <a:ext cx="50720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http://school-collection.iv-edu.ru/</a:t>
            </a:r>
            <a:endParaRPr lang="ru-RU" dirty="0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7" name="Рисунок 6" descr="Единая ЦОР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0741" y="1280300"/>
            <a:ext cx="4643471" cy="3774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271" y="280169"/>
            <a:ext cx="9075449" cy="612206"/>
          </a:xfrm>
        </p:spPr>
        <p:txBody>
          <a:bodyPr/>
          <a:lstStyle/>
          <a:p>
            <a:r>
              <a:rPr lang="ru-RU" dirty="0" smtClean="0"/>
              <a:t>Интеллект-карта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709" y="1896258"/>
            <a:ext cx="8541766" cy="4802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114395" y="1280301"/>
            <a:ext cx="6998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или Ментальные карты, «Карты разума»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29171" y="6709589"/>
            <a:ext cx="49457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https://www.goconqr.com/library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 bwMode="auto">
          <a:xfrm>
            <a:off x="10044686" y="6881619"/>
            <a:ext cx="756664" cy="679644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9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168029"/>
            <a:ext cx="9075449" cy="612206"/>
          </a:xfrm>
        </p:spPr>
        <p:txBody>
          <a:bodyPr/>
          <a:lstStyle/>
          <a:p>
            <a:r>
              <a:rPr lang="ru-RU" dirty="0" smtClean="0"/>
              <a:t>Карта разума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91" y="1208863"/>
            <a:ext cx="9900409" cy="556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2957" y="6781027"/>
            <a:ext cx="89297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itchFamily="18" charset="0"/>
                <a:cs typeface="Times New Roman" pitchFamily="18" charset="0"/>
                <a:hlinkClick r:id="rId4"/>
              </a:rPr>
              <a:t>https://www.goconqr.com/en-US/p/1766059?no_cache=true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50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168029"/>
            <a:ext cx="9075449" cy="612206"/>
          </a:xfrm>
        </p:spPr>
        <p:txBody>
          <a:bodyPr/>
          <a:lstStyle/>
          <a:p>
            <a:r>
              <a:rPr lang="ru-RU" dirty="0" smtClean="0"/>
              <a:t>Коллажи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72047" y="6781027"/>
            <a:ext cx="49441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https://www.fotor.com/ru/collage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фотоколлажи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585" y="1208863"/>
            <a:ext cx="7730379" cy="54394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8731"/>
            <a:ext cx="9721215" cy="621354"/>
          </a:xfrm>
        </p:spPr>
        <p:txBody>
          <a:bodyPr/>
          <a:lstStyle/>
          <a:p>
            <a:r>
              <a:rPr lang="en-US" dirty="0" err="1" smtClean="0"/>
              <a:t>Leaningapps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8433" name="Picture 1" descr="H:\30.03.18 Педпроект в 14 школу\Логотипы\логотип Learn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53" y="2137557"/>
            <a:ext cx="2857520" cy="89022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8577" y="2994813"/>
            <a:ext cx="971556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является приложением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Web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2.0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для поддержки обучения и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процесса преподавания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 помощью интерактивных модулей.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Существующие модули могут быть непосредственно включены в содержание обучения, а также их можно изменять или создавать в оперативном режиме.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Целью является также собрание интерактивных блоков и возможность сделать их общедоступным.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055" y="7038043"/>
            <a:ext cx="3674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https://learningapps.org/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learningApps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7865" y="1137425"/>
            <a:ext cx="4714908" cy="31817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168029"/>
            <a:ext cx="9361201" cy="612206"/>
          </a:xfrm>
        </p:spPr>
        <p:txBody>
          <a:bodyPr/>
          <a:lstStyle/>
          <a:p>
            <a:r>
              <a:rPr lang="ru-RU" dirty="0" smtClean="0"/>
              <a:t>МЕГА ТАЛАНТ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2891" y="1208863"/>
            <a:ext cx="94298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Сайт для учителя и ученика – 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международные дистанционные олимпиады, конкурсы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6329369" y="6781027"/>
            <a:ext cx="37862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https://mega-talant.com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 bwMode="auto">
          <a:xfrm>
            <a:off x="10116124" y="6870455"/>
            <a:ext cx="685226" cy="690808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" name="Рисунок 5" descr="м Мегаталант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53" y="2351871"/>
            <a:ext cx="6143668" cy="46255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168029"/>
            <a:ext cx="9289763" cy="683644"/>
          </a:xfrm>
        </p:spPr>
        <p:txBody>
          <a:bodyPr/>
          <a:lstStyle/>
          <a:p>
            <a:r>
              <a:rPr lang="en-US" dirty="0" err="1" smtClean="0"/>
              <a:t>MimioStudio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4329" y="1065987"/>
            <a:ext cx="978700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                                                 Программное обеспечение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                                                 для классов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MimioStudio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                                                 обеспечивает большую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                                                 гибкость и дополнительные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                                                 возможности для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                                                 обеспечения эффективного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                                                   обучения.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Программное обеспечение включает в себя мощную функцию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Collaborate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, которая дает учащимся возможность интерактивной работы в небольших группах с помощью новых беспроводных планшетов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MimioPad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и мобильных устройств с установленным приложением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MimioMobile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7" name="Picture 1" descr="H:\30.03.18 Педпроект в 14 школу\Логотипы\логотип МИМИ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29" y="1494615"/>
            <a:ext cx="4786346" cy="242889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00015" y="6852465"/>
            <a:ext cx="964413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http://www.mimio.com/ru-EM/Products/MimioStudio-Software.aspx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8731"/>
            <a:ext cx="9721215" cy="621354"/>
          </a:xfrm>
        </p:spPr>
        <p:txBody>
          <a:bodyPr/>
          <a:lstStyle/>
          <a:p>
            <a:r>
              <a:rPr lang="ru-RU" dirty="0" smtClean="0"/>
              <a:t>«Облако» из слов</a:t>
            </a:r>
            <a:endParaRPr lang="ru-RU" dirty="0"/>
          </a:p>
        </p:txBody>
      </p:sp>
      <p:pic>
        <p:nvPicPr>
          <p:cNvPr id="5" name="Рисунок 4" descr="и majeche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0213" y="1923243"/>
            <a:ext cx="6321882" cy="4665155"/>
          </a:xfrm>
          <a:prstGeom prst="rect">
            <a:avLst/>
          </a:prstGeom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 bwMode="auto">
          <a:xfrm>
            <a:off x="10044144" y="6852465"/>
            <a:ext cx="757205" cy="708798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28973" y="6781027"/>
            <a:ext cx="64008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http://www.imagechef.com/ic/ru/home.jsp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453" y="1208863"/>
            <a:ext cx="100727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Сервис </a:t>
            </a:r>
            <a:r>
              <a:rPr lang="ru-RU" sz="2800" b="1" dirty="0" err="1" smtClean="0">
                <a:latin typeface="Arial" pitchFamily="34" charset="0"/>
                <a:cs typeface="Arial" pitchFamily="34" charset="0"/>
              </a:rPr>
              <a:t>imagechef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.com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позволяет создать мозаику из слов.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Ярмарка 21.02.18\сервис Мозаика Облако из слов\Носов и произведения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691973" y="1202657"/>
            <a:ext cx="3202298" cy="3357586"/>
          </a:xfrm>
          <a:prstGeom prst="rect">
            <a:avLst/>
          </a:prstGeom>
          <a:noFill/>
        </p:spPr>
      </p:pic>
      <p:pic>
        <p:nvPicPr>
          <p:cNvPr id="2051" name="Picture 3" descr="F:\Ярмарка 21.02.18\сервис Мозаика Облако из слов\Copy of Steve Jobs Final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57997" y="3280565"/>
            <a:ext cx="3259304" cy="3994946"/>
          </a:xfrm>
          <a:prstGeom prst="rect">
            <a:avLst/>
          </a:prstGeom>
          <a:noFill/>
        </p:spPr>
      </p:pic>
      <p:pic>
        <p:nvPicPr>
          <p:cNvPr id="2052" name="Picture 4" descr="F:\Ярмарка 21.02.18\сервис Мозаика Облако из слов\Чуковский Корней Иванович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14857" y="1208863"/>
            <a:ext cx="2881306" cy="2881306"/>
          </a:xfrm>
          <a:prstGeom prst="rect">
            <a:avLst/>
          </a:prstGeom>
          <a:noFill/>
        </p:spPr>
      </p:pic>
      <p:pic>
        <p:nvPicPr>
          <p:cNvPr id="2053" name="Picture 5" descr="F:\Ярмарка 21.02.18\сервис Мозаика Облако из слов\Крыло Басни 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57271" y="4780763"/>
            <a:ext cx="4391782" cy="2357454"/>
          </a:xfrm>
          <a:prstGeom prst="rect">
            <a:avLst/>
          </a:prstGeom>
          <a:noFill/>
        </p:spPr>
      </p:pic>
      <p:sp>
        <p:nvSpPr>
          <p:cNvPr id="11" name="Управляющая кнопка: домой 10">
            <a:hlinkClick r:id="rId6" action="ppaction://hlinksldjump" highlightClick="1"/>
          </p:cNvPr>
          <p:cNvSpPr/>
          <p:nvPr/>
        </p:nvSpPr>
        <p:spPr bwMode="auto">
          <a:xfrm>
            <a:off x="10044686" y="6733161"/>
            <a:ext cx="756664" cy="828102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168029"/>
            <a:ext cx="9146887" cy="612206"/>
          </a:xfrm>
        </p:spPr>
        <p:txBody>
          <a:bodyPr/>
          <a:lstStyle/>
          <a:p>
            <a:r>
              <a:rPr lang="ru-RU" dirty="0" smtClean="0"/>
              <a:t>Педсовет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2891" y="1423177"/>
            <a:ext cx="92155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Живое пространство образования. Интернет-ресурс содержит теоретические и практические материалы для проведения уроков, внеклассных мероприятий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п Педсовет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577" y="2780499"/>
            <a:ext cx="6653644" cy="4119529"/>
          </a:xfrm>
          <a:prstGeom prst="rect">
            <a:avLst/>
          </a:prstGeom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6972311" y="6781027"/>
            <a:ext cx="3000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http://pedsovet.org/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 bwMode="auto">
          <a:xfrm>
            <a:off x="9973248" y="6799017"/>
            <a:ext cx="828102" cy="762246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Социальная реклама</a:t>
            </a:r>
            <a:endParaRPr lang="ru-RU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 bwMode="auto">
          <a:xfrm>
            <a:off x="10158408" y="6923903"/>
            <a:ext cx="642942" cy="637360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1452" y="3423442"/>
            <a:ext cx="103298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Ролик «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Профилактика терроризма и межнациональных конфликтов»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0147" y="4495011"/>
            <a:ext cx="7772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https://www.youtube.com/watch?v=dfeJJMc1X4A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453" y="1280301"/>
            <a:ext cx="957269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Фильм  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#1ОЧЕСТВО не В СЕТИ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был снят для общешкольного родительского собрания по данной проблеме.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42972" y="2780499"/>
            <a:ext cx="93583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https://www.youtube.com/watch?v=GDYN4frpwuc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1453" y="5280829"/>
            <a:ext cx="96441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Репортаж о ветеране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Репортажи показываем традиционно на День пожилого человека, День Победы, на классных часах в школе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00147" y="6781027"/>
            <a:ext cx="46034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https://youtu.be/TnJYvk4hRJE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Скрайбинг</a:t>
            </a:r>
            <a:endParaRPr lang="ru-RU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 bwMode="auto">
          <a:xfrm>
            <a:off x="10158408" y="6923903"/>
            <a:ext cx="642942" cy="637360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3314" name="Picture 2" descr="F:\Ярмарка 21.02.18\скрабинг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39" y="2780499"/>
            <a:ext cx="5857916" cy="3511550"/>
          </a:xfrm>
          <a:prstGeom prst="rect">
            <a:avLst/>
          </a:prstGeom>
          <a:noFill/>
        </p:spPr>
      </p:pic>
      <p:pic>
        <p:nvPicPr>
          <p:cNvPr id="13313" name="Picture 1" descr="F:\Ярмарка 21.02.18\скрин Video Scribe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9369" y="2994813"/>
            <a:ext cx="4143404" cy="296593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42890" y="1208863"/>
            <a:ext cx="98584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Скрайбинг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 — это создание графических заметок, но обязательно публичное. Это метод и процесс иллюстрирования событий в режиме реального времени.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72047" y="6923903"/>
            <a:ext cx="49847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https://www.powtoon.com/home/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7205" y="6566713"/>
            <a:ext cx="669151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Сервис для создания роликов в технике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скрайбинга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8731"/>
            <a:ext cx="9721215" cy="621354"/>
          </a:xfrm>
        </p:spPr>
        <p:txBody>
          <a:bodyPr/>
          <a:lstStyle/>
          <a:p>
            <a:r>
              <a:rPr lang="ru-RU" dirty="0" smtClean="0"/>
              <a:t>Самоучка</a:t>
            </a:r>
            <a:endParaRPr lang="ru-RU" dirty="0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5114923" y="6781027"/>
            <a:ext cx="47330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http://www.samouchka.com.ua/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 bwMode="auto">
          <a:xfrm>
            <a:off x="10115583" y="6923903"/>
            <a:ext cx="685767" cy="637360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Рисунок 4" descr="С Самоучка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77" y="1637491"/>
            <a:ext cx="6791775" cy="50006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58063" y="1637491"/>
            <a:ext cx="33575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Сайт посвящён развивающим играм,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обучающим программам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для дошкольников и младших школьников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015" y="0"/>
            <a:ext cx="9721215" cy="621354"/>
          </a:xfrm>
        </p:spPr>
        <p:txBody>
          <a:bodyPr/>
          <a:lstStyle/>
          <a:p>
            <a:r>
              <a:rPr lang="ru-RU" sz="3200" dirty="0" smtClean="0"/>
              <a:t>Сетевое объединение методистов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453" y="1280301"/>
            <a:ext cx="971556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Представлены обширные материалы по различным предметам для учителя. На сайте размещаются различные материалы по курсам общеобразовательной школы: английскому языку, астрономии, биологии, географии, информатике, истории, литературе, математике, обществоведению, русскому языку, физике, химии и по предметам начальной школы - уроки, тесты, методические разработки, электронные учебники, словари, статьи.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Размещаются материалы по применению ИКТ в образовании и официальные документы.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6472245" y="6781027"/>
            <a:ext cx="30718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http://som.fio.ru/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4330" y="-1"/>
            <a:ext cx="9001188" cy="994549"/>
          </a:xfrm>
        </p:spPr>
        <p:txBody>
          <a:bodyPr/>
          <a:lstStyle/>
          <a:p>
            <a:r>
              <a:rPr lang="ru-RU" dirty="0" smtClean="0"/>
              <a:t>Тесты. Тренажёры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241" name="Picture 1" descr="H:\ещё скрины\Screenshot_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15" y="1137425"/>
            <a:ext cx="7793090" cy="46275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242" name="Picture 2" descr="H:\ещё скрины\Screenshot_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57667" y="2351871"/>
            <a:ext cx="5581892" cy="48490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57139" y="6638151"/>
            <a:ext cx="392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http://www.banktestov.ru</a:t>
            </a:r>
            <a:r>
              <a:rPr lang="en-US" dirty="0" smtClean="0">
                <a:hlinkClick r:id="rId5"/>
              </a:rPr>
              <a:t>/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168029"/>
            <a:ext cx="9146887" cy="612206"/>
          </a:xfrm>
        </p:spPr>
        <p:txBody>
          <a:bodyPr/>
          <a:lstStyle/>
          <a:p>
            <a:r>
              <a:rPr lang="ru-RU" dirty="0" smtClean="0"/>
              <a:t>Учи.ру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2891" y="1208863"/>
            <a:ext cx="10001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Образовательный портал на базе интерактивной платформы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7258063" y="6709589"/>
            <a:ext cx="24288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https://uchi.ru/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У учи-ру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891" y="2351871"/>
            <a:ext cx="6500858" cy="4651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Химическая страничка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328577" y="1208863"/>
            <a:ext cx="98584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Задачи для олимпиад по химии, описание интересных химических опытов, словарь химических терминов, сведения из геохимии (происхождение и химический состав некоторых минералов).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328973" y="6781027"/>
            <a:ext cx="66064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http://www.edu.yar.ru/russian/cources/chem/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х Химическая страничка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77" y="3280565"/>
            <a:ext cx="10144196" cy="32666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 Физикомп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02" y="1137424"/>
            <a:ext cx="6362623" cy="59293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8731"/>
            <a:ext cx="9721215" cy="621354"/>
          </a:xfrm>
        </p:spPr>
        <p:txBody>
          <a:bodyPr/>
          <a:lstStyle/>
          <a:p>
            <a:r>
              <a:rPr lang="ru-RU" dirty="0" err="1" smtClean="0"/>
              <a:t>Физикомп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657946" y="1637491"/>
            <a:ext cx="41434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Материалы для изучения физики: задачи, тесты, демонстрационные программы, справочники, игры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614989" y="6781027"/>
            <a:ext cx="4148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http://physicomp.lipetsk.ru/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Управляющая кнопка: домой 10">
            <a:hlinkClick r:id="rId4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Школьная математика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0015" y="1637491"/>
            <a:ext cx="3500462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Информационный сайт ориентирован на помощь в решении заданий по математике для средней, начальной и старшей школы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6329369" y="6709589"/>
            <a:ext cx="326403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http://math-prosto.ru/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ш Школьная математика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9039" y="1637491"/>
            <a:ext cx="6555179" cy="46434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Энциклопедия животных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4329" y="1280301"/>
            <a:ext cx="95726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Иллюстрированная энциклопедия животных «ФИЛИН»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57733" y="6781027"/>
            <a:ext cx="50039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u="sng" dirty="0" smtClean="0">
                <a:latin typeface="Times New Roman" pitchFamily="18" charset="0"/>
                <a:cs typeface="Times New Roman" pitchFamily="18" charset="0"/>
                <a:hlinkClick r:id="rId3" tooltip="&quot;Филин&quot; - иллюстрированная энциклопедия животных."/>
              </a:rPr>
              <a:t>http://www.filin.vn.ua/index.html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Ф Филин Иллюстрированная энциклопедия животных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5965" y="1994681"/>
            <a:ext cx="6354926" cy="46738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015" y="208731"/>
            <a:ext cx="9721215" cy="621354"/>
          </a:xfrm>
        </p:spPr>
        <p:txBody>
          <a:bodyPr/>
          <a:lstStyle/>
          <a:p>
            <a:r>
              <a:rPr lang="ru-RU" dirty="0" err="1" smtClean="0"/>
              <a:t>Яндекс</a:t>
            </a:r>
            <a:r>
              <a:rPr lang="ru-RU" dirty="0" smtClean="0"/>
              <a:t> Диск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10044686" y="6870455"/>
            <a:ext cx="756664" cy="69080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8643" y="1637491"/>
            <a:ext cx="94298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latin typeface="Arial" pitchFamily="34" charset="0"/>
                <a:cs typeface="Arial" pitchFamily="34" charset="0"/>
              </a:rPr>
              <a:t>Яндекс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Диск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 (англ. </a:t>
            </a:r>
            <a:r>
              <a:rPr lang="ru-RU" sz="2800" i="1" dirty="0" err="1" smtClean="0">
                <a:latin typeface="Arial" pitchFamily="34" charset="0"/>
                <a:cs typeface="Arial" pitchFamily="34" charset="0"/>
              </a:rPr>
              <a:t>Yandex</a:t>
            </a:r>
            <a:r>
              <a:rPr lang="ru-RU" sz="28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err="1" smtClean="0">
                <a:latin typeface="Arial" pitchFamily="34" charset="0"/>
                <a:cs typeface="Arial" pitchFamily="34" charset="0"/>
              </a:rPr>
              <a:t>disk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) — облачный сервис от популярнейшей русскоязычной поисковой системы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Яндекс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для хранения пользовательских файлов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кола -гимназия 37 Волжский">
  <a:themeElements>
    <a:clrScheme name="Другая 5">
      <a:dk1>
        <a:srgbClr val="1D528D"/>
      </a:dk1>
      <a:lt1>
        <a:srgbClr val="FFFFFF"/>
      </a:lt1>
      <a:dk2>
        <a:srgbClr val="000000"/>
      </a:dk2>
      <a:lt2>
        <a:srgbClr val="C0C0C0"/>
      </a:lt2>
      <a:accent1>
        <a:srgbClr val="1B9AD9"/>
      </a:accent1>
      <a:accent2>
        <a:srgbClr val="1DB3AC"/>
      </a:accent2>
      <a:accent3>
        <a:srgbClr val="FFFFFF"/>
      </a:accent3>
      <a:accent4>
        <a:srgbClr val="174578"/>
      </a:accent4>
      <a:accent5>
        <a:srgbClr val="ABCAE9"/>
      </a:accent5>
      <a:accent6>
        <a:srgbClr val="19A29B"/>
      </a:accent6>
      <a:hlink>
        <a:srgbClr val="1D528D"/>
      </a:hlink>
      <a:folHlink>
        <a:srgbClr val="000000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1B9AD9"/>
        </a:accent1>
        <a:accent2>
          <a:srgbClr val="1DB3AC"/>
        </a:accent2>
        <a:accent3>
          <a:srgbClr val="FFFFFF"/>
        </a:accent3>
        <a:accent4>
          <a:srgbClr val="174578"/>
        </a:accent4>
        <a:accent5>
          <a:srgbClr val="ABCAE9"/>
        </a:accent5>
        <a:accent6>
          <a:srgbClr val="19A29B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3366"/>
        </a:dk1>
        <a:lt1>
          <a:srgbClr val="FFFFFF"/>
        </a:lt1>
        <a:dk2>
          <a:srgbClr val="000000"/>
        </a:dk2>
        <a:lt2>
          <a:srgbClr val="C0C0C0"/>
        </a:lt2>
        <a:accent1>
          <a:srgbClr val="3556A7"/>
        </a:accent1>
        <a:accent2>
          <a:srgbClr val="C78DD7"/>
        </a:accent2>
        <a:accent3>
          <a:srgbClr val="FFFFFF"/>
        </a:accent3>
        <a:accent4>
          <a:srgbClr val="002A56"/>
        </a:accent4>
        <a:accent5>
          <a:srgbClr val="AEB4D0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399D72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ECCBC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625</TotalTime>
  <Words>599</Words>
  <Application>Microsoft Office PowerPoint</Application>
  <PresentationFormat>Произвольный</PresentationFormat>
  <Paragraphs>111</Paragraphs>
  <Slides>31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3" baseType="lpstr">
      <vt:lpstr>Школа -гимназия 37 Волжский</vt:lpstr>
      <vt:lpstr>Image</vt:lpstr>
      <vt:lpstr>Презентация PowerPoint</vt:lpstr>
      <vt:lpstr>Презентация PowerPoint</vt:lpstr>
      <vt:lpstr>В мире «цифровых аборигенов» учителя остаются  «цифровыми иммигрантами» образования  ( Марк Пренски, писатель,  оратор, консультант в области  образования и обучения) </vt:lpstr>
      <vt:lpstr>Азбука цифрового мира в помощь учителю</vt:lpstr>
      <vt:lpstr>Азбука цифрового мира</vt:lpstr>
      <vt:lpstr>Анкетолог</vt:lpstr>
      <vt:lpstr>Буктрейлер</vt:lpstr>
      <vt:lpstr>Вебсервисы 2.0</vt:lpstr>
      <vt:lpstr>Глобальная школьная лаборатория</vt:lpstr>
      <vt:lpstr>Знаника</vt:lpstr>
      <vt:lpstr>Единая коллекция ЦОР</vt:lpstr>
      <vt:lpstr>Интеллект-карта</vt:lpstr>
      <vt:lpstr>Карта разума</vt:lpstr>
      <vt:lpstr>Коллажи</vt:lpstr>
      <vt:lpstr>Leaningapps </vt:lpstr>
      <vt:lpstr>МЕГА ТАЛАНТ</vt:lpstr>
      <vt:lpstr>MimioStudio</vt:lpstr>
      <vt:lpstr>«Облако» из слов</vt:lpstr>
      <vt:lpstr>Презентация PowerPoint</vt:lpstr>
      <vt:lpstr>Педсовет</vt:lpstr>
      <vt:lpstr>Социальная реклама</vt:lpstr>
      <vt:lpstr>Скрайбинг</vt:lpstr>
      <vt:lpstr>Самоучка</vt:lpstr>
      <vt:lpstr>Сетевое объединение методистов</vt:lpstr>
      <vt:lpstr>Тесты. Тренажёры</vt:lpstr>
      <vt:lpstr>Учи.ру</vt:lpstr>
      <vt:lpstr>Химическая страничка</vt:lpstr>
      <vt:lpstr>Физикомп</vt:lpstr>
      <vt:lpstr>Школьная математика</vt:lpstr>
      <vt:lpstr>Энциклопедия животных</vt:lpstr>
      <vt:lpstr>Яндекс Диск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Азбука цифрового мира</dc:title>
  <dc:creator>HELLO</dc:creator>
  <cp:lastModifiedBy>Пользователь</cp:lastModifiedBy>
  <cp:revision>98</cp:revision>
  <dcterms:created xsi:type="dcterms:W3CDTF">2018-03-17T09:11:54Z</dcterms:created>
  <dcterms:modified xsi:type="dcterms:W3CDTF">2021-04-23T19:04:27Z</dcterms:modified>
</cp:coreProperties>
</file>