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6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60" r:id="rId13"/>
    <p:sldId id="261" r:id="rId14"/>
    <p:sldId id="262" r:id="rId15"/>
    <p:sldId id="263" r:id="rId16"/>
    <p:sldId id="264" r:id="rId17"/>
    <p:sldId id="259" r:id="rId18"/>
    <p:sldId id="265" r:id="rId19"/>
    <p:sldId id="257" r:id="rId20"/>
    <p:sldId id="276" r:id="rId21"/>
    <p:sldId id="277" r:id="rId22"/>
    <p:sldId id="278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CC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B52FFF-4669-43CA-BE5E-D8DE998EDC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B6C725-7F23-4847-B114-678EA19524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53AA07-F02A-4265-8189-69508F802C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8FFAD7-603C-4418-9865-8C5AAA387C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64C5BC-5CDC-4011-BCD5-2317470179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CB5CBA-5654-4977-AD8A-D47197F268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35CD20-0708-43F4-8F8D-DDB618665C2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8AE6B3-2F6F-4403-8047-CA1B2EB680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A02B4D-2161-4C6D-B871-A5D7FBACD2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213E30-6452-43A5-946B-AFB27B9C79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31FFA3-A602-4260-89BC-C5366C9097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D672777-77D4-4422-9BCB-2D965248273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4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.w.doskaurala.ru/orimg/97531-dgip2.jpg" TargetMode="External"/><Relationship Id="rId3" Type="http://schemas.openxmlformats.org/officeDocument/2006/relationships/hyperlink" Target="http://&#1082;&#1072;&#1074;&#1090;&#1086;&#1088;&#1075;.&#1088;&#1092;/uploads/posts/2015-01-29-09-08-58-Shematicheskoe-izobrazhenie-Dvigatelya-vnutrennego-sgoraniya.jpg" TargetMode="External"/><Relationship Id="rId7" Type="http://schemas.openxmlformats.org/officeDocument/2006/relationships/hyperlink" Target="https://54.img.avito.st/1280x960/1894822654.jpg" TargetMode="External"/><Relationship Id="rId2" Type="http://schemas.openxmlformats.org/officeDocument/2006/relationships/hyperlink" Target="http://www.hartelman.nl/images/products/image-1420-1992-800-800-0-0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wuerthmarket.ru/img/media/pics/c/d/8/p519b8d61bfcd8.jpg" TargetMode="External"/><Relationship Id="rId5" Type="http://schemas.openxmlformats.org/officeDocument/2006/relationships/hyperlink" Target="https://upload.wikimedia.org/wikipedia/commons/0/0c/Pedalerie_Peugeot_206.jpg" TargetMode="External"/><Relationship Id="rId4" Type="http://schemas.openxmlformats.org/officeDocument/2006/relationships/hyperlink" Target="https://&#1087;&#1088;&#1086;&#1076;&#1072;&#1078;&#1080;.kz/upload/iblock/402/h76973.jpg" TargetMode="External"/><Relationship Id="rId9" Type="http://schemas.openxmlformats.org/officeDocument/2006/relationships/hyperlink" Target="http://www.chelny-izvest.ru/content/images/50b48d186c0401354009880.jpg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komane.ru/nuda/ekonomicheskaya-i-tehnicheskaya-perestrojka-obshestva-v-uloviy/565.png" TargetMode="External"/><Relationship Id="rId7" Type="http://schemas.openxmlformats.org/officeDocument/2006/relationships/hyperlink" Target="http://www.irt-m2p.eu/globalflexit/images/UserFiles/Image/visuels-accueil/1490_870_7_visuel2.jpg" TargetMode="External"/><Relationship Id="rId2" Type="http://schemas.openxmlformats.org/officeDocument/2006/relationships/hyperlink" Target="http://tapety.tja.pl/obrazki/tja_normalne/51347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iki.zr.ru/images/f/f6/%D0%A2%D1%80%D0%B0%D0%BD%D1%81%D0%BC%D0%B8%D1%81%D1%81%D0%B8%D1%8F_27.jpg" TargetMode="External"/><Relationship Id="rId5" Type="http://schemas.openxmlformats.org/officeDocument/2006/relationships/hyperlink" Target="http://www.decorussteel.com/uygulamalar/yuruyenmerdiven/yuruyenmerdiven5.jpg" TargetMode="External"/><Relationship Id="rId4" Type="http://schemas.openxmlformats.org/officeDocument/2006/relationships/hyperlink" Target="http://www.liftovod.com/wp-content/uploads/2015/08/elevator-inda-house.jpg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nep.ru/images/mehanizm/reechnyj-mehanizm.jpg" TargetMode="External"/><Relationship Id="rId7" Type="http://schemas.openxmlformats.org/officeDocument/2006/relationships/hyperlink" Target="http://ok-t.ru/studopedia/baza2/1880179264800.files/image194.jpg" TargetMode="External"/><Relationship Id="rId2" Type="http://schemas.openxmlformats.org/officeDocument/2006/relationships/hyperlink" Target="http://www.iocresco.it/images/phocagallery/Picture_cards/Attrezzi_da_lavoro/Trapani/Hand%20drill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gkgk.ru/netcat_files/userfiles/SJ68740-CB75-11.JPG" TargetMode="External"/><Relationship Id="rId5" Type="http://schemas.openxmlformats.org/officeDocument/2006/relationships/hyperlink" Target="http://refwin.ru/files/18/images_11/image246.jpg" TargetMode="External"/><Relationship Id="rId4" Type="http://schemas.openxmlformats.org/officeDocument/2006/relationships/hyperlink" Target="http://www.rucni-naradi.cz/img_product/img/proma-ap-2-rucni-lis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971800"/>
            <a:ext cx="7772400" cy="1470025"/>
          </a:xfrm>
        </p:spPr>
        <p:txBody>
          <a:bodyPr/>
          <a:lstStyle/>
          <a:p>
            <a:pPr eaLnBrk="1" hangingPunct="1"/>
            <a:r>
              <a:rPr lang="ru-RU" sz="4000" b="1" dirty="0" smtClean="0">
                <a:solidFill>
                  <a:srgbClr val="0000FF"/>
                </a:solidFill>
              </a:rPr>
              <a:t>Элементы машиноведения. Составные части машин.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114800" y="4876800"/>
            <a:ext cx="4343400" cy="1219200"/>
          </a:xfrm>
        </p:spPr>
        <p:txBody>
          <a:bodyPr/>
          <a:lstStyle/>
          <a:p>
            <a:pPr algn="l" eaLnBrk="1" hangingPunct="1"/>
            <a:r>
              <a:rPr lang="ru-RU" sz="2800" b="1" dirty="0" smtClean="0">
                <a:solidFill>
                  <a:srgbClr val="6600CC"/>
                </a:solidFill>
              </a:rPr>
              <a:t>    Учитель технологии</a:t>
            </a:r>
          </a:p>
          <a:p>
            <a:pPr algn="l" eaLnBrk="1" hangingPunct="1"/>
            <a:r>
              <a:rPr lang="ru-RU" sz="2800" b="1" dirty="0" smtClean="0">
                <a:solidFill>
                  <a:srgbClr val="6600CC"/>
                </a:solidFill>
              </a:rPr>
              <a:t>    Бойцов А. М.</a:t>
            </a:r>
          </a:p>
        </p:txBody>
      </p:sp>
      <p:grpSp>
        <p:nvGrpSpPr>
          <p:cNvPr id="2052" name="Group 4"/>
          <p:cNvGrpSpPr>
            <a:grpSpLocks/>
          </p:cNvGrpSpPr>
          <p:nvPr/>
        </p:nvGrpSpPr>
        <p:grpSpPr bwMode="auto">
          <a:xfrm>
            <a:off x="838200" y="4495800"/>
            <a:ext cx="2286000" cy="1828800"/>
            <a:chOff x="1632" y="1248"/>
            <a:chExt cx="2682" cy="2286"/>
          </a:xfrm>
        </p:grpSpPr>
        <p:sp>
          <p:nvSpPr>
            <p:cNvPr id="2055" name="Gear"/>
            <p:cNvSpPr>
              <a:spLocks noEditPoints="1" noChangeArrowheads="1"/>
            </p:cNvSpPr>
            <p:nvPr/>
          </p:nvSpPr>
          <p:spPr bwMode="auto">
            <a:xfrm>
              <a:off x="3119" y="1248"/>
              <a:ext cx="1195" cy="1048"/>
            </a:xfrm>
            <a:custGeom>
              <a:avLst/>
              <a:gdLst>
                <a:gd name="T0" fmla="*/ 598 w 21600"/>
                <a:gd name="T1" fmla="*/ 0 h 21600"/>
                <a:gd name="T2" fmla="*/ 1195 w 21600"/>
                <a:gd name="T3" fmla="*/ 524 h 21600"/>
                <a:gd name="T4" fmla="*/ 598 w 21600"/>
                <a:gd name="T5" fmla="*/ 1048 h 21600"/>
                <a:gd name="T6" fmla="*/ 0 w 21600"/>
                <a:gd name="T7" fmla="*/ 524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374 w 21600"/>
                <a:gd name="T13" fmla="*/ 3957 h 21600"/>
                <a:gd name="T14" fmla="*/ 17840 w 21600"/>
                <a:gd name="T15" fmla="*/ 1764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C0C0C0"/>
            </a:solidFill>
            <a:ln w="9525">
              <a:round/>
              <a:headEnd/>
              <a:tailEnd/>
            </a:ln>
            <a:scene3d>
              <a:camera prst="legacyPerspectiveFront">
                <a:rot lat="20099998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C0C0C0"/>
              </a:extrusionClr>
            </a:sp3d>
          </p:spPr>
          <p:txBody>
            <a:bodyPr>
              <a:flatTx/>
            </a:bodyPr>
            <a:lstStyle/>
            <a:p>
              <a:endParaRPr lang="ru-RU"/>
            </a:p>
          </p:txBody>
        </p:sp>
        <p:sp>
          <p:nvSpPr>
            <p:cNvPr id="2056" name="AutoShape 6"/>
            <p:cNvSpPr>
              <a:spLocks noEditPoints="1" noChangeArrowheads="1"/>
            </p:cNvSpPr>
            <p:nvPr/>
          </p:nvSpPr>
          <p:spPr bwMode="auto">
            <a:xfrm>
              <a:off x="1632" y="1680"/>
              <a:ext cx="1429" cy="1253"/>
            </a:xfrm>
            <a:custGeom>
              <a:avLst/>
              <a:gdLst>
                <a:gd name="T0" fmla="*/ 715 w 21600"/>
                <a:gd name="T1" fmla="*/ 0 h 21600"/>
                <a:gd name="T2" fmla="*/ 1429 w 21600"/>
                <a:gd name="T3" fmla="*/ 627 h 21600"/>
                <a:gd name="T4" fmla="*/ 715 w 21600"/>
                <a:gd name="T5" fmla="*/ 1253 h 21600"/>
                <a:gd name="T6" fmla="*/ 0 w 21600"/>
                <a:gd name="T7" fmla="*/ 627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368 w 21600"/>
                <a:gd name="T13" fmla="*/ 3965 h 21600"/>
                <a:gd name="T14" fmla="*/ 17836 w 21600"/>
                <a:gd name="T15" fmla="*/ 17635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C0C0C0"/>
            </a:solidFill>
            <a:ln w="9525">
              <a:round/>
              <a:headEnd/>
              <a:tailEnd/>
            </a:ln>
            <a:scene3d>
              <a:camera prst="legacyPerspectiveFront">
                <a:rot lat="20099998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C0C0C0"/>
              </a:extrusionClr>
            </a:sp3d>
          </p:spPr>
          <p:txBody>
            <a:bodyPr>
              <a:flatTx/>
            </a:bodyPr>
            <a:lstStyle/>
            <a:p>
              <a:endParaRPr lang="ru-RU"/>
            </a:p>
          </p:txBody>
        </p:sp>
        <p:sp>
          <p:nvSpPr>
            <p:cNvPr id="2057" name="AutoShape 7"/>
            <p:cNvSpPr>
              <a:spLocks noEditPoints="1" noChangeArrowheads="1"/>
            </p:cNvSpPr>
            <p:nvPr/>
          </p:nvSpPr>
          <p:spPr bwMode="auto">
            <a:xfrm>
              <a:off x="2559" y="2142"/>
              <a:ext cx="1588" cy="1392"/>
            </a:xfrm>
            <a:custGeom>
              <a:avLst/>
              <a:gdLst>
                <a:gd name="T0" fmla="*/ 794 w 21600"/>
                <a:gd name="T1" fmla="*/ 0 h 21600"/>
                <a:gd name="T2" fmla="*/ 1588 w 21600"/>
                <a:gd name="T3" fmla="*/ 696 h 21600"/>
                <a:gd name="T4" fmla="*/ 794 w 21600"/>
                <a:gd name="T5" fmla="*/ 1392 h 21600"/>
                <a:gd name="T6" fmla="*/ 0 w 21600"/>
                <a:gd name="T7" fmla="*/ 69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380 w 21600"/>
                <a:gd name="T13" fmla="*/ 3957 h 21600"/>
                <a:gd name="T14" fmla="*/ 17846 w 21600"/>
                <a:gd name="T15" fmla="*/ 17628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C0C0C0"/>
            </a:solidFill>
            <a:ln w="9525">
              <a:round/>
              <a:headEnd/>
              <a:tailEnd/>
            </a:ln>
            <a:scene3d>
              <a:camera prst="legacyPerspectiveFront">
                <a:rot lat="20099998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C0C0C0"/>
              </a:extrusionClr>
            </a:sp3d>
          </p:spPr>
          <p:txBody>
            <a:bodyPr>
              <a:flatTx/>
            </a:bodyPr>
            <a:lstStyle/>
            <a:p>
              <a:endParaRPr lang="ru-RU"/>
            </a:p>
          </p:txBody>
        </p:sp>
      </p:grpSp>
      <p:pic>
        <p:nvPicPr>
          <p:cNvPr id="2053" name="Picture 8" descr="j021295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219200"/>
            <a:ext cx="2971800" cy="186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9" descr="j025187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1295400"/>
            <a:ext cx="30480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1905000" y="685800"/>
            <a:ext cx="533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6600CC"/>
                </a:solidFill>
              </a:rPr>
              <a:t>Автомобиль (основные части)</a:t>
            </a:r>
          </a:p>
        </p:txBody>
      </p:sp>
      <p:pic>
        <p:nvPicPr>
          <p:cNvPr id="19467" name="Picture 11" descr="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81200" y="1295400"/>
            <a:ext cx="5410200" cy="441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6781800" y="3048000"/>
            <a:ext cx="23622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0000FF"/>
                </a:solidFill>
              </a:rPr>
              <a:t>Двигатель внутреннего сгорания</a:t>
            </a:r>
          </a:p>
        </p:txBody>
      </p:sp>
      <p:sp>
        <p:nvSpPr>
          <p:cNvPr id="19469" name="Line 13"/>
          <p:cNvSpPr>
            <a:spLocks noChangeShapeType="1"/>
          </p:cNvSpPr>
          <p:nvPr/>
        </p:nvSpPr>
        <p:spPr bwMode="auto">
          <a:xfrm>
            <a:off x="5943600" y="3352800"/>
            <a:ext cx="1219200" cy="0"/>
          </a:xfrm>
          <a:prstGeom prst="line">
            <a:avLst/>
          </a:prstGeom>
          <a:noFill/>
          <a:ln w="19050">
            <a:solidFill>
              <a:srgbClr val="6600CC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9470" name="Text Box 14"/>
          <p:cNvSpPr txBox="1">
            <a:spLocks noChangeArrowheads="1"/>
          </p:cNvSpPr>
          <p:nvPr/>
        </p:nvSpPr>
        <p:spPr bwMode="auto">
          <a:xfrm>
            <a:off x="533400" y="4968875"/>
            <a:ext cx="2590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0000FF"/>
                </a:solidFill>
              </a:rPr>
              <a:t>Передаточные механизмы</a:t>
            </a:r>
          </a:p>
        </p:txBody>
      </p:sp>
      <p:sp>
        <p:nvSpPr>
          <p:cNvPr id="19471" name="Line 15"/>
          <p:cNvSpPr>
            <a:spLocks noChangeShapeType="1"/>
          </p:cNvSpPr>
          <p:nvPr/>
        </p:nvSpPr>
        <p:spPr bwMode="auto">
          <a:xfrm flipV="1">
            <a:off x="2819400" y="3733800"/>
            <a:ext cx="1828800" cy="1371600"/>
          </a:xfrm>
          <a:prstGeom prst="line">
            <a:avLst/>
          </a:prstGeom>
          <a:noFill/>
          <a:ln w="19050">
            <a:solidFill>
              <a:srgbClr val="6600CC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9472" name="Text Box 16"/>
          <p:cNvSpPr txBox="1">
            <a:spLocks noChangeArrowheads="1"/>
          </p:cNvSpPr>
          <p:nvPr/>
        </p:nvSpPr>
        <p:spPr bwMode="auto">
          <a:xfrm>
            <a:off x="7162800" y="5257800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0000FF"/>
                </a:solidFill>
              </a:rPr>
              <a:t>Колёса</a:t>
            </a:r>
          </a:p>
        </p:txBody>
      </p:sp>
      <p:sp>
        <p:nvSpPr>
          <p:cNvPr id="19474" name="Line 18"/>
          <p:cNvSpPr>
            <a:spLocks noChangeShapeType="1"/>
          </p:cNvSpPr>
          <p:nvPr/>
        </p:nvSpPr>
        <p:spPr bwMode="auto">
          <a:xfrm>
            <a:off x="5029200" y="5334000"/>
            <a:ext cx="2209800" cy="152400"/>
          </a:xfrm>
          <a:prstGeom prst="line">
            <a:avLst/>
          </a:prstGeom>
          <a:noFill/>
          <a:ln w="19050">
            <a:solidFill>
              <a:srgbClr val="6600CC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9475" name="Line 19"/>
          <p:cNvSpPr>
            <a:spLocks noChangeShapeType="1"/>
          </p:cNvSpPr>
          <p:nvPr/>
        </p:nvSpPr>
        <p:spPr bwMode="auto">
          <a:xfrm>
            <a:off x="6858000" y="4876800"/>
            <a:ext cx="381000" cy="609600"/>
          </a:xfrm>
          <a:prstGeom prst="line">
            <a:avLst/>
          </a:prstGeom>
          <a:noFill/>
          <a:ln w="19050">
            <a:solidFill>
              <a:srgbClr val="6600CC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19468" grpId="0"/>
      <p:bldP spid="19469" grpId="0" animBg="1"/>
      <p:bldP spid="19470" grpId="0"/>
      <p:bldP spid="19471" grpId="0" animBg="1"/>
      <p:bldP spid="19472" grpId="0"/>
      <p:bldP spid="19474" grpId="0" animBg="1"/>
      <p:bldP spid="1947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7800" y="1600200"/>
            <a:ext cx="6400800" cy="4046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2438400" y="685800"/>
            <a:ext cx="441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>
                <a:solidFill>
                  <a:srgbClr val="6600CC"/>
                </a:solidFill>
              </a:rPr>
              <a:t>Токарный станок СТД-120М</a:t>
            </a: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220663" y="3352800"/>
            <a:ext cx="1773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400" b="1">
                <a:solidFill>
                  <a:srgbClr val="0000FF"/>
                </a:solidFill>
              </a:rPr>
              <a:t>Двигатель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381000" y="1524000"/>
            <a:ext cx="3505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0000FF"/>
                </a:solidFill>
              </a:rPr>
              <a:t>Ремённая передача</a:t>
            </a: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5562600" y="1828800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0000FF"/>
                </a:solidFill>
              </a:rPr>
              <a:t>Шпиндель</a:t>
            </a:r>
          </a:p>
        </p:txBody>
      </p:sp>
      <p:sp>
        <p:nvSpPr>
          <p:cNvPr id="17417" name="Line 9"/>
          <p:cNvSpPr>
            <a:spLocks noChangeShapeType="1"/>
          </p:cNvSpPr>
          <p:nvPr/>
        </p:nvSpPr>
        <p:spPr bwMode="auto">
          <a:xfrm>
            <a:off x="1371600" y="3733800"/>
            <a:ext cx="914400" cy="457200"/>
          </a:xfrm>
          <a:prstGeom prst="line">
            <a:avLst/>
          </a:prstGeom>
          <a:noFill/>
          <a:ln w="19050">
            <a:solidFill>
              <a:srgbClr val="6600CC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419" name="Line 11"/>
          <p:cNvSpPr>
            <a:spLocks noChangeShapeType="1"/>
          </p:cNvSpPr>
          <p:nvPr/>
        </p:nvSpPr>
        <p:spPr bwMode="auto">
          <a:xfrm>
            <a:off x="2362200" y="1905000"/>
            <a:ext cx="533400" cy="1447800"/>
          </a:xfrm>
          <a:prstGeom prst="line">
            <a:avLst/>
          </a:prstGeom>
          <a:noFill/>
          <a:ln w="19050">
            <a:solidFill>
              <a:srgbClr val="6600CC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7420" name="Line 12"/>
          <p:cNvSpPr>
            <a:spLocks noChangeShapeType="1"/>
          </p:cNvSpPr>
          <p:nvPr/>
        </p:nvSpPr>
        <p:spPr bwMode="auto">
          <a:xfrm flipV="1">
            <a:off x="3962400" y="2209800"/>
            <a:ext cx="2209800" cy="1219200"/>
          </a:xfrm>
          <a:prstGeom prst="line">
            <a:avLst/>
          </a:prstGeom>
          <a:noFill/>
          <a:ln w="19050">
            <a:solidFill>
              <a:srgbClr val="6600CC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4" grpId="0"/>
      <p:bldP spid="17415" grpId="0"/>
      <p:bldP spid="17416" grpId="0"/>
      <p:bldP spid="17417" grpId="0" animBg="1"/>
      <p:bldP spid="17419" grpId="0" animBg="1"/>
      <p:bldP spid="174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3" name="Picture 13" descr="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2600" y="1371600"/>
            <a:ext cx="8153400" cy="427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4" name="Text Box 14"/>
          <p:cNvSpPr txBox="1">
            <a:spLocks noChangeArrowheads="1"/>
          </p:cNvSpPr>
          <p:nvPr/>
        </p:nvSpPr>
        <p:spPr bwMode="auto">
          <a:xfrm>
            <a:off x="2743200" y="533400"/>
            <a:ext cx="3733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>
                <a:solidFill>
                  <a:srgbClr val="0000FF"/>
                </a:solidFill>
              </a:rPr>
              <a:t>Цепная передача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3000" y="2514600"/>
            <a:ext cx="3962400" cy="286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4" descr="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1371600"/>
            <a:ext cx="4648200" cy="290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2209800" y="685800"/>
            <a:ext cx="472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>
                <a:solidFill>
                  <a:srgbClr val="0000FF"/>
                </a:solidFill>
              </a:rPr>
              <a:t>Цепная передача велосипеда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2514600" y="685800"/>
            <a:ext cx="472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>
                <a:solidFill>
                  <a:srgbClr val="0000FF"/>
                </a:solidFill>
              </a:rPr>
              <a:t>Эскалатор в метро</a:t>
            </a:r>
          </a:p>
        </p:txBody>
      </p:sp>
      <p:pic>
        <p:nvPicPr>
          <p:cNvPr id="22534" name="Picture 6" descr="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" y="1371600"/>
            <a:ext cx="33528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7" descr="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7600" y="2667000"/>
            <a:ext cx="5257800" cy="257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2514600" y="609600"/>
            <a:ext cx="4724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>
                <a:solidFill>
                  <a:srgbClr val="0000FF"/>
                </a:solidFill>
              </a:rPr>
              <a:t>Зубчатая передача</a:t>
            </a:r>
          </a:p>
        </p:txBody>
      </p:sp>
      <p:pic>
        <p:nvPicPr>
          <p:cNvPr id="23558" name="Picture 6" descr="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371600"/>
            <a:ext cx="3886200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7" descr="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95800" y="2667000"/>
            <a:ext cx="4267200" cy="249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1752600" y="685800"/>
            <a:ext cx="594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>
                <a:solidFill>
                  <a:srgbClr val="0000FF"/>
                </a:solidFill>
              </a:rPr>
              <a:t>Зубчатый механизм ручной дрели</a:t>
            </a:r>
          </a:p>
        </p:txBody>
      </p:sp>
      <p:pic>
        <p:nvPicPr>
          <p:cNvPr id="24582" name="Picture 6" descr="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8400" y="1295400"/>
            <a:ext cx="4433888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1752600" y="609600"/>
            <a:ext cx="5943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>
                <a:solidFill>
                  <a:srgbClr val="0000FF"/>
                </a:solidFill>
              </a:rPr>
              <a:t>Реечный механизм настольного сверлильного станка</a:t>
            </a:r>
          </a:p>
        </p:txBody>
      </p:sp>
      <p:pic>
        <p:nvPicPr>
          <p:cNvPr id="25605" name="Picture 5" descr="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2590800"/>
            <a:ext cx="2819400" cy="261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6" descr="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4400" y="2057400"/>
            <a:ext cx="3487738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1752600" y="914400"/>
            <a:ext cx="594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>
                <a:solidFill>
                  <a:srgbClr val="0000FF"/>
                </a:solidFill>
              </a:rPr>
              <a:t>Шпоночное соединение</a:t>
            </a:r>
          </a:p>
        </p:txBody>
      </p:sp>
      <p:pic>
        <p:nvPicPr>
          <p:cNvPr id="26630" name="Picture 6" descr="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1752600"/>
            <a:ext cx="6781800" cy="332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990600" y="3276600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0000FF"/>
                </a:solidFill>
              </a:rPr>
              <a:t>Вал</a:t>
            </a:r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2819400" y="2438400"/>
            <a:ext cx="1752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0000FF"/>
                </a:solidFill>
              </a:rPr>
              <a:t>Шпонка</a:t>
            </a:r>
          </a:p>
        </p:txBody>
      </p:sp>
      <p:sp>
        <p:nvSpPr>
          <p:cNvPr id="26633" name="Text Box 9"/>
          <p:cNvSpPr txBox="1">
            <a:spLocks noChangeArrowheads="1"/>
          </p:cNvSpPr>
          <p:nvPr/>
        </p:nvSpPr>
        <p:spPr bwMode="auto">
          <a:xfrm>
            <a:off x="5715000" y="1524000"/>
            <a:ext cx="3124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0000FF"/>
                </a:solidFill>
              </a:rPr>
              <a:t>Зубчатое колесо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31" grpId="0"/>
      <p:bldP spid="26632" grpId="0"/>
      <p:bldP spid="266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2057400" y="533400"/>
            <a:ext cx="594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 dirty="0">
                <a:solidFill>
                  <a:srgbClr val="0000FF"/>
                </a:solidFill>
              </a:rPr>
              <a:t>Шлицевое соединение</a:t>
            </a:r>
          </a:p>
        </p:txBody>
      </p:sp>
      <p:pic>
        <p:nvPicPr>
          <p:cNvPr id="27656" name="Picture 8" descr="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981200"/>
            <a:ext cx="4419600" cy="238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7" name="Picture 9" descr="1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00600" y="3200400"/>
            <a:ext cx="4038600" cy="219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8" name="Text Box 10"/>
          <p:cNvSpPr txBox="1">
            <a:spLocks noChangeArrowheads="1"/>
          </p:cNvSpPr>
          <p:nvPr/>
        </p:nvSpPr>
        <p:spPr bwMode="auto">
          <a:xfrm>
            <a:off x="152400" y="1371600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0000FF"/>
                </a:solidFill>
              </a:rPr>
              <a:t>Шестерня</a:t>
            </a:r>
          </a:p>
        </p:txBody>
      </p:sp>
      <p:sp>
        <p:nvSpPr>
          <p:cNvPr id="27659" name="Text Box 11"/>
          <p:cNvSpPr txBox="1">
            <a:spLocks noChangeArrowheads="1"/>
          </p:cNvSpPr>
          <p:nvPr/>
        </p:nvSpPr>
        <p:spPr bwMode="auto">
          <a:xfrm>
            <a:off x="3352800" y="1447800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0000FF"/>
                </a:solidFill>
              </a:rPr>
              <a:t>Шлицы</a:t>
            </a:r>
          </a:p>
        </p:txBody>
      </p:sp>
      <p:sp>
        <p:nvSpPr>
          <p:cNvPr id="27660" name="Text Box 12"/>
          <p:cNvSpPr txBox="1">
            <a:spLocks noChangeArrowheads="1"/>
          </p:cNvSpPr>
          <p:nvPr/>
        </p:nvSpPr>
        <p:spPr bwMode="auto">
          <a:xfrm>
            <a:off x="838200" y="4495800"/>
            <a:ext cx="2438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2400" b="1">
                <a:solidFill>
                  <a:srgbClr val="0000FF"/>
                </a:solidFill>
              </a:rPr>
              <a:t>Шлицевой вал</a:t>
            </a:r>
          </a:p>
        </p:txBody>
      </p:sp>
      <p:sp>
        <p:nvSpPr>
          <p:cNvPr id="27661" name="Line 13"/>
          <p:cNvSpPr>
            <a:spLocks noChangeShapeType="1"/>
          </p:cNvSpPr>
          <p:nvPr/>
        </p:nvSpPr>
        <p:spPr bwMode="auto">
          <a:xfrm>
            <a:off x="4114800" y="1828800"/>
            <a:ext cx="76200" cy="914400"/>
          </a:xfrm>
          <a:prstGeom prst="line">
            <a:avLst/>
          </a:prstGeom>
          <a:noFill/>
          <a:ln w="19050">
            <a:solidFill>
              <a:srgbClr val="6600CC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7662" name="Line 14"/>
          <p:cNvSpPr>
            <a:spLocks noChangeShapeType="1"/>
          </p:cNvSpPr>
          <p:nvPr/>
        </p:nvSpPr>
        <p:spPr bwMode="auto">
          <a:xfrm flipH="1" flipV="1">
            <a:off x="4114800" y="1828800"/>
            <a:ext cx="381000" cy="990600"/>
          </a:xfrm>
          <a:prstGeom prst="line">
            <a:avLst/>
          </a:prstGeom>
          <a:noFill/>
          <a:ln w="19050">
            <a:solidFill>
              <a:srgbClr val="6600CC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7663" name="Line 15"/>
          <p:cNvSpPr>
            <a:spLocks noChangeShapeType="1"/>
          </p:cNvSpPr>
          <p:nvPr/>
        </p:nvSpPr>
        <p:spPr bwMode="auto">
          <a:xfrm flipV="1">
            <a:off x="2057400" y="3581400"/>
            <a:ext cx="1676400" cy="1066800"/>
          </a:xfrm>
          <a:prstGeom prst="line">
            <a:avLst/>
          </a:prstGeom>
          <a:noFill/>
          <a:ln w="19050">
            <a:solidFill>
              <a:srgbClr val="6600CC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7664" name="Line 16"/>
          <p:cNvSpPr>
            <a:spLocks noChangeShapeType="1"/>
          </p:cNvSpPr>
          <p:nvPr/>
        </p:nvSpPr>
        <p:spPr bwMode="auto">
          <a:xfrm>
            <a:off x="838200" y="1752600"/>
            <a:ext cx="152400" cy="762000"/>
          </a:xfrm>
          <a:prstGeom prst="line">
            <a:avLst/>
          </a:prstGeom>
          <a:noFill/>
          <a:ln w="19050">
            <a:solidFill>
              <a:srgbClr val="6600CC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7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7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7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7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7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8" grpId="0"/>
      <p:bldP spid="27659" grpId="0"/>
      <p:bldP spid="27660" grpId="0"/>
      <p:bldP spid="27661" grpId="0" animBg="1"/>
      <p:bldP spid="27662" grpId="0" animBg="1"/>
      <p:bldP spid="27663" grpId="0" animBg="1"/>
      <p:bldP spid="2766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1839913" y="2803525"/>
            <a:ext cx="5856287" cy="1463675"/>
            <a:chOff x="2409" y="2100"/>
            <a:chExt cx="4320" cy="1080"/>
          </a:xfrm>
        </p:grpSpPr>
        <p:sp>
          <p:nvSpPr>
            <p:cNvPr id="13318" name="AutoShape 5"/>
            <p:cNvSpPr>
              <a:spLocks noChangeAspect="1" noChangeArrowheads="1"/>
            </p:cNvSpPr>
            <p:nvPr/>
          </p:nvSpPr>
          <p:spPr bwMode="auto">
            <a:xfrm>
              <a:off x="2409" y="2100"/>
              <a:ext cx="4320" cy="10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19" name="Rectangle 6"/>
            <p:cNvSpPr>
              <a:spLocks noChangeArrowheads="1"/>
            </p:cNvSpPr>
            <p:nvPr/>
          </p:nvSpPr>
          <p:spPr bwMode="auto">
            <a:xfrm>
              <a:off x="2950" y="2460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20" name="Rectangle 7"/>
            <p:cNvSpPr>
              <a:spLocks noChangeArrowheads="1"/>
            </p:cNvSpPr>
            <p:nvPr/>
          </p:nvSpPr>
          <p:spPr bwMode="auto">
            <a:xfrm>
              <a:off x="3309" y="2463"/>
              <a:ext cx="358" cy="357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21" name="Rectangle 8"/>
            <p:cNvSpPr>
              <a:spLocks noChangeArrowheads="1"/>
            </p:cNvSpPr>
            <p:nvPr/>
          </p:nvSpPr>
          <p:spPr bwMode="auto">
            <a:xfrm>
              <a:off x="3669" y="2461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22" name="Rectangle 9"/>
            <p:cNvSpPr>
              <a:spLocks noChangeArrowheads="1"/>
            </p:cNvSpPr>
            <p:nvPr/>
          </p:nvSpPr>
          <p:spPr bwMode="auto">
            <a:xfrm>
              <a:off x="4029" y="2460"/>
              <a:ext cx="360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23" name="Rectangle 10"/>
            <p:cNvSpPr>
              <a:spLocks noChangeArrowheads="1"/>
            </p:cNvSpPr>
            <p:nvPr/>
          </p:nvSpPr>
          <p:spPr bwMode="auto">
            <a:xfrm>
              <a:off x="4390" y="2460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24" name="Rectangle 11"/>
            <p:cNvSpPr>
              <a:spLocks noChangeArrowheads="1"/>
            </p:cNvSpPr>
            <p:nvPr/>
          </p:nvSpPr>
          <p:spPr bwMode="auto">
            <a:xfrm>
              <a:off x="4749" y="2460"/>
              <a:ext cx="360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25" name="Rectangle 12"/>
            <p:cNvSpPr>
              <a:spLocks noChangeArrowheads="1"/>
            </p:cNvSpPr>
            <p:nvPr/>
          </p:nvSpPr>
          <p:spPr bwMode="auto">
            <a:xfrm>
              <a:off x="5110" y="2460"/>
              <a:ext cx="359" cy="357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26" name="Rectangle 13"/>
            <p:cNvSpPr>
              <a:spLocks noChangeArrowheads="1"/>
            </p:cNvSpPr>
            <p:nvPr/>
          </p:nvSpPr>
          <p:spPr bwMode="auto">
            <a:xfrm>
              <a:off x="5469" y="2460"/>
              <a:ext cx="360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3327" name="Rectangle 14"/>
            <p:cNvSpPr>
              <a:spLocks noChangeArrowheads="1"/>
            </p:cNvSpPr>
            <p:nvPr/>
          </p:nvSpPr>
          <p:spPr bwMode="auto">
            <a:xfrm>
              <a:off x="5830" y="2460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ru-RU" sz="2800" b="1" smtClean="0">
                <a:solidFill>
                  <a:srgbClr val="0000FF"/>
                </a:solidFill>
              </a:rPr>
              <a:t>1.Деталь цепного механизма (цепной передачи)</a:t>
            </a:r>
          </a:p>
          <a:p>
            <a:pPr eaLnBrk="1" hangingPunct="1">
              <a:buFontTx/>
              <a:buNone/>
            </a:pPr>
            <a:endParaRPr lang="ru-RU" sz="2800" b="1" smtClean="0">
              <a:solidFill>
                <a:srgbClr val="0000FF"/>
              </a:solidFill>
            </a:endParaRPr>
          </a:p>
          <a:p>
            <a:pPr eaLnBrk="1" hangingPunct="1">
              <a:buFontTx/>
              <a:buNone/>
            </a:pPr>
            <a:r>
              <a:rPr lang="ru-RU" sz="4400" b="1" smtClean="0">
                <a:solidFill>
                  <a:srgbClr val="6600CC"/>
                </a:solidFill>
              </a:rPr>
              <a:t>              з в ё з д о ч к а</a:t>
            </a:r>
          </a:p>
        </p:txBody>
      </p:sp>
      <p:pic>
        <p:nvPicPr>
          <p:cNvPr id="11279" name="Picture 15" descr="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9000" y="3962400"/>
            <a:ext cx="2667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1651000" y="2409825"/>
            <a:ext cx="5715000" cy="1463675"/>
            <a:chOff x="2409" y="2100"/>
            <a:chExt cx="4320" cy="1080"/>
          </a:xfrm>
        </p:grpSpPr>
        <p:sp>
          <p:nvSpPr>
            <p:cNvPr id="14342" name="AutoShape 5"/>
            <p:cNvSpPr>
              <a:spLocks noChangeAspect="1" noChangeArrowheads="1"/>
            </p:cNvSpPr>
            <p:nvPr/>
          </p:nvSpPr>
          <p:spPr bwMode="auto">
            <a:xfrm>
              <a:off x="2409" y="2100"/>
              <a:ext cx="4320" cy="10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43" name="Rectangle 6"/>
            <p:cNvSpPr>
              <a:spLocks noChangeArrowheads="1"/>
            </p:cNvSpPr>
            <p:nvPr/>
          </p:nvSpPr>
          <p:spPr bwMode="auto">
            <a:xfrm>
              <a:off x="2950" y="2460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44" name="Rectangle 7"/>
            <p:cNvSpPr>
              <a:spLocks noChangeArrowheads="1"/>
            </p:cNvSpPr>
            <p:nvPr/>
          </p:nvSpPr>
          <p:spPr bwMode="auto">
            <a:xfrm>
              <a:off x="3309" y="2463"/>
              <a:ext cx="358" cy="357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45" name="Rectangle 8"/>
            <p:cNvSpPr>
              <a:spLocks noChangeArrowheads="1"/>
            </p:cNvSpPr>
            <p:nvPr/>
          </p:nvSpPr>
          <p:spPr bwMode="auto">
            <a:xfrm>
              <a:off x="3669" y="2461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46" name="Rectangle 9"/>
            <p:cNvSpPr>
              <a:spLocks noChangeArrowheads="1"/>
            </p:cNvSpPr>
            <p:nvPr/>
          </p:nvSpPr>
          <p:spPr bwMode="auto">
            <a:xfrm>
              <a:off x="4029" y="2460"/>
              <a:ext cx="360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47" name="Rectangle 10"/>
            <p:cNvSpPr>
              <a:spLocks noChangeArrowheads="1"/>
            </p:cNvSpPr>
            <p:nvPr/>
          </p:nvSpPr>
          <p:spPr bwMode="auto">
            <a:xfrm>
              <a:off x="4390" y="2460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48" name="Rectangle 11"/>
            <p:cNvSpPr>
              <a:spLocks noChangeArrowheads="1"/>
            </p:cNvSpPr>
            <p:nvPr/>
          </p:nvSpPr>
          <p:spPr bwMode="auto">
            <a:xfrm>
              <a:off x="4749" y="2460"/>
              <a:ext cx="360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49" name="Rectangle 12"/>
            <p:cNvSpPr>
              <a:spLocks noChangeArrowheads="1"/>
            </p:cNvSpPr>
            <p:nvPr/>
          </p:nvSpPr>
          <p:spPr bwMode="auto">
            <a:xfrm>
              <a:off x="5110" y="2460"/>
              <a:ext cx="359" cy="357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50" name="Rectangle 13"/>
            <p:cNvSpPr>
              <a:spLocks noChangeArrowheads="1"/>
            </p:cNvSpPr>
            <p:nvPr/>
          </p:nvSpPr>
          <p:spPr bwMode="auto">
            <a:xfrm>
              <a:off x="5469" y="2460"/>
              <a:ext cx="360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4351" name="Rectangle 14"/>
            <p:cNvSpPr>
              <a:spLocks noChangeArrowheads="1"/>
            </p:cNvSpPr>
            <p:nvPr/>
          </p:nvSpPr>
          <p:spPr bwMode="auto">
            <a:xfrm>
              <a:off x="5830" y="2460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ru-RU" sz="2800" b="1" smtClean="0">
                <a:solidFill>
                  <a:srgbClr val="0000FF"/>
                </a:solidFill>
              </a:rPr>
              <a:t>2.Одна из основных частей машины</a:t>
            </a:r>
          </a:p>
          <a:p>
            <a:pPr eaLnBrk="1" hangingPunct="1">
              <a:buFontTx/>
              <a:buNone/>
            </a:pPr>
            <a:endParaRPr lang="ru-RU" sz="2800" b="1" smtClean="0">
              <a:solidFill>
                <a:srgbClr val="0000FF"/>
              </a:solidFill>
            </a:endParaRPr>
          </a:p>
          <a:p>
            <a:pPr eaLnBrk="1" hangingPunct="1">
              <a:buFontTx/>
              <a:buNone/>
            </a:pPr>
            <a:r>
              <a:rPr lang="ru-RU" sz="4400" b="1" smtClean="0">
                <a:solidFill>
                  <a:srgbClr val="6600CC"/>
                </a:solidFill>
              </a:rPr>
              <a:t>            д в и г а т е л ь</a:t>
            </a:r>
          </a:p>
        </p:txBody>
      </p:sp>
      <p:pic>
        <p:nvPicPr>
          <p:cNvPr id="12303" name="Picture 15" descr="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6600" y="3810000"/>
            <a:ext cx="2667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7"/>
          <p:cNvGrpSpPr>
            <a:grpSpLocks noChangeAspect="1"/>
          </p:cNvGrpSpPr>
          <p:nvPr/>
        </p:nvGrpSpPr>
        <p:grpSpPr bwMode="auto">
          <a:xfrm>
            <a:off x="2019300" y="2895600"/>
            <a:ext cx="5740400" cy="1352550"/>
            <a:chOff x="2409" y="2100"/>
            <a:chExt cx="4320" cy="1080"/>
          </a:xfrm>
        </p:grpSpPr>
        <p:sp>
          <p:nvSpPr>
            <p:cNvPr id="15366" name="AutoShape 28"/>
            <p:cNvSpPr>
              <a:spLocks noChangeAspect="1" noChangeArrowheads="1"/>
            </p:cNvSpPr>
            <p:nvPr/>
          </p:nvSpPr>
          <p:spPr bwMode="auto">
            <a:xfrm>
              <a:off x="2409" y="2100"/>
              <a:ext cx="4320" cy="10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67" name="Rectangle 29"/>
            <p:cNvSpPr>
              <a:spLocks noChangeArrowheads="1"/>
            </p:cNvSpPr>
            <p:nvPr/>
          </p:nvSpPr>
          <p:spPr bwMode="auto">
            <a:xfrm>
              <a:off x="2950" y="2460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68" name="Rectangle 30"/>
            <p:cNvSpPr>
              <a:spLocks noChangeArrowheads="1"/>
            </p:cNvSpPr>
            <p:nvPr/>
          </p:nvSpPr>
          <p:spPr bwMode="auto">
            <a:xfrm>
              <a:off x="3309" y="2463"/>
              <a:ext cx="358" cy="357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69" name="Rectangle 31"/>
            <p:cNvSpPr>
              <a:spLocks noChangeArrowheads="1"/>
            </p:cNvSpPr>
            <p:nvPr/>
          </p:nvSpPr>
          <p:spPr bwMode="auto">
            <a:xfrm>
              <a:off x="3669" y="2461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70" name="Rectangle 32"/>
            <p:cNvSpPr>
              <a:spLocks noChangeArrowheads="1"/>
            </p:cNvSpPr>
            <p:nvPr/>
          </p:nvSpPr>
          <p:spPr bwMode="auto">
            <a:xfrm>
              <a:off x="4029" y="2460"/>
              <a:ext cx="360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71" name="Rectangle 33"/>
            <p:cNvSpPr>
              <a:spLocks noChangeArrowheads="1"/>
            </p:cNvSpPr>
            <p:nvPr/>
          </p:nvSpPr>
          <p:spPr bwMode="auto">
            <a:xfrm>
              <a:off x="4390" y="2460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72" name="Rectangle 34"/>
            <p:cNvSpPr>
              <a:spLocks noChangeArrowheads="1"/>
            </p:cNvSpPr>
            <p:nvPr/>
          </p:nvSpPr>
          <p:spPr bwMode="auto">
            <a:xfrm>
              <a:off x="4749" y="2460"/>
              <a:ext cx="360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73" name="Rectangle 35"/>
            <p:cNvSpPr>
              <a:spLocks noChangeArrowheads="1"/>
            </p:cNvSpPr>
            <p:nvPr/>
          </p:nvSpPr>
          <p:spPr bwMode="auto">
            <a:xfrm>
              <a:off x="5110" y="2460"/>
              <a:ext cx="359" cy="357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5374" name="Rectangle 36"/>
            <p:cNvSpPr>
              <a:spLocks noChangeArrowheads="1"/>
            </p:cNvSpPr>
            <p:nvPr/>
          </p:nvSpPr>
          <p:spPr bwMode="auto">
            <a:xfrm>
              <a:off x="5469" y="2460"/>
              <a:ext cx="360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ru-RU" sz="2800" b="1" smtClean="0">
                <a:solidFill>
                  <a:srgbClr val="0000FF"/>
                </a:solidFill>
              </a:rPr>
              <a:t>3.Деталь зубчатого механизма (зубчатой передачи)</a:t>
            </a:r>
          </a:p>
          <a:p>
            <a:pPr eaLnBrk="1" hangingPunct="1">
              <a:buFontTx/>
              <a:buNone/>
            </a:pPr>
            <a:endParaRPr lang="ru-RU" sz="2800" b="1" smtClean="0">
              <a:solidFill>
                <a:srgbClr val="0000FF"/>
              </a:solidFill>
            </a:endParaRPr>
          </a:p>
          <a:p>
            <a:pPr eaLnBrk="1" hangingPunct="1">
              <a:buFontTx/>
              <a:buNone/>
            </a:pPr>
            <a:r>
              <a:rPr lang="ru-RU" sz="4400" b="1" smtClean="0">
                <a:solidFill>
                  <a:srgbClr val="6600CC"/>
                </a:solidFill>
              </a:rPr>
              <a:t>              ш е с т е р н я</a:t>
            </a:r>
          </a:p>
        </p:txBody>
      </p:sp>
      <p:pic>
        <p:nvPicPr>
          <p:cNvPr id="13349" name="Picture 37" descr="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6900" y="4152900"/>
            <a:ext cx="312420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3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4"/>
          <p:cNvGrpSpPr>
            <a:grpSpLocks noChangeAspect="1"/>
          </p:cNvGrpSpPr>
          <p:nvPr/>
        </p:nvGrpSpPr>
        <p:grpSpPr bwMode="auto">
          <a:xfrm>
            <a:off x="2336800" y="2889250"/>
            <a:ext cx="5562600" cy="1352550"/>
            <a:chOff x="2409" y="2100"/>
            <a:chExt cx="4320" cy="1080"/>
          </a:xfrm>
        </p:grpSpPr>
        <p:sp>
          <p:nvSpPr>
            <p:cNvPr id="16390" name="AutoShape 15"/>
            <p:cNvSpPr>
              <a:spLocks noChangeAspect="1" noChangeArrowheads="1"/>
            </p:cNvSpPr>
            <p:nvPr/>
          </p:nvSpPr>
          <p:spPr bwMode="auto">
            <a:xfrm>
              <a:off x="2409" y="2100"/>
              <a:ext cx="4320" cy="10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391" name="Rectangle 16"/>
            <p:cNvSpPr>
              <a:spLocks noChangeArrowheads="1"/>
            </p:cNvSpPr>
            <p:nvPr/>
          </p:nvSpPr>
          <p:spPr bwMode="auto">
            <a:xfrm>
              <a:off x="2950" y="2460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392" name="Rectangle 17"/>
            <p:cNvSpPr>
              <a:spLocks noChangeArrowheads="1"/>
            </p:cNvSpPr>
            <p:nvPr/>
          </p:nvSpPr>
          <p:spPr bwMode="auto">
            <a:xfrm>
              <a:off x="3309" y="2463"/>
              <a:ext cx="358" cy="357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393" name="Rectangle 18"/>
            <p:cNvSpPr>
              <a:spLocks noChangeArrowheads="1"/>
            </p:cNvSpPr>
            <p:nvPr/>
          </p:nvSpPr>
          <p:spPr bwMode="auto">
            <a:xfrm>
              <a:off x="3669" y="2461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394" name="Rectangle 19"/>
            <p:cNvSpPr>
              <a:spLocks noChangeArrowheads="1"/>
            </p:cNvSpPr>
            <p:nvPr/>
          </p:nvSpPr>
          <p:spPr bwMode="auto">
            <a:xfrm>
              <a:off x="4029" y="2460"/>
              <a:ext cx="360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395" name="Rectangle 20"/>
            <p:cNvSpPr>
              <a:spLocks noChangeArrowheads="1"/>
            </p:cNvSpPr>
            <p:nvPr/>
          </p:nvSpPr>
          <p:spPr bwMode="auto">
            <a:xfrm>
              <a:off x="4390" y="2460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6396" name="Rectangle 21"/>
            <p:cNvSpPr>
              <a:spLocks noChangeArrowheads="1"/>
            </p:cNvSpPr>
            <p:nvPr/>
          </p:nvSpPr>
          <p:spPr bwMode="auto">
            <a:xfrm>
              <a:off x="4749" y="2460"/>
              <a:ext cx="360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ru-RU" sz="2800" b="1" smtClean="0">
                <a:solidFill>
                  <a:srgbClr val="0000FF"/>
                </a:solidFill>
              </a:rPr>
              <a:t>4.Подножка или рычаг для управления машиной (транспортным средством)</a:t>
            </a:r>
          </a:p>
          <a:p>
            <a:pPr eaLnBrk="1" hangingPunct="1">
              <a:buFontTx/>
              <a:buNone/>
            </a:pPr>
            <a:endParaRPr lang="ru-RU" sz="2800" b="1" smtClean="0">
              <a:solidFill>
                <a:srgbClr val="0000FF"/>
              </a:solidFill>
            </a:endParaRPr>
          </a:p>
          <a:p>
            <a:pPr eaLnBrk="1" hangingPunct="1">
              <a:buFontTx/>
              <a:buNone/>
            </a:pPr>
            <a:r>
              <a:rPr lang="ru-RU" sz="4400" b="1" smtClean="0">
                <a:solidFill>
                  <a:srgbClr val="6600CC"/>
                </a:solidFill>
              </a:rPr>
              <a:t>                п е д а л ь</a:t>
            </a:r>
          </a:p>
        </p:txBody>
      </p:sp>
      <p:pic>
        <p:nvPicPr>
          <p:cNvPr id="14358" name="Picture 22" descr="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30500" y="4065588"/>
            <a:ext cx="3416300" cy="2576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2311400" y="3581400"/>
            <a:ext cx="5943600" cy="1485900"/>
            <a:chOff x="2409" y="2100"/>
            <a:chExt cx="4320" cy="1080"/>
          </a:xfrm>
        </p:grpSpPr>
        <p:sp>
          <p:nvSpPr>
            <p:cNvPr id="17414" name="AutoShape 5"/>
            <p:cNvSpPr>
              <a:spLocks noChangeAspect="1" noChangeArrowheads="1"/>
            </p:cNvSpPr>
            <p:nvPr/>
          </p:nvSpPr>
          <p:spPr bwMode="auto">
            <a:xfrm>
              <a:off x="2409" y="2100"/>
              <a:ext cx="4320" cy="10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15" name="Rectangle 6"/>
            <p:cNvSpPr>
              <a:spLocks noChangeArrowheads="1"/>
            </p:cNvSpPr>
            <p:nvPr/>
          </p:nvSpPr>
          <p:spPr bwMode="auto">
            <a:xfrm>
              <a:off x="2950" y="2460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16" name="Rectangle 7"/>
            <p:cNvSpPr>
              <a:spLocks noChangeArrowheads="1"/>
            </p:cNvSpPr>
            <p:nvPr/>
          </p:nvSpPr>
          <p:spPr bwMode="auto">
            <a:xfrm>
              <a:off x="3309" y="2463"/>
              <a:ext cx="358" cy="357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17" name="Rectangle 8"/>
            <p:cNvSpPr>
              <a:spLocks noChangeArrowheads="1"/>
            </p:cNvSpPr>
            <p:nvPr/>
          </p:nvSpPr>
          <p:spPr bwMode="auto">
            <a:xfrm>
              <a:off x="3669" y="2461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18" name="Rectangle 9"/>
            <p:cNvSpPr>
              <a:spLocks noChangeArrowheads="1"/>
            </p:cNvSpPr>
            <p:nvPr/>
          </p:nvSpPr>
          <p:spPr bwMode="auto">
            <a:xfrm>
              <a:off x="4029" y="2460"/>
              <a:ext cx="360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19" name="Rectangle 10"/>
            <p:cNvSpPr>
              <a:spLocks noChangeArrowheads="1"/>
            </p:cNvSpPr>
            <p:nvPr/>
          </p:nvSpPr>
          <p:spPr bwMode="auto">
            <a:xfrm>
              <a:off x="4390" y="2460"/>
              <a:ext cx="359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17420" name="Rectangle 11"/>
            <p:cNvSpPr>
              <a:spLocks noChangeArrowheads="1"/>
            </p:cNvSpPr>
            <p:nvPr/>
          </p:nvSpPr>
          <p:spPr bwMode="auto">
            <a:xfrm>
              <a:off x="4749" y="2460"/>
              <a:ext cx="360" cy="359"/>
            </a:xfrm>
            <a:prstGeom prst="rect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ru-RU" sz="2800" b="1" smtClean="0">
                <a:solidFill>
                  <a:srgbClr val="0000FF"/>
                </a:solidFill>
              </a:rPr>
              <a:t>5.Небольшой металлический брусок, соединяющий вал электродвигателя со шкивом ремённой передачи (например, в токарном станке для обработки древесины)</a:t>
            </a:r>
          </a:p>
          <a:p>
            <a:pPr eaLnBrk="1" hangingPunct="1">
              <a:buFontTx/>
              <a:buNone/>
            </a:pPr>
            <a:r>
              <a:rPr lang="ru-RU" sz="4400" b="1" smtClean="0">
                <a:solidFill>
                  <a:srgbClr val="6600CC"/>
                </a:solidFill>
              </a:rPr>
              <a:t>                ш п о н к а</a:t>
            </a:r>
          </a:p>
        </p:txBody>
      </p:sp>
      <p:pic>
        <p:nvPicPr>
          <p:cNvPr id="15372" name="Picture 12" descr="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29000" y="4724400"/>
            <a:ext cx="2286000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5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2514600"/>
            <a:ext cx="4038600" cy="41910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b="1" dirty="0" err="1" smtClean="0">
                <a:solidFill>
                  <a:srgbClr val="6600CC"/>
                </a:solidFill>
              </a:rPr>
              <a:t>тельдвига</a:t>
            </a:r>
            <a:endParaRPr lang="ru-RU" b="1" dirty="0" smtClean="0">
              <a:solidFill>
                <a:srgbClr val="6600CC"/>
              </a:solidFill>
            </a:endParaRPr>
          </a:p>
          <a:p>
            <a:pPr algn="ctr" eaLnBrk="1" hangingPunct="1">
              <a:buFontTx/>
              <a:buNone/>
            </a:pPr>
            <a:r>
              <a:rPr lang="ru-RU" b="1" dirty="0" smtClean="0">
                <a:solidFill>
                  <a:srgbClr val="6600CC"/>
                </a:solidFill>
              </a:rPr>
              <a:t> </a:t>
            </a:r>
            <a:r>
              <a:rPr lang="ru-RU" b="1" dirty="0" err="1" smtClean="0">
                <a:solidFill>
                  <a:srgbClr val="6600CC"/>
                </a:solidFill>
              </a:rPr>
              <a:t>нихамезм</a:t>
            </a:r>
            <a:endParaRPr lang="ru-RU" b="1" dirty="0" smtClean="0">
              <a:solidFill>
                <a:srgbClr val="6600CC"/>
              </a:solidFill>
            </a:endParaRPr>
          </a:p>
          <a:p>
            <a:pPr algn="ctr" eaLnBrk="1" hangingPunct="1">
              <a:buFontTx/>
              <a:buNone/>
            </a:pPr>
            <a:r>
              <a:rPr lang="ru-RU" b="1" dirty="0" err="1" smtClean="0">
                <a:solidFill>
                  <a:srgbClr val="6600CC"/>
                </a:solidFill>
              </a:rPr>
              <a:t>тершесня</a:t>
            </a:r>
            <a:endParaRPr lang="ru-RU" b="1" dirty="0" smtClean="0">
              <a:solidFill>
                <a:srgbClr val="6600CC"/>
              </a:solidFill>
            </a:endParaRPr>
          </a:p>
          <a:p>
            <a:pPr algn="ctr" eaLnBrk="1" hangingPunct="1">
              <a:buFontTx/>
              <a:buNone/>
            </a:pPr>
            <a:r>
              <a:rPr lang="ru-RU" b="1" dirty="0" err="1" smtClean="0">
                <a:solidFill>
                  <a:srgbClr val="6600CC"/>
                </a:solidFill>
              </a:rPr>
              <a:t>печареда</a:t>
            </a:r>
            <a:endParaRPr lang="ru-RU" b="1" dirty="0" smtClean="0">
              <a:solidFill>
                <a:srgbClr val="6600CC"/>
              </a:solidFill>
            </a:endParaRPr>
          </a:p>
          <a:p>
            <a:pPr algn="ctr" eaLnBrk="1" hangingPunct="1">
              <a:buFontTx/>
              <a:buNone/>
            </a:pPr>
            <a:r>
              <a:rPr lang="ru-RU" b="1" dirty="0" smtClean="0">
                <a:solidFill>
                  <a:srgbClr val="6600CC"/>
                </a:solidFill>
              </a:rPr>
              <a:t> </a:t>
            </a:r>
            <a:r>
              <a:rPr lang="ru-RU" b="1" dirty="0" err="1" smtClean="0">
                <a:solidFill>
                  <a:srgbClr val="6600CC"/>
                </a:solidFill>
              </a:rPr>
              <a:t>канопш</a:t>
            </a:r>
            <a:endParaRPr lang="ru-RU" b="1" dirty="0" smtClean="0">
              <a:solidFill>
                <a:srgbClr val="6600CC"/>
              </a:solidFill>
            </a:endParaRPr>
          </a:p>
          <a:p>
            <a:pPr algn="ctr" eaLnBrk="1" hangingPunct="1">
              <a:buFontTx/>
              <a:buNone/>
            </a:pPr>
            <a:r>
              <a:rPr lang="ru-RU" b="1" dirty="0" err="1" smtClean="0">
                <a:solidFill>
                  <a:srgbClr val="6600CC"/>
                </a:solidFill>
              </a:rPr>
              <a:t>шилц</a:t>
            </a:r>
            <a:endParaRPr lang="ru-RU" b="1" dirty="0" smtClean="0">
              <a:solidFill>
                <a:srgbClr val="6600CC"/>
              </a:solidFill>
            </a:endParaRPr>
          </a:p>
          <a:p>
            <a:pPr algn="ctr" eaLnBrk="1" hangingPunct="1">
              <a:buFontTx/>
              <a:buNone/>
            </a:pPr>
            <a:r>
              <a:rPr lang="ru-RU" b="1" dirty="0" err="1" smtClean="0">
                <a:solidFill>
                  <a:srgbClr val="6600CC"/>
                </a:solidFill>
              </a:rPr>
              <a:t>нозев</a:t>
            </a:r>
            <a:endParaRPr lang="ru-RU" b="1" dirty="0" smtClean="0">
              <a:solidFill>
                <a:srgbClr val="6600CC"/>
              </a:solidFill>
            </a:endParaRPr>
          </a:p>
          <a:p>
            <a:pPr algn="ctr" eaLnBrk="1" hangingPunct="1">
              <a:buFontTx/>
              <a:buNone/>
            </a:pPr>
            <a:r>
              <a:rPr lang="ru-RU" b="1" dirty="0" err="1" smtClean="0">
                <a:solidFill>
                  <a:srgbClr val="6600CC"/>
                </a:solidFill>
              </a:rPr>
              <a:t>лекосо</a:t>
            </a:r>
            <a:endParaRPr lang="ru-RU" b="1" dirty="0" smtClean="0">
              <a:solidFill>
                <a:srgbClr val="6600CC"/>
              </a:solidFill>
            </a:endParaRPr>
          </a:p>
          <a:p>
            <a:pPr eaLnBrk="1" hangingPunct="1"/>
            <a:endParaRPr lang="ru-RU" dirty="0" smtClean="0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648200" y="2514600"/>
            <a:ext cx="4038600" cy="42672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ru-RU" b="1" smtClean="0">
                <a:solidFill>
                  <a:srgbClr val="6600CC"/>
                </a:solidFill>
              </a:rPr>
              <a:t>двигатель</a:t>
            </a:r>
          </a:p>
          <a:p>
            <a:pPr algn="ctr" eaLnBrk="1" hangingPunct="1">
              <a:buFontTx/>
              <a:buNone/>
            </a:pPr>
            <a:r>
              <a:rPr lang="ru-RU" b="1" smtClean="0">
                <a:solidFill>
                  <a:srgbClr val="6600CC"/>
                </a:solidFill>
              </a:rPr>
              <a:t> механизм</a:t>
            </a:r>
          </a:p>
          <a:p>
            <a:pPr algn="ctr" eaLnBrk="1" hangingPunct="1">
              <a:buFontTx/>
              <a:buNone/>
            </a:pPr>
            <a:r>
              <a:rPr lang="ru-RU" b="1" smtClean="0">
                <a:solidFill>
                  <a:srgbClr val="6600CC"/>
                </a:solidFill>
              </a:rPr>
              <a:t>шестерня</a:t>
            </a:r>
          </a:p>
          <a:p>
            <a:pPr algn="ctr" eaLnBrk="1" hangingPunct="1">
              <a:buFontTx/>
              <a:buNone/>
            </a:pPr>
            <a:r>
              <a:rPr lang="ru-RU" b="1" smtClean="0">
                <a:solidFill>
                  <a:srgbClr val="6600CC"/>
                </a:solidFill>
              </a:rPr>
              <a:t>передача</a:t>
            </a:r>
          </a:p>
          <a:p>
            <a:pPr algn="ctr" eaLnBrk="1" hangingPunct="1">
              <a:buFontTx/>
              <a:buNone/>
            </a:pPr>
            <a:r>
              <a:rPr lang="ru-RU" b="1" smtClean="0">
                <a:solidFill>
                  <a:srgbClr val="6600CC"/>
                </a:solidFill>
              </a:rPr>
              <a:t> шпонка</a:t>
            </a:r>
          </a:p>
          <a:p>
            <a:pPr algn="ctr" eaLnBrk="1" hangingPunct="1">
              <a:buFontTx/>
              <a:buNone/>
            </a:pPr>
            <a:r>
              <a:rPr lang="ru-RU" b="1" smtClean="0">
                <a:solidFill>
                  <a:srgbClr val="6600CC"/>
                </a:solidFill>
              </a:rPr>
              <a:t> шлиц</a:t>
            </a:r>
          </a:p>
          <a:p>
            <a:pPr algn="ctr" eaLnBrk="1" hangingPunct="1">
              <a:buFontTx/>
              <a:buNone/>
            </a:pPr>
            <a:r>
              <a:rPr lang="ru-RU" b="1" smtClean="0">
                <a:solidFill>
                  <a:srgbClr val="6600CC"/>
                </a:solidFill>
              </a:rPr>
              <a:t> звено</a:t>
            </a:r>
          </a:p>
          <a:p>
            <a:pPr algn="ctr" eaLnBrk="1" hangingPunct="1">
              <a:buFontTx/>
              <a:buNone/>
            </a:pPr>
            <a:r>
              <a:rPr lang="ru-RU" b="1" smtClean="0">
                <a:solidFill>
                  <a:srgbClr val="6600CC"/>
                </a:solidFill>
              </a:rPr>
              <a:t> колесо 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1752600" y="609600"/>
            <a:ext cx="589744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00FF"/>
                </a:solidFill>
              </a:rPr>
              <a:t>Задание. </a:t>
            </a:r>
            <a:endParaRPr lang="ru-RU" sz="2400" b="1" dirty="0">
              <a:solidFill>
                <a:srgbClr val="0000FF"/>
              </a:solidFill>
            </a:endParaRPr>
          </a:p>
          <a:p>
            <a:pPr algn="ctr"/>
            <a:r>
              <a:rPr lang="ru-RU" sz="2400" b="1" dirty="0">
                <a:solidFill>
                  <a:srgbClr val="0000FF"/>
                </a:solidFill>
              </a:rPr>
              <a:t>В данных словах буквы перепутаны.</a:t>
            </a:r>
          </a:p>
          <a:p>
            <a:pPr algn="ctr"/>
            <a:r>
              <a:rPr lang="ru-RU" sz="2400" b="1" dirty="0">
                <a:solidFill>
                  <a:srgbClr val="0000FF"/>
                </a:solidFill>
              </a:rPr>
              <a:t> Напишите слова правильно:</a:t>
            </a:r>
          </a:p>
        </p:txBody>
      </p:sp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3505200" y="2819400"/>
            <a:ext cx="1905000" cy="1752600"/>
            <a:chOff x="1632" y="1248"/>
            <a:chExt cx="2682" cy="2286"/>
          </a:xfrm>
        </p:grpSpPr>
        <p:sp>
          <p:nvSpPr>
            <p:cNvPr id="18442" name="Gear"/>
            <p:cNvSpPr>
              <a:spLocks noEditPoints="1" noChangeArrowheads="1"/>
            </p:cNvSpPr>
            <p:nvPr/>
          </p:nvSpPr>
          <p:spPr bwMode="auto">
            <a:xfrm>
              <a:off x="3119" y="1248"/>
              <a:ext cx="1195" cy="1048"/>
            </a:xfrm>
            <a:custGeom>
              <a:avLst/>
              <a:gdLst>
                <a:gd name="T0" fmla="*/ 598 w 21600"/>
                <a:gd name="T1" fmla="*/ 0 h 21600"/>
                <a:gd name="T2" fmla="*/ 1195 w 21600"/>
                <a:gd name="T3" fmla="*/ 524 h 21600"/>
                <a:gd name="T4" fmla="*/ 598 w 21600"/>
                <a:gd name="T5" fmla="*/ 1048 h 21600"/>
                <a:gd name="T6" fmla="*/ 0 w 21600"/>
                <a:gd name="T7" fmla="*/ 524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374 w 21600"/>
                <a:gd name="T13" fmla="*/ 3957 h 21600"/>
                <a:gd name="T14" fmla="*/ 17840 w 21600"/>
                <a:gd name="T15" fmla="*/ 1764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C0C0C0"/>
            </a:solidFill>
            <a:ln w="9525">
              <a:round/>
              <a:headEnd/>
              <a:tailEnd/>
            </a:ln>
            <a:scene3d>
              <a:camera prst="legacyPerspectiveFront">
                <a:rot lat="20099998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C0C0C0"/>
              </a:extrusionClr>
            </a:sp3d>
          </p:spPr>
          <p:txBody>
            <a:bodyPr>
              <a:flatTx/>
            </a:bodyPr>
            <a:lstStyle/>
            <a:p>
              <a:endParaRPr lang="ru-RU"/>
            </a:p>
          </p:txBody>
        </p:sp>
        <p:sp>
          <p:nvSpPr>
            <p:cNvPr id="18443" name="AutoShape 17"/>
            <p:cNvSpPr>
              <a:spLocks noEditPoints="1" noChangeArrowheads="1"/>
            </p:cNvSpPr>
            <p:nvPr/>
          </p:nvSpPr>
          <p:spPr bwMode="auto">
            <a:xfrm>
              <a:off x="1632" y="1680"/>
              <a:ext cx="1429" cy="1253"/>
            </a:xfrm>
            <a:custGeom>
              <a:avLst/>
              <a:gdLst>
                <a:gd name="T0" fmla="*/ 715 w 21600"/>
                <a:gd name="T1" fmla="*/ 0 h 21600"/>
                <a:gd name="T2" fmla="*/ 1429 w 21600"/>
                <a:gd name="T3" fmla="*/ 627 h 21600"/>
                <a:gd name="T4" fmla="*/ 715 w 21600"/>
                <a:gd name="T5" fmla="*/ 1253 h 21600"/>
                <a:gd name="T6" fmla="*/ 0 w 21600"/>
                <a:gd name="T7" fmla="*/ 627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368 w 21600"/>
                <a:gd name="T13" fmla="*/ 3965 h 21600"/>
                <a:gd name="T14" fmla="*/ 17836 w 21600"/>
                <a:gd name="T15" fmla="*/ 17635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C0C0C0"/>
            </a:solidFill>
            <a:ln w="9525">
              <a:round/>
              <a:headEnd/>
              <a:tailEnd/>
            </a:ln>
            <a:scene3d>
              <a:camera prst="legacyPerspectiveFront">
                <a:rot lat="20099998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C0C0C0"/>
              </a:extrusionClr>
            </a:sp3d>
          </p:spPr>
          <p:txBody>
            <a:bodyPr>
              <a:flatTx/>
            </a:bodyPr>
            <a:lstStyle/>
            <a:p>
              <a:endParaRPr lang="ru-RU"/>
            </a:p>
          </p:txBody>
        </p:sp>
        <p:sp>
          <p:nvSpPr>
            <p:cNvPr id="18444" name="AutoShape 18"/>
            <p:cNvSpPr>
              <a:spLocks noEditPoints="1" noChangeArrowheads="1"/>
            </p:cNvSpPr>
            <p:nvPr/>
          </p:nvSpPr>
          <p:spPr bwMode="auto">
            <a:xfrm>
              <a:off x="2559" y="2142"/>
              <a:ext cx="1588" cy="1392"/>
            </a:xfrm>
            <a:custGeom>
              <a:avLst/>
              <a:gdLst>
                <a:gd name="T0" fmla="*/ 794 w 21600"/>
                <a:gd name="T1" fmla="*/ 0 h 21600"/>
                <a:gd name="T2" fmla="*/ 1588 w 21600"/>
                <a:gd name="T3" fmla="*/ 696 h 21600"/>
                <a:gd name="T4" fmla="*/ 794 w 21600"/>
                <a:gd name="T5" fmla="*/ 1392 h 21600"/>
                <a:gd name="T6" fmla="*/ 0 w 21600"/>
                <a:gd name="T7" fmla="*/ 69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380 w 21600"/>
                <a:gd name="T13" fmla="*/ 3957 h 21600"/>
                <a:gd name="T14" fmla="*/ 17846 w 21600"/>
                <a:gd name="T15" fmla="*/ 17628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9689" y="1725"/>
                  </a:moveTo>
                  <a:lnTo>
                    <a:pt x="10304" y="85"/>
                  </a:lnTo>
                  <a:lnTo>
                    <a:pt x="11637" y="85"/>
                  </a:lnTo>
                  <a:lnTo>
                    <a:pt x="12303" y="1777"/>
                  </a:lnTo>
                  <a:lnTo>
                    <a:pt x="13072" y="1931"/>
                  </a:lnTo>
                  <a:lnTo>
                    <a:pt x="14303" y="598"/>
                  </a:lnTo>
                  <a:lnTo>
                    <a:pt x="15533" y="1110"/>
                  </a:lnTo>
                  <a:lnTo>
                    <a:pt x="15584" y="2905"/>
                  </a:lnTo>
                  <a:lnTo>
                    <a:pt x="16405" y="3520"/>
                  </a:lnTo>
                  <a:lnTo>
                    <a:pt x="17891" y="2751"/>
                  </a:lnTo>
                  <a:lnTo>
                    <a:pt x="18917" y="3674"/>
                  </a:lnTo>
                  <a:lnTo>
                    <a:pt x="18199" y="5314"/>
                  </a:lnTo>
                  <a:lnTo>
                    <a:pt x="18763" y="6083"/>
                  </a:lnTo>
                  <a:lnTo>
                    <a:pt x="20403" y="6032"/>
                  </a:lnTo>
                  <a:lnTo>
                    <a:pt x="20865" y="7211"/>
                  </a:lnTo>
                  <a:lnTo>
                    <a:pt x="19737" y="8185"/>
                  </a:lnTo>
                  <a:lnTo>
                    <a:pt x="20096" y="9723"/>
                  </a:lnTo>
                  <a:lnTo>
                    <a:pt x="21634" y="10287"/>
                  </a:lnTo>
                  <a:lnTo>
                    <a:pt x="21582" y="11620"/>
                  </a:lnTo>
                  <a:lnTo>
                    <a:pt x="20147" y="12184"/>
                  </a:lnTo>
                  <a:lnTo>
                    <a:pt x="19942" y="13158"/>
                  </a:lnTo>
                  <a:lnTo>
                    <a:pt x="21070" y="14234"/>
                  </a:lnTo>
                  <a:lnTo>
                    <a:pt x="20608" y="15362"/>
                  </a:lnTo>
                  <a:lnTo>
                    <a:pt x="19019" y="15465"/>
                  </a:lnTo>
                  <a:lnTo>
                    <a:pt x="18404" y="16439"/>
                  </a:lnTo>
                  <a:lnTo>
                    <a:pt x="19122" y="17925"/>
                  </a:lnTo>
                  <a:lnTo>
                    <a:pt x="18096" y="18797"/>
                  </a:lnTo>
                  <a:lnTo>
                    <a:pt x="16763" y="18284"/>
                  </a:lnTo>
                  <a:lnTo>
                    <a:pt x="15431" y="19002"/>
                  </a:lnTo>
                  <a:lnTo>
                    <a:pt x="15277" y="20848"/>
                  </a:lnTo>
                  <a:lnTo>
                    <a:pt x="14149" y="21155"/>
                  </a:lnTo>
                  <a:lnTo>
                    <a:pt x="13021" y="19925"/>
                  </a:lnTo>
                  <a:lnTo>
                    <a:pt x="12252" y="20181"/>
                  </a:lnTo>
                  <a:lnTo>
                    <a:pt x="11739" y="21668"/>
                  </a:lnTo>
                  <a:lnTo>
                    <a:pt x="10201" y="21668"/>
                  </a:lnTo>
                  <a:lnTo>
                    <a:pt x="9740" y="20130"/>
                  </a:lnTo>
                  <a:lnTo>
                    <a:pt x="8253" y="19771"/>
                  </a:lnTo>
                  <a:lnTo>
                    <a:pt x="7125" y="21001"/>
                  </a:lnTo>
                  <a:lnTo>
                    <a:pt x="5895" y="20489"/>
                  </a:lnTo>
                  <a:lnTo>
                    <a:pt x="5946" y="18592"/>
                  </a:lnTo>
                  <a:lnTo>
                    <a:pt x="5177" y="18131"/>
                  </a:lnTo>
                  <a:lnTo>
                    <a:pt x="3383" y="18848"/>
                  </a:lnTo>
                  <a:lnTo>
                    <a:pt x="2614" y="17874"/>
                  </a:lnTo>
                  <a:lnTo>
                    <a:pt x="3383" y="16182"/>
                  </a:lnTo>
                  <a:lnTo>
                    <a:pt x="2922" y="15465"/>
                  </a:lnTo>
                  <a:lnTo>
                    <a:pt x="922" y="15516"/>
                  </a:lnTo>
                  <a:lnTo>
                    <a:pt x="512" y="14234"/>
                  </a:lnTo>
                  <a:lnTo>
                    <a:pt x="1948" y="12901"/>
                  </a:lnTo>
                  <a:lnTo>
                    <a:pt x="1896" y="12184"/>
                  </a:lnTo>
                  <a:lnTo>
                    <a:pt x="0" y="11415"/>
                  </a:lnTo>
                  <a:lnTo>
                    <a:pt x="51" y="10031"/>
                  </a:lnTo>
                  <a:lnTo>
                    <a:pt x="1948" y="9313"/>
                  </a:lnTo>
                  <a:lnTo>
                    <a:pt x="2101" y="8595"/>
                  </a:lnTo>
                  <a:lnTo>
                    <a:pt x="615" y="7160"/>
                  </a:lnTo>
                  <a:lnTo>
                    <a:pt x="1127" y="5878"/>
                  </a:lnTo>
                  <a:lnTo>
                    <a:pt x="3178" y="5981"/>
                  </a:lnTo>
                  <a:lnTo>
                    <a:pt x="3588" y="5417"/>
                  </a:lnTo>
                  <a:lnTo>
                    <a:pt x="2819" y="3520"/>
                  </a:lnTo>
                  <a:lnTo>
                    <a:pt x="3742" y="2597"/>
                  </a:lnTo>
                  <a:lnTo>
                    <a:pt x="5536" y="3417"/>
                  </a:lnTo>
                  <a:lnTo>
                    <a:pt x="6049" y="3058"/>
                  </a:lnTo>
                  <a:lnTo>
                    <a:pt x="6100" y="1264"/>
                  </a:lnTo>
                  <a:lnTo>
                    <a:pt x="7228" y="700"/>
                  </a:lnTo>
                  <a:lnTo>
                    <a:pt x="8510" y="2033"/>
                  </a:lnTo>
                  <a:lnTo>
                    <a:pt x="9689" y="1725"/>
                  </a:lnTo>
                  <a:close/>
                  <a:moveTo>
                    <a:pt x="10817" y="14422"/>
                  </a:moveTo>
                  <a:lnTo>
                    <a:pt x="11175" y="14388"/>
                  </a:lnTo>
                  <a:lnTo>
                    <a:pt x="11534" y="14354"/>
                  </a:lnTo>
                  <a:lnTo>
                    <a:pt x="11893" y="14268"/>
                  </a:lnTo>
                  <a:lnTo>
                    <a:pt x="12218" y="14166"/>
                  </a:lnTo>
                  <a:lnTo>
                    <a:pt x="12508" y="13995"/>
                  </a:lnTo>
                  <a:lnTo>
                    <a:pt x="12816" y="13807"/>
                  </a:lnTo>
                  <a:lnTo>
                    <a:pt x="13106" y="13602"/>
                  </a:lnTo>
                  <a:lnTo>
                    <a:pt x="13329" y="13380"/>
                  </a:lnTo>
                  <a:lnTo>
                    <a:pt x="13568" y="13106"/>
                  </a:lnTo>
                  <a:lnTo>
                    <a:pt x="13790" y="12850"/>
                  </a:lnTo>
                  <a:lnTo>
                    <a:pt x="13961" y="12560"/>
                  </a:lnTo>
                  <a:lnTo>
                    <a:pt x="14115" y="12269"/>
                  </a:lnTo>
                  <a:lnTo>
                    <a:pt x="14217" y="11927"/>
                  </a:lnTo>
                  <a:lnTo>
                    <a:pt x="14320" y="11568"/>
                  </a:lnTo>
                  <a:lnTo>
                    <a:pt x="14388" y="11210"/>
                  </a:lnTo>
                  <a:lnTo>
                    <a:pt x="14388" y="10851"/>
                  </a:lnTo>
                  <a:lnTo>
                    <a:pt x="14388" y="10492"/>
                  </a:lnTo>
                  <a:lnTo>
                    <a:pt x="14320" y="10133"/>
                  </a:lnTo>
                  <a:lnTo>
                    <a:pt x="14217" y="9808"/>
                  </a:lnTo>
                  <a:lnTo>
                    <a:pt x="14115" y="9467"/>
                  </a:lnTo>
                  <a:lnTo>
                    <a:pt x="13961" y="9142"/>
                  </a:lnTo>
                  <a:lnTo>
                    <a:pt x="13790" y="8851"/>
                  </a:lnTo>
                  <a:lnTo>
                    <a:pt x="13568" y="8595"/>
                  </a:lnTo>
                  <a:lnTo>
                    <a:pt x="13329" y="8322"/>
                  </a:lnTo>
                  <a:lnTo>
                    <a:pt x="13106" y="8100"/>
                  </a:lnTo>
                  <a:lnTo>
                    <a:pt x="12816" y="7894"/>
                  </a:lnTo>
                  <a:lnTo>
                    <a:pt x="12508" y="7741"/>
                  </a:lnTo>
                  <a:lnTo>
                    <a:pt x="12218" y="7570"/>
                  </a:lnTo>
                  <a:lnTo>
                    <a:pt x="11893" y="7433"/>
                  </a:lnTo>
                  <a:lnTo>
                    <a:pt x="11534" y="7382"/>
                  </a:lnTo>
                  <a:lnTo>
                    <a:pt x="11175" y="7313"/>
                  </a:lnTo>
                  <a:lnTo>
                    <a:pt x="10817" y="7313"/>
                  </a:lnTo>
                  <a:lnTo>
                    <a:pt x="10441" y="7313"/>
                  </a:lnTo>
                  <a:lnTo>
                    <a:pt x="10082" y="7382"/>
                  </a:lnTo>
                  <a:lnTo>
                    <a:pt x="9757" y="7433"/>
                  </a:lnTo>
                  <a:lnTo>
                    <a:pt x="9432" y="7570"/>
                  </a:lnTo>
                  <a:lnTo>
                    <a:pt x="9142" y="7741"/>
                  </a:lnTo>
                  <a:lnTo>
                    <a:pt x="8834" y="7894"/>
                  </a:lnTo>
                  <a:lnTo>
                    <a:pt x="8544" y="8100"/>
                  </a:lnTo>
                  <a:lnTo>
                    <a:pt x="8287" y="8322"/>
                  </a:lnTo>
                  <a:lnTo>
                    <a:pt x="8048" y="8595"/>
                  </a:lnTo>
                  <a:lnTo>
                    <a:pt x="7860" y="8851"/>
                  </a:lnTo>
                  <a:lnTo>
                    <a:pt x="7689" y="9142"/>
                  </a:lnTo>
                  <a:lnTo>
                    <a:pt x="7536" y="9467"/>
                  </a:lnTo>
                  <a:lnTo>
                    <a:pt x="7399" y="9808"/>
                  </a:lnTo>
                  <a:lnTo>
                    <a:pt x="7331" y="10133"/>
                  </a:lnTo>
                  <a:lnTo>
                    <a:pt x="7262" y="10492"/>
                  </a:lnTo>
                  <a:lnTo>
                    <a:pt x="7262" y="10851"/>
                  </a:lnTo>
                  <a:lnTo>
                    <a:pt x="7262" y="11210"/>
                  </a:lnTo>
                  <a:lnTo>
                    <a:pt x="7331" y="11568"/>
                  </a:lnTo>
                  <a:lnTo>
                    <a:pt x="7399" y="11927"/>
                  </a:lnTo>
                  <a:lnTo>
                    <a:pt x="7536" y="12269"/>
                  </a:lnTo>
                  <a:lnTo>
                    <a:pt x="7689" y="12560"/>
                  </a:lnTo>
                  <a:lnTo>
                    <a:pt x="7860" y="12850"/>
                  </a:lnTo>
                  <a:lnTo>
                    <a:pt x="8048" y="13106"/>
                  </a:lnTo>
                  <a:lnTo>
                    <a:pt x="8287" y="13380"/>
                  </a:lnTo>
                  <a:lnTo>
                    <a:pt x="8544" y="13602"/>
                  </a:lnTo>
                  <a:lnTo>
                    <a:pt x="8834" y="13807"/>
                  </a:lnTo>
                  <a:lnTo>
                    <a:pt x="9142" y="13995"/>
                  </a:lnTo>
                  <a:lnTo>
                    <a:pt x="9432" y="14166"/>
                  </a:lnTo>
                  <a:lnTo>
                    <a:pt x="9757" y="14268"/>
                  </a:lnTo>
                  <a:lnTo>
                    <a:pt x="10082" y="14354"/>
                  </a:lnTo>
                  <a:lnTo>
                    <a:pt x="10441" y="14388"/>
                  </a:lnTo>
                  <a:lnTo>
                    <a:pt x="10817" y="14422"/>
                  </a:lnTo>
                  <a:close/>
                </a:path>
              </a:pathLst>
            </a:custGeom>
            <a:solidFill>
              <a:srgbClr val="C0C0C0"/>
            </a:solidFill>
            <a:ln w="9525">
              <a:round/>
              <a:headEnd/>
              <a:tailEnd/>
            </a:ln>
            <a:scene3d>
              <a:camera prst="legacyPerspectiveFront">
                <a:rot lat="20099998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C0C0C0"/>
              </a:extrusionClr>
            </a:sp3d>
          </p:spPr>
          <p:txBody>
            <a:bodyPr>
              <a:flatTx/>
            </a:bodyPr>
            <a:lstStyle/>
            <a:p>
              <a:endParaRPr lang="ru-RU"/>
            </a:p>
          </p:txBody>
        </p:sp>
      </p:grpSp>
      <p:pic>
        <p:nvPicPr>
          <p:cNvPr id="9235" name="Picture 19" descr="j025187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3800" y="5029200"/>
            <a:ext cx="190500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6" name="Picture 20" descr="j021295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105400"/>
            <a:ext cx="1752600" cy="110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7" name="Picture 21" descr="j027888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43800" y="5181600"/>
            <a:ext cx="1371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2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2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92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2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2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2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922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92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9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92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92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92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8" dur="500"/>
                                        <p:tgtEl>
                                          <p:spTgt spid="92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92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92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92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1" grpId="0" build="p"/>
      <p:bldP spid="9222" grpId="0" build="p"/>
      <p:bldP spid="92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dirty="0" smtClean="0">
                <a:solidFill>
                  <a:srgbClr val="FF0000"/>
                </a:solidFill>
              </a:rPr>
              <a:t>Задание на дом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150000"/>
              </a:lnSpc>
              <a:buFontTx/>
              <a:buNone/>
            </a:pPr>
            <a:r>
              <a:rPr lang="ru-RU" sz="2800" b="1" dirty="0" smtClean="0">
                <a:solidFill>
                  <a:srgbClr val="0000FF"/>
                </a:solidFill>
              </a:rPr>
              <a:t>- изучить параграф 13 учебника,</a:t>
            </a: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ru-RU" sz="2800" b="1" dirty="0" smtClean="0">
                <a:solidFill>
                  <a:srgbClr val="0000FF"/>
                </a:solidFill>
              </a:rPr>
              <a:t>- ответить на вопросы 1-4, с.99 учебника,</a:t>
            </a:r>
          </a:p>
          <a:p>
            <a:pPr eaLnBrk="1" hangingPunct="1">
              <a:lnSpc>
                <a:spcPct val="150000"/>
              </a:lnSpc>
              <a:buFontTx/>
              <a:buNone/>
            </a:pPr>
            <a:r>
              <a:rPr lang="ru-RU" sz="2800" b="1" dirty="0" smtClean="0">
                <a:solidFill>
                  <a:srgbClr val="0000FF"/>
                </a:solidFill>
              </a:rPr>
              <a:t>- найти в Интернете или книгах и журналах информацию, какие ещё механизмы, кроме имеющихся в мастерской, применяются в современных машинах.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 smtClean="0">
                <a:solidFill>
                  <a:srgbClr val="6600CC"/>
                </a:solidFill>
              </a:rPr>
              <a:t>Список использованных печатных источников.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8229600" cy="5257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400" b="1" smtClean="0">
                <a:solidFill>
                  <a:srgbClr val="0000FF"/>
                </a:solidFill>
              </a:rPr>
              <a:t>1.Тищенко А.Т. Технология. Индустриальные технологии: 6 класс: методическое пособие / А.Т. Тищенко. – М.: Вентана-Граф, 2014.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400" b="1" smtClean="0">
                <a:solidFill>
                  <a:srgbClr val="0000FF"/>
                </a:solidFill>
              </a:rPr>
              <a:t>2.Тищенко А.Т. Технология. Индустриальные технологии: 6 класс: рабочая тетрадь для учащихся общеобразовательных организаций/ А.Т. Тищенко, Н.А. Буглаева. – М.: Вентана-Граф, 2014.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400" b="1" smtClean="0">
                <a:solidFill>
                  <a:srgbClr val="0000FF"/>
                </a:solidFill>
              </a:rPr>
              <a:t>3.Тищенко А.Т. Технология. Индустриальные технологии: 5 класс: учебник для учащихся общеобразовательных учреждений / А.Т. Тищенко, В.Д. Симоненко. – М.: Вентана-Граф, 2012.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400" b="1" smtClean="0">
                <a:solidFill>
                  <a:srgbClr val="0000FF"/>
                </a:solidFill>
              </a:rPr>
              <a:t>4.Тищенко А.Т. Технология. Индустриальные технологии: 6 класс: учебник для учащихся общеобразовательных учреждений /А.Т. Тищенко, В.Д. Симоненко – М.: Вентана-Граф, 2013.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200" b="1" smtClean="0">
                <a:solidFill>
                  <a:srgbClr val="660066"/>
                </a:solidFill>
              </a:rPr>
              <a:t/>
            </a:r>
            <a:br>
              <a:rPr lang="ru-RU" sz="3200" b="1" smtClean="0">
                <a:solidFill>
                  <a:srgbClr val="660066"/>
                </a:solidFill>
              </a:rPr>
            </a:br>
            <a:r>
              <a:rPr lang="ru-RU" sz="2800" b="1" smtClean="0">
                <a:solidFill>
                  <a:srgbClr val="6600CC"/>
                </a:solidFill>
              </a:rPr>
              <a:t>Активные ссылки на использованные изображения и видео (URL-адреса).</a:t>
            </a:r>
            <a:br>
              <a:rPr lang="ru-RU" sz="2800" b="1" smtClean="0">
                <a:solidFill>
                  <a:srgbClr val="6600CC"/>
                </a:solidFill>
              </a:rPr>
            </a:br>
            <a:endParaRPr lang="ru-RU" sz="2800" b="1" smtClean="0">
              <a:solidFill>
                <a:srgbClr val="6600CC"/>
              </a:solidFill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0292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звёздочка: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2"/>
              </a:rPr>
              <a:t>http://www.hartelman.nl/images/products/image-1420-1992-800-800-0-0.png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двигатель: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3"/>
              </a:rPr>
              <a:t>http://кавторг.рф/uploads/posts/2015-01-29-09-08-58-Shematicheskoe-izobrazhenie-Dvigatelya-vnutrennego-sgoraniya.jpg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шестерня: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4"/>
              </a:rPr>
              <a:t>https://xn--80ahhi0afh.kz/upload/iblock/402/h76973.jpg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педаль: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5"/>
              </a:rPr>
              <a:t>https://upload.wikimedia.org/wikipedia/commons/0/0c/Pedalerie_Peugeot_206.jpg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шпонка: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6"/>
              </a:rPr>
              <a:t>https://www.wuerthmarket.ru/img/media/pics/c/d/8/p519b8d61bfcd8.jpg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станок СТД-120М: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7"/>
              </a:rPr>
              <a:t>https://54.img.avito.st/1280x960/1894822654.jpg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автомобиль в разрезе: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8"/>
              </a:rPr>
              <a:t>http://ww.w.doskaurala.ru/orimg/97531-dgip2.jpg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цепная передача: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9"/>
              </a:rPr>
              <a:t>http://www.chelny-izvest.ru/content/images/50b48d186c0401354009880.jpg</a:t>
            </a:r>
            <a:endParaRPr lang="ru-RU" sz="16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200" b="1" smtClean="0">
                <a:solidFill>
                  <a:srgbClr val="660066"/>
                </a:solidFill>
              </a:rPr>
              <a:t/>
            </a:r>
            <a:br>
              <a:rPr lang="ru-RU" sz="3200" b="1" smtClean="0">
                <a:solidFill>
                  <a:srgbClr val="660066"/>
                </a:solidFill>
              </a:rPr>
            </a:br>
            <a:r>
              <a:rPr lang="ru-RU" sz="2800" b="1" smtClean="0">
                <a:solidFill>
                  <a:srgbClr val="6600CC"/>
                </a:solidFill>
              </a:rPr>
              <a:t>Активные ссылки на использованные изображения и видео (URL-адреса).</a:t>
            </a:r>
            <a:br>
              <a:rPr lang="ru-RU" sz="2800" b="1" smtClean="0">
                <a:solidFill>
                  <a:srgbClr val="6600CC"/>
                </a:solidFill>
              </a:rPr>
            </a:br>
            <a:endParaRPr lang="ru-RU" sz="2800" b="1" smtClean="0">
              <a:solidFill>
                <a:srgbClr val="6600CC"/>
              </a:solidFill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0292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велосипед: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2"/>
              </a:rPr>
              <a:t>http://tapety.tja.pl/obrazki/tja_normalne/51347.jpg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цепная передача: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3"/>
              </a:rPr>
              <a:t>http://komane.ru/nuda/ekonomicheskaya-i-tehnicheskaya-perestrojka-obshestva-v-uloviy/565.png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схема эскалатора: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4"/>
              </a:rPr>
              <a:t>http://www.liftovod.com/wp-content/uploads/2015/08/elevator-inda-house.jpg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эскалатор метро: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5"/>
              </a:rPr>
              <a:t>http://www.decorussteel.com/uygulamalar/yuruyenmerdiven/yuruyenmerdiven5.jpg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зубчатая передача: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6"/>
              </a:rPr>
              <a:t>http://wiki.zr.ru/images/f/f6/%D0%A2%D1%80%D0%B0%D0%BD%D1%81%D0%BC%D0%B8%D1%81%D1%81%D0%B8%D1%8F_27.jpg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зубчатая передача: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7"/>
              </a:rPr>
              <a:t>http://www.irt-m2p.eu/globalflexit/images/UserFiles/Image/visuels-accueil/1490_870_7_visuel2.jpg</a:t>
            </a:r>
            <a:endParaRPr lang="ru-RU" sz="16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3200" b="1" smtClean="0">
                <a:solidFill>
                  <a:srgbClr val="660066"/>
                </a:solidFill>
              </a:rPr>
              <a:t/>
            </a:r>
            <a:br>
              <a:rPr lang="ru-RU" sz="3200" b="1" smtClean="0">
                <a:solidFill>
                  <a:srgbClr val="660066"/>
                </a:solidFill>
              </a:rPr>
            </a:br>
            <a:r>
              <a:rPr lang="ru-RU" sz="2800" b="1" smtClean="0">
                <a:solidFill>
                  <a:srgbClr val="6600CC"/>
                </a:solidFill>
              </a:rPr>
              <a:t>Активные ссылки на использованные изображения и видео (URL-адреса).</a:t>
            </a:r>
            <a:br>
              <a:rPr lang="ru-RU" sz="2800" b="1" smtClean="0">
                <a:solidFill>
                  <a:srgbClr val="6600CC"/>
                </a:solidFill>
              </a:rPr>
            </a:br>
            <a:endParaRPr lang="ru-RU" sz="2800" b="1" smtClean="0">
              <a:solidFill>
                <a:srgbClr val="6600CC"/>
              </a:solidFill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0292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зубчатый механизм ручной дрели: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2"/>
              </a:rPr>
              <a:t>http://www.iocresco.it/images/phocagallery/Picture_cards/Attrezzi_da_lavoro/Trapani/Hand%20drill1.jpg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реечная передача: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3"/>
              </a:rPr>
              <a:t>http://www.knep.ru/images/mehanizm/reechnyj-mehanizm.jpg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реечная передача сверлильного станка: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4"/>
              </a:rPr>
              <a:t>http://www.rucni-naradi.cz/img_product/img/proma-ap-2-rucni-lis.jpg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шпоночное соединение: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5"/>
              </a:rPr>
              <a:t>http://refwin.ru/files/18/images_11/image246.jpg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шлицевая карданного вала: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6"/>
              </a:rPr>
              <a:t>http://gkgk.ru/netcat_files/userfiles/SJ68740-CB75-11.JPG</a:t>
            </a:r>
            <a:endParaRPr lang="ru-RU" sz="1600" b="1" smtClean="0"/>
          </a:p>
          <a:p>
            <a:pPr eaLnBrk="1" hangingPunct="1">
              <a:buFontTx/>
              <a:buNone/>
            </a:pPr>
            <a:r>
              <a:rPr lang="ru-RU" sz="1600" b="1" smtClean="0">
                <a:solidFill>
                  <a:srgbClr val="0000FF"/>
                </a:solidFill>
              </a:rPr>
              <a:t>Изображение шлицевое соединение:</a:t>
            </a:r>
          </a:p>
          <a:p>
            <a:pPr eaLnBrk="1" hangingPunct="1">
              <a:buFontTx/>
              <a:buNone/>
            </a:pPr>
            <a:r>
              <a:rPr lang="ru-RU" sz="1600" b="1" smtClean="0">
                <a:hlinkClick r:id="rId7"/>
              </a:rPr>
              <a:t>http://ok-t.ru/studopedia/baza2/1880179264800.files/image194.jpg</a:t>
            </a:r>
            <a:endParaRPr lang="ru-RU" sz="16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252</TotalTime>
  <Words>506</Words>
  <Application>Microsoft PowerPoint</Application>
  <PresentationFormat>Экран (4:3)</PresentationFormat>
  <Paragraphs>110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Оформление по умолчанию</vt:lpstr>
      <vt:lpstr>Элементы машиноведения. Составные части машин.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Задание на дом</vt:lpstr>
      <vt:lpstr>Список использованных печатных источников.</vt:lpstr>
      <vt:lpstr> Активные ссылки на использованные изображения и видео (URL-адреса). </vt:lpstr>
      <vt:lpstr> Активные ссылки на использованные изображения и видео (URL-адреса). </vt:lpstr>
      <vt:lpstr> Активные ссылки на использованные изображения и видео (URL-адреса).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школа4</cp:lastModifiedBy>
  <cp:revision>25</cp:revision>
  <cp:lastPrinted>1601-01-01T00:00:00Z</cp:lastPrinted>
  <dcterms:created xsi:type="dcterms:W3CDTF">2016-01-16T15:22:39Z</dcterms:created>
  <dcterms:modified xsi:type="dcterms:W3CDTF">2018-05-19T09:02:34Z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