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12.01.2024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12.01.2024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12.01.2024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12.01.2024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12.01.2024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12.01.2024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12.01.2024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12.01.2024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12.01.2024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12.01.2024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12.01.2024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12.01.2024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cap="all" dirty="0" smtClean="0"/>
              <a:t>Вклад математиков в победу в Великой Отечественной войне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Рисунок 3" descr="osvob_mid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3573016"/>
            <a:ext cx="3960440" cy="285151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95536" y="4005064"/>
            <a:ext cx="496855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>
                <a:latin typeface="Calibri" pitchFamily="34" charset="0"/>
              </a:rPr>
              <a:t>Автор: </a:t>
            </a:r>
            <a:r>
              <a:rPr lang="ru-RU" sz="2000" i="1" dirty="0" smtClean="0">
                <a:latin typeface="Calibri" pitchFamily="34" charset="0"/>
              </a:rPr>
              <a:t>Долгих Наталья Ивановна</a:t>
            </a:r>
          </a:p>
          <a:p>
            <a:r>
              <a:rPr lang="ru-RU" sz="2000" b="1" i="1" dirty="0" smtClean="0">
                <a:latin typeface="Calibri" pitchFamily="34" charset="0"/>
              </a:rPr>
              <a:t>ОБПОУ "Курский </a:t>
            </a:r>
            <a:r>
              <a:rPr lang="ru-RU" sz="2000" b="1" i="1" dirty="0" smtClean="0">
                <a:latin typeface="Calibri" pitchFamily="34" charset="0"/>
              </a:rPr>
              <a:t>государственный политехнический колледж"</a:t>
            </a:r>
          </a:p>
          <a:p>
            <a:endParaRPr lang="ru-RU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39552" y="548680"/>
            <a:ext cx="8208912" cy="3970318"/>
          </a:xfrm>
          <a:prstGeom prst="rect">
            <a:avLst/>
          </a:prstGeo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just"/>
            <a:r>
              <a:rPr lang="ru-RU" sz="2800" i="1" dirty="0" smtClean="0">
                <a:latin typeface="Calibri" pitchFamily="34" charset="0"/>
              </a:rPr>
              <a:t>	</a:t>
            </a:r>
            <a:endParaRPr lang="ru-RU" sz="2800" i="1" dirty="0" smtClean="0">
              <a:latin typeface="Calibri" pitchFamily="34" charset="0"/>
            </a:endParaRPr>
          </a:p>
          <a:p>
            <a:pPr algn="just"/>
            <a:endParaRPr lang="ru-RU" sz="2800" i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just"/>
            <a:endParaRPr lang="ru-RU" sz="2800" i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just"/>
            <a:endParaRPr lang="ru-RU" sz="2800" i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just"/>
            <a:endParaRPr lang="ru-RU" sz="2800" i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just"/>
            <a:endParaRPr lang="ru-RU" sz="2800" i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just"/>
            <a:r>
              <a:rPr lang="ru-RU" sz="2800" i="1" dirty="0" smtClean="0">
                <a:solidFill>
                  <a:srgbClr val="FF0000"/>
                </a:solidFill>
                <a:latin typeface="Calibri" pitchFamily="34" charset="0"/>
              </a:rPr>
              <a:t>Наша </a:t>
            </a:r>
            <a:r>
              <a:rPr lang="ru-RU" sz="2800" i="1" dirty="0" smtClean="0">
                <a:solidFill>
                  <a:srgbClr val="FF0000"/>
                </a:solidFill>
                <a:latin typeface="Calibri" pitchFamily="34" charset="0"/>
              </a:rPr>
              <a:t>Родина оказалась удивительно богата на талантливых математиков, многие из которых ускорили нашу победу. </a:t>
            </a:r>
            <a:endParaRPr lang="ru-RU" sz="2800" i="1" dirty="0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kkolmogorov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539552" y="476672"/>
            <a:ext cx="4104456" cy="498398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3528" y="5589240"/>
            <a:ext cx="46522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/>
              <a:t>Андрей Николаевич Колмогоров</a:t>
            </a:r>
            <a:r>
              <a:rPr lang="ru-RU" dirty="0" smtClean="0"/>
              <a:t> </a:t>
            </a:r>
          </a:p>
          <a:p>
            <a:pPr algn="ctr"/>
            <a:r>
              <a:rPr lang="ru-RU" dirty="0" smtClean="0"/>
              <a:t>(1903-1987)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860032" y="404664"/>
            <a:ext cx="392392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i="1" dirty="0" smtClean="0">
                <a:latin typeface="Calibri" pitchFamily="34" charset="0"/>
              </a:rPr>
              <a:t>"Андрей Николаевич принадлежал к числу тех несравненных гениев, которые украшают жизнь уже самим фактом своего существования. Одно лишь сознание того, что где-то на Земле бьется сердце человека, наделенного столь совершенным разумом и бескорыстной душой, окрыляло, дарило радость, давало силы жить, уберегало от дурных поступков и вдохновляло на благие дела".</a:t>
            </a:r>
          </a:p>
          <a:p>
            <a:pPr algn="r"/>
            <a:r>
              <a:rPr lang="ru-RU" sz="1600" i="1" dirty="0" smtClean="0">
                <a:latin typeface="Calibri" pitchFamily="34" charset="0"/>
              </a:rPr>
              <a:t>В.Н. Тихомиров</a:t>
            </a:r>
            <a:endParaRPr lang="ru-RU" sz="1600" i="1" dirty="0">
              <a:latin typeface="Calibri" pitchFamily="34" charset="0"/>
            </a:endParaRPr>
          </a:p>
        </p:txBody>
      </p:sp>
      <p:pic>
        <p:nvPicPr>
          <p:cNvPr id="5" name="Рисунок 4" descr="330.gif"/>
          <p:cNvPicPr>
            <a:picLocks noChangeAspect="1"/>
          </p:cNvPicPr>
          <p:nvPr/>
        </p:nvPicPr>
        <p:blipFill>
          <a:blip r:embed="rId3" cstate="print"/>
          <a:srcRect b="8798"/>
          <a:stretch>
            <a:fillRect/>
          </a:stretch>
        </p:blipFill>
        <p:spPr>
          <a:xfrm>
            <a:off x="4932040" y="3789040"/>
            <a:ext cx="3852222" cy="25717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91872.jpg"/>
          <p:cNvPicPr>
            <a:picLocks noChangeAspect="1"/>
          </p:cNvPicPr>
          <p:nvPr/>
        </p:nvPicPr>
        <p:blipFill>
          <a:blip r:embed="rId2" cstate="print"/>
          <a:srcRect b="2594"/>
          <a:stretch>
            <a:fillRect/>
          </a:stretch>
        </p:blipFill>
        <p:spPr>
          <a:xfrm>
            <a:off x="5436096" y="2420887"/>
            <a:ext cx="2830919" cy="4096849"/>
          </a:xfrm>
          <a:prstGeom prst="rect">
            <a:avLst/>
          </a:prstGeom>
        </p:spPr>
      </p:pic>
      <p:pic>
        <p:nvPicPr>
          <p:cNvPr id="2" name="Рисунок 1" descr="keldysh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9592" y="407147"/>
            <a:ext cx="3240360" cy="496606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79512" y="5445224"/>
            <a:ext cx="48965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Мстислав Всеволодович Келдыш </a:t>
            </a:r>
          </a:p>
          <a:p>
            <a:pPr algn="ctr"/>
            <a:r>
              <a:rPr lang="ru-RU" dirty="0" smtClean="0"/>
              <a:t>(1911 - 1978 ) 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139952" y="620688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i="1" dirty="0" smtClean="0">
                <a:latin typeface="Calibri" pitchFamily="34" charset="0"/>
              </a:rPr>
              <a:t>«Мы работали самозабвенно, но не задумывались о значении своей работы. И только когда, едва отдышавшись после запуска, мы услышали, как воспринимают этот запуск во всем мире, мы поняли, что начался космический век человечества».</a:t>
            </a:r>
          </a:p>
          <a:p>
            <a:pPr algn="r"/>
            <a:r>
              <a:rPr lang="ru-RU" i="1" dirty="0" smtClean="0">
                <a:latin typeface="Calibri" pitchFamily="34" charset="0"/>
              </a:rPr>
              <a:t>М.В. Келдыш</a:t>
            </a:r>
            <a:endParaRPr lang="ru-RU" i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285669271_07-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381621"/>
            <a:ext cx="3744416" cy="527962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51520" y="5734997"/>
            <a:ext cx="47525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Анатолий Петрович Александров</a:t>
            </a:r>
            <a:r>
              <a:rPr lang="ru-RU" dirty="0" smtClean="0"/>
              <a:t> </a:t>
            </a:r>
          </a:p>
          <a:p>
            <a:pPr algn="ctr"/>
            <a:r>
              <a:rPr lang="ru-RU" dirty="0" smtClean="0"/>
              <a:t>(1903 - 1994) </a:t>
            </a:r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995936" y="692696"/>
            <a:ext cx="4752528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i="1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Arial" pitchFamily="34" charset="0"/>
              </a:rPr>
              <a:t>Н</a:t>
            </a:r>
            <a:r>
              <a:rPr kumimoji="0" lang="ru-RU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и один наш корабль, который был снабжен системой противоминной защиты, не был подорван на вражеских минах.</a:t>
            </a:r>
            <a:endParaRPr kumimoji="0" lang="ru-RU" sz="28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</p:txBody>
      </p:sp>
      <p:pic>
        <p:nvPicPr>
          <p:cNvPr id="6" name="Рисунок 5" descr="b1040e454bac4ddd4b6e125a11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2996952"/>
            <a:ext cx="4035613" cy="24482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000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76672"/>
            <a:ext cx="4464496" cy="490959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39552" y="5517232"/>
            <a:ext cx="43924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Алексей Николаевич Крылов</a:t>
            </a:r>
            <a:r>
              <a:rPr lang="ru-RU" dirty="0" smtClean="0"/>
              <a:t> (1863 - 1945)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139952" y="548680"/>
            <a:ext cx="45365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i="1" dirty="0" smtClean="0">
                <a:latin typeface="Calibri" pitchFamily="34" charset="0"/>
              </a:rPr>
              <a:t>	«Рано или поздно всякая математическая идея находит применение в том или ином деле»</a:t>
            </a:r>
          </a:p>
          <a:p>
            <a:pPr algn="r"/>
            <a:r>
              <a:rPr lang="ru-RU" sz="2000" i="1" dirty="0" smtClean="0">
                <a:latin typeface="Calibri" pitchFamily="34" charset="0"/>
              </a:rPr>
              <a:t>А.Н. Крылов</a:t>
            </a:r>
            <a:endParaRPr lang="ru-RU" sz="2000" i="1" dirty="0">
              <a:latin typeface="Calibri" pitchFamily="34" charset="0"/>
            </a:endParaRPr>
          </a:p>
        </p:txBody>
      </p:sp>
      <p:pic>
        <p:nvPicPr>
          <p:cNvPr id="5" name="Рисунок 4" descr="i_02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1988840"/>
            <a:ext cx="3397728" cy="44680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v27.gif"/>
          <p:cNvPicPr>
            <a:picLocks noChangeAspect="1"/>
          </p:cNvPicPr>
          <p:nvPr/>
        </p:nvPicPr>
        <p:blipFill>
          <a:blip r:embed="rId2" cstate="print"/>
          <a:srcRect l="25382" r="20253"/>
          <a:stretch>
            <a:fillRect/>
          </a:stretch>
        </p:blipFill>
        <p:spPr>
          <a:xfrm>
            <a:off x="4608051" y="4005064"/>
            <a:ext cx="4157677" cy="2376264"/>
          </a:xfrm>
          <a:prstGeom prst="rect">
            <a:avLst/>
          </a:prstGeom>
        </p:spPr>
      </p:pic>
      <p:pic>
        <p:nvPicPr>
          <p:cNvPr id="2" name="Рисунок 1" descr="image001_13.jpg"/>
          <p:cNvPicPr>
            <a:picLocks noChangeAspect="1"/>
          </p:cNvPicPr>
          <p:nvPr/>
        </p:nvPicPr>
        <p:blipFill>
          <a:blip r:embed="rId3" cstate="print">
            <a:lum bright="10000" contrast="10000"/>
          </a:blip>
          <a:stretch>
            <a:fillRect/>
          </a:stretch>
        </p:blipFill>
        <p:spPr>
          <a:xfrm>
            <a:off x="755576" y="692695"/>
            <a:ext cx="3600400" cy="4800533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23528" y="5589240"/>
            <a:ext cx="45365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Михаил Алексеевич Лаврентьев </a:t>
            </a:r>
            <a:r>
              <a:rPr lang="ru-RU" dirty="0" smtClean="0"/>
              <a:t>(1900 - 1980) </a:t>
            </a:r>
            <a:endParaRPr lang="ru-RU" dirty="0"/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4283968" y="383753"/>
            <a:ext cx="4464496" cy="369331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Теория Лаврентьева позволила увеличить пробивную силу снаряда, уменьшив при этом его размер. Вместо четырех осколочно-фугасных авиабомб знаменитый штурмовик ИЛ-2 мог взять больше 300 тонн кумулятивных. Эффективность была так велика, что существование таких снарядов Сталин приказал держать в строгом секрете. 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Это позволило использовать эффект внезапности и эффективно применить новое оружие в сражении под Курском.</a:t>
            </a:r>
            <a:endParaRPr kumimoji="0" lang="ru-RU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273.gif"/>
          <p:cNvPicPr>
            <a:picLocks noChangeAspect="1"/>
          </p:cNvPicPr>
          <p:nvPr/>
        </p:nvPicPr>
        <p:blipFill>
          <a:blip r:embed="rId2" cstate="print"/>
          <a:srcRect b="12201"/>
          <a:stretch>
            <a:fillRect/>
          </a:stretch>
        </p:blipFill>
        <p:spPr>
          <a:xfrm>
            <a:off x="4932040" y="2604181"/>
            <a:ext cx="3456384" cy="3849155"/>
          </a:xfrm>
          <a:prstGeom prst="rect">
            <a:avLst/>
          </a:prstGeom>
        </p:spPr>
      </p:pic>
      <p:pic>
        <p:nvPicPr>
          <p:cNvPr id="3" name="Рисунок 2" descr="С._В._Бахвалов.jpg"/>
          <p:cNvPicPr>
            <a:picLocks noChangeAspect="1"/>
          </p:cNvPicPr>
          <p:nvPr/>
        </p:nvPicPr>
        <p:blipFill>
          <a:blip r:embed="rId3" cstate="print">
            <a:lum bright="30000" contrast="30000"/>
          </a:blip>
          <a:stretch>
            <a:fillRect/>
          </a:stretch>
        </p:blipFill>
        <p:spPr>
          <a:xfrm>
            <a:off x="899592" y="386870"/>
            <a:ext cx="3312368" cy="525462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79512" y="5733256"/>
            <a:ext cx="46085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Сергей Владимирович Бахвалов</a:t>
            </a:r>
            <a:endParaRPr lang="en-US" b="1" dirty="0" smtClean="0"/>
          </a:p>
          <a:p>
            <a:pPr algn="ctr"/>
            <a:r>
              <a:rPr lang="ru-RU" dirty="0" smtClean="0"/>
              <a:t>(1898—1963) 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067944" y="548680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i="1" dirty="0" smtClean="0">
                <a:latin typeface="Calibri" pitchFamily="34" charset="0"/>
              </a:rPr>
              <a:t>«Сергей Владимирович — истинный геометр, в точном и полном понимании этого слова, геометр, который мыслит конкретно, живыми геометрическими образами, для которого аналитический аппарат служит только для раскрытия геометрических свойств и соотношений»</a:t>
            </a:r>
            <a:r>
              <a:rPr lang="en-US" i="1" dirty="0" smtClean="0">
                <a:latin typeface="Calibri" pitchFamily="34" charset="0"/>
              </a:rPr>
              <a:t>.</a:t>
            </a:r>
          </a:p>
          <a:p>
            <a:pPr algn="r"/>
            <a:r>
              <a:rPr lang="ru-RU" i="1" dirty="0" smtClean="0">
                <a:latin typeface="Calibri" pitchFamily="34" charset="0"/>
              </a:rPr>
              <a:t>С. П. Фиников</a:t>
            </a:r>
            <a:endParaRPr lang="en-US" i="1" dirty="0" smtClean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Kochin_n.e_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899592" y="620688"/>
            <a:ext cx="3703178" cy="494483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55576" y="5661248"/>
            <a:ext cx="41044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Николай Евграфович Кочин</a:t>
            </a:r>
            <a:r>
              <a:rPr lang="ru-RU" dirty="0" smtClean="0"/>
              <a:t> </a:t>
            </a:r>
          </a:p>
          <a:p>
            <a:pPr algn="ctr"/>
            <a:r>
              <a:rPr lang="ru-RU" dirty="0" smtClean="0"/>
              <a:t>(1901 — 1944) </a:t>
            </a:r>
            <a:endParaRPr lang="ru-RU" dirty="0"/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 flipH="1">
            <a:off x="4788024" y="410181"/>
            <a:ext cx="4032448" cy="3924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algn="just" fontAlgn="base">
              <a:spcBef>
                <a:spcPct val="0"/>
              </a:spcBef>
              <a:spcAft>
                <a:spcPct val="0"/>
              </a:spcAft>
            </a:pPr>
            <a:r>
              <a:rPr lang="ru-RU" i="1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Значительным вкладом Кочина в победу явилась разработка в 1941 – 1944 годах «Теория круглого крыла», которая давала возможность точно рассчитывать силы, действующие на крыло самолета во время полета. Так же именно он заложил основы теории качки корабля с учётом взаимодействия корпуса корабля и воды. Эти исследования помогли нашим конструкторам создавать более качественные и устойчивые самолеты и корабли для нужд Красной армии.</a:t>
            </a:r>
            <a:endParaRPr kumimoji="0" lang="ru-RU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 descr="xf5u.jpg"/>
          <p:cNvPicPr>
            <a:picLocks noChangeAspect="1"/>
          </p:cNvPicPr>
          <p:nvPr/>
        </p:nvPicPr>
        <p:blipFill>
          <a:blip r:embed="rId3" cstate="print">
            <a:lum bright="10000" contrast="10000"/>
          </a:blip>
          <a:stretch>
            <a:fillRect/>
          </a:stretch>
        </p:blipFill>
        <p:spPr>
          <a:xfrm>
            <a:off x="5004048" y="4509120"/>
            <a:ext cx="3672408" cy="17901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305471004_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7984" y="2323366"/>
            <a:ext cx="4325060" cy="3859634"/>
          </a:xfrm>
          <a:prstGeom prst="rect">
            <a:avLst/>
          </a:prstGeom>
        </p:spPr>
      </p:pic>
      <p:pic>
        <p:nvPicPr>
          <p:cNvPr id="2" name="Рисунок 1" descr="Chetae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404664"/>
            <a:ext cx="3528392" cy="504056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11560" y="5589240"/>
            <a:ext cx="38884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Николай Гурьевич Четаев </a:t>
            </a:r>
          </a:p>
          <a:p>
            <a:pPr algn="ctr"/>
            <a:r>
              <a:rPr lang="ru-RU" dirty="0" smtClean="0"/>
              <a:t>(1902 - 1959)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995936" y="476672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2000" i="1" dirty="0" smtClean="0">
                <a:latin typeface="Calibri" pitchFamily="34" charset="0"/>
              </a:rPr>
              <a:t>	В результате решения сложной математической задачи, определил наивыгоднейшую крутизну нарезки стволов орудия. Это обеспечивало максимальную кучность боя и непереворачиваемость снаряда при полете.</a:t>
            </a:r>
            <a:endParaRPr lang="ru-RU" sz="2000" i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bernstein_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548680"/>
            <a:ext cx="4032448" cy="485237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29816" y="5517232"/>
            <a:ext cx="4446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Сергей Натанович Бернштейн</a:t>
            </a:r>
            <a:r>
              <a:rPr lang="ru-RU" dirty="0" smtClean="0"/>
              <a:t> </a:t>
            </a:r>
          </a:p>
          <a:p>
            <a:pPr algn="ctr"/>
            <a:r>
              <a:rPr lang="ru-RU" dirty="0" smtClean="0"/>
              <a:t>(1880 - 1968) </a:t>
            </a:r>
            <a:endParaRPr lang="ru-RU" dirty="0"/>
          </a:p>
        </p:txBody>
      </p:sp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5004048" y="548680"/>
            <a:ext cx="3672408" cy="3647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В 1943 году были подготовлены штурманские таблицы, которые нашли широкое применение в боевых действиях дальней авиации, значительно повысили точность самолетовождения. Штаб авиации дальнего действия, дал высокую оценку работе математиков, отметив, что ни в одной стране мира не были известны таблицы, равные этим по простоте и оригинальности.</a:t>
            </a:r>
            <a:endParaRPr kumimoji="0" lang="ru-RU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</p:txBody>
      </p:sp>
      <p:pic>
        <p:nvPicPr>
          <p:cNvPr id="5" name="Рисунок 4" descr="133009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5076056" y="4005064"/>
            <a:ext cx="3586378" cy="23983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glagoleff.jpg"/>
          <p:cNvPicPr>
            <a:picLocks noChangeAspect="1"/>
          </p:cNvPicPr>
          <p:nvPr/>
        </p:nvPicPr>
        <p:blipFill>
          <a:blip r:embed="rId2" cstate="print">
            <a:lum contrast="48000"/>
          </a:blip>
          <a:stretch>
            <a:fillRect/>
          </a:stretch>
        </p:blipFill>
        <p:spPr>
          <a:xfrm>
            <a:off x="971600" y="548680"/>
            <a:ext cx="3240360" cy="5211633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67544" y="5807005"/>
            <a:ext cx="44644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Нил Александрович Глаголев</a:t>
            </a:r>
            <a:r>
              <a:rPr lang="ru-RU" dirty="0" smtClean="0"/>
              <a:t> </a:t>
            </a:r>
          </a:p>
          <a:p>
            <a:pPr algn="ctr"/>
            <a:r>
              <a:rPr lang="ru-RU" dirty="0" smtClean="0"/>
              <a:t>(1888—1945) </a:t>
            </a:r>
            <a:endParaRPr lang="ru-RU" dirty="0"/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3995936" y="472897"/>
            <a:ext cx="4752528" cy="2200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Номограммы специального бюро при НИИ математики МГУ под руководством Н.А. Глаголева применялись при обороне городов, использовались для оптимального размещения зенитных батарей вокруг Москвы, в Военно-Морском флоте.</a:t>
            </a:r>
            <a:endParaRPr kumimoji="0" lang="ru-RU" sz="20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5" name="Рисунок 4" descr="365.gif"/>
          <p:cNvPicPr>
            <a:picLocks noChangeAspect="1"/>
          </p:cNvPicPr>
          <p:nvPr/>
        </p:nvPicPr>
        <p:blipFill>
          <a:blip r:embed="rId3" cstate="print"/>
          <a:srcRect b="7427"/>
          <a:stretch>
            <a:fillRect/>
          </a:stretch>
        </p:blipFill>
        <p:spPr>
          <a:xfrm>
            <a:off x="4716016" y="2924944"/>
            <a:ext cx="3825947" cy="31683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6a00d8341c083153ef00e55243361a8833-800w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47095" y="3645024"/>
            <a:ext cx="3975329" cy="2376264"/>
          </a:xfrm>
          <a:prstGeom prst="rect">
            <a:avLst/>
          </a:prstGeom>
        </p:spPr>
      </p:pic>
      <p:pic>
        <p:nvPicPr>
          <p:cNvPr id="2" name="Рисунок 1" descr="Default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899592" y="404664"/>
            <a:ext cx="3613902" cy="525658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23528" y="5805264"/>
            <a:ext cx="49685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Сергей Алексеевич Христианович</a:t>
            </a:r>
            <a:r>
              <a:rPr lang="ru-RU" dirty="0" smtClean="0"/>
              <a:t> </a:t>
            </a:r>
          </a:p>
          <a:p>
            <a:pPr algn="ctr"/>
            <a:r>
              <a:rPr lang="ru-RU" dirty="0" smtClean="0"/>
              <a:t>(1908—2000) </a:t>
            </a:r>
            <a:endParaRPr lang="ru-RU" dirty="0"/>
          </a:p>
        </p:txBody>
      </p:sp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4139952" y="404664"/>
            <a:ext cx="4644008" cy="2816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В годы Великой Отечественной войны совместно с группой ученых выполнил чрезвычайно важную работу, результаты которой позволили в 2,5-3 раза сократить разброс оперенных реактивно-вращающихся снарядов для "Катюши", повысить их боковую кучность без существенных изменений конструкции и технологии.</a:t>
            </a:r>
            <a:endParaRPr kumimoji="0" lang="ru-RU" sz="200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2048" y="1700808"/>
            <a:ext cx="7772400" cy="18288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 </a:t>
            </a:r>
            <a:r>
              <a:rPr lang="ru-RU" sz="3100" dirty="0" smtClean="0"/>
              <a:t>Со времени Победы прошло </a:t>
            </a:r>
            <a:r>
              <a:rPr lang="ru-RU" sz="3100" dirty="0" smtClean="0"/>
              <a:t>78 </a:t>
            </a:r>
            <a:r>
              <a:rPr lang="ru-RU" sz="3100" dirty="0" smtClean="0"/>
              <a:t>лет. Вторая мировая война оказалась, во многом войной техники, и от того, чья конструкторская мысль оказывалась точнее и глубже, зависел исход многих сражений.</a:t>
            </a:r>
            <a:endParaRPr lang="ru-RU" sz="3100" dirty="0"/>
          </a:p>
        </p:txBody>
      </p:sp>
      <p:pic>
        <p:nvPicPr>
          <p:cNvPr id="4" name="Рисунок 3" descr="osvob_mid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32040" y="3573016"/>
            <a:ext cx="3810000" cy="2743200"/>
          </a:xfrm>
          <a:prstGeom prst="rect">
            <a:avLst/>
          </a:prstGeom>
        </p:spPr>
      </p:pic>
      <p:pic>
        <p:nvPicPr>
          <p:cNvPr id="5" name="Рисунок 4" descr="osvob_mid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29190" y="3571876"/>
            <a:ext cx="3810000" cy="2743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6341f85a5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548680"/>
            <a:ext cx="8064896" cy="5726076"/>
          </a:xfrm>
          <a:prstGeom prst="rect">
            <a:avLst/>
          </a:prstGeom>
        </p:spPr>
      </p:pic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755576" y="764704"/>
            <a:ext cx="4896544" cy="2262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За годы войны, в нечеловеческих условиях, наблюдался прогресс в теоретической математики. До сих пор нет сводного труда, который бы показал, как много математики дали фронту для победы, как их исследования помогали совершенствовать оружие, которое использовали воины в боях.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96</TotalTime>
  <Words>493</Words>
  <Application>Microsoft Office PowerPoint</Application>
  <PresentationFormat>Экран (4:3)</PresentationFormat>
  <Paragraphs>48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Аспект</vt:lpstr>
      <vt:lpstr>Вклад математиков в победу в Великой Отечественной войне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 Со времени Победы прошло 78 лет. Вторая мировая война оказалась, во многом войной техники, и от того, чья конструкторская мысль оказывалась точнее и глубже, зависел исход многих сражений.</vt:lpstr>
      <vt:lpstr>Слайд 15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Вклад математиков в победу в Великой Отечественной войне </dc:title>
  <dc:creator>Home-PC</dc:creator>
  <cp:lastModifiedBy>mvideo</cp:lastModifiedBy>
  <cp:revision>41</cp:revision>
  <dcterms:created xsi:type="dcterms:W3CDTF">2015-03-14T16:56:29Z</dcterms:created>
  <dcterms:modified xsi:type="dcterms:W3CDTF">2024-01-12T16:13:18Z</dcterms:modified>
</cp:coreProperties>
</file>