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22" r:id="rId3"/>
    <p:sldId id="321" r:id="rId4"/>
    <p:sldId id="261" r:id="rId5"/>
    <p:sldId id="319" r:id="rId6"/>
    <p:sldId id="340" r:id="rId7"/>
    <p:sldId id="304" r:id="rId8"/>
    <p:sldId id="311" r:id="rId9"/>
    <p:sldId id="312" r:id="rId10"/>
    <p:sldId id="313" r:id="rId11"/>
    <p:sldId id="314" r:id="rId12"/>
    <p:sldId id="315" r:id="rId13"/>
    <p:sldId id="317" r:id="rId14"/>
    <p:sldId id="318" r:id="rId15"/>
    <p:sldId id="316" r:id="rId16"/>
    <p:sldId id="262" r:id="rId17"/>
    <p:sldId id="263" r:id="rId18"/>
    <p:sldId id="323" r:id="rId19"/>
    <p:sldId id="324" r:id="rId20"/>
    <p:sldId id="325" r:id="rId21"/>
    <p:sldId id="267" r:id="rId22"/>
    <p:sldId id="341" r:id="rId23"/>
    <p:sldId id="339" r:id="rId24"/>
    <p:sldId id="327" r:id="rId25"/>
    <p:sldId id="328" r:id="rId26"/>
    <p:sldId id="329" r:id="rId27"/>
    <p:sldId id="330" r:id="rId28"/>
    <p:sldId id="331" r:id="rId29"/>
    <p:sldId id="332" r:id="rId30"/>
    <p:sldId id="335" r:id="rId31"/>
    <p:sldId id="333" r:id="rId32"/>
    <p:sldId id="337" r:id="rId33"/>
    <p:sldId id="338" r:id="rId34"/>
    <p:sldId id="26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  <p:pic>
        <p:nvPicPr>
          <p:cNvPr id="1026" name="Picture 2" descr="https://avatars.mds.yandex.net/get-pdb/1866932/f7ba2fcb-3443-4b21-a8d8-e0310494b77d/s1200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33654" y="-1133653"/>
            <a:ext cx="6876691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ntropovskayask.ucoz.ru/mir/devochka_s_knigami.jpg"/>
          <p:cNvPicPr>
            <a:picLocks noChangeAspect="1" noChangeArrowheads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182" y="4437112"/>
            <a:ext cx="3227850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s02.infourok.ru/uploads/ex/0e03/0006d84a-c29ba601/hello_html_303507cd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0" y="116632"/>
            <a:ext cx="226310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83768" y="188640"/>
            <a:ext cx="3993226" cy="440169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59980" y="4725144"/>
            <a:ext cx="302404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 Дмитриевич Бальмонт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1907540" y="1341120"/>
            <a:ext cx="609981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4400" dirty="0"/>
              <a:t>Стихотворение </a:t>
            </a:r>
            <a:endParaRPr lang="ru-RU" altLang="en-US" sz="4400" dirty="0"/>
          </a:p>
          <a:p>
            <a:pPr algn="ctr"/>
            <a:r>
              <a:rPr lang="ru-RU" altLang="en-US" sz="4400" dirty="0">
                <a:solidFill>
                  <a:srgbClr val="FF0000"/>
                </a:solidFill>
              </a:rPr>
              <a:t>«Поспевает брусника...»</a:t>
            </a:r>
            <a:endParaRPr lang="ru-RU" altLang="en-US" sz="4400" dirty="0">
              <a:solidFill>
                <a:srgbClr val="FF0000"/>
              </a:solidFill>
            </a:endParaRPr>
          </a:p>
        </p:txBody>
      </p:sp>
      <p:pic>
        <p:nvPicPr>
          <p:cNvPr id="6" name="Замещающее содержимое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1655445"/>
            <a:ext cx="7238365" cy="50399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https://eda-land.ru/images/article/orig/2018/03/brusnika-pri-zabolevaniyah-pochek-polza-i-vred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1472" y="1643050"/>
            <a:ext cx="5000660" cy="31254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54025" y="4797425"/>
            <a:ext cx="1638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Брусника </a:t>
            </a:r>
            <a:r>
              <a:rPr lang="ru-RU" sz="2400" b="1" dirty="0">
                <a:solidFill>
                  <a:schemeClr val="tx1"/>
                </a:solidFill>
              </a:rPr>
              <a:t>-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1979930" y="4797425"/>
            <a:ext cx="5786755" cy="969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sz="2400" dirty="0"/>
              <a:t>растение; кустарник с красными кисло- сладкими ягодами.</a:t>
            </a:r>
            <a:endParaRPr lang="ru-RU" sz="2400" dirty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Замещающее содержимое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411730" y="1124585"/>
            <a:ext cx="3869690" cy="3652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4025" y="4797425"/>
            <a:ext cx="21183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Благовонье </a:t>
            </a:r>
            <a:r>
              <a:rPr lang="ru-RU" sz="2400" b="1" dirty="0">
                <a:solidFill>
                  <a:schemeClr val="tx1"/>
                </a:solidFill>
              </a:rPr>
              <a:t>-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2339975" y="4797425"/>
            <a:ext cx="5786755" cy="969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sz="2400" dirty="0"/>
              <a:t>приятный запах.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1907540" y="1341120"/>
            <a:ext cx="609981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4400" dirty="0"/>
              <a:t>Стихотворение </a:t>
            </a:r>
            <a:endParaRPr lang="ru-RU" altLang="en-US" sz="4400" dirty="0"/>
          </a:p>
          <a:p>
            <a:pPr algn="ctr"/>
            <a:r>
              <a:rPr lang="ru-RU" altLang="en-US" sz="4400" dirty="0">
                <a:solidFill>
                  <a:srgbClr val="FF0000"/>
                </a:solidFill>
              </a:rPr>
              <a:t>«Поспевает брусника...»</a:t>
            </a:r>
            <a:endParaRPr lang="ru-RU" altLang="en-US" sz="4400" dirty="0">
              <a:solidFill>
                <a:srgbClr val="FF0000"/>
              </a:solidFill>
            </a:endParaRPr>
          </a:p>
        </p:txBody>
      </p:sp>
      <p:pic>
        <p:nvPicPr>
          <p:cNvPr id="6" name="Замещающее содержимое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1655445"/>
            <a:ext cx="7238365" cy="50399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Замещающее содержимое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31820" y="-1107440"/>
            <a:ext cx="7825105" cy="544957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Поспевает брусника, </a:t>
            </a:r>
            <a:endParaRPr lang="ru-RU" altLang="en-US" sz="3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Стали дни холоднее,</a:t>
            </a:r>
            <a:endParaRPr lang="ru-RU" altLang="en-US" sz="3600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7365" y="332740"/>
            <a:ext cx="5832475" cy="38842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И от птичьего крика</a:t>
            </a:r>
            <a:endParaRPr lang="ru-RU" altLang="en-US" sz="3600"/>
          </a:p>
          <a:p>
            <a:r>
              <a:rPr lang="ru-RU" altLang="en-US" sz="3600"/>
              <a:t>В сердце стало грустнее.</a:t>
            </a:r>
            <a:endParaRPr lang="ru-RU" altLang="en-US" sz="3600"/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5285" y="188595"/>
            <a:ext cx="5982970" cy="403161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Стаи птиц улетают</a:t>
            </a:r>
            <a:endParaRPr lang="ru-RU" altLang="en-US" sz="3600"/>
          </a:p>
          <a:p>
            <a:r>
              <a:rPr lang="ru-RU" altLang="en-US" sz="3600"/>
              <a:t>Прочь, за синее  море.</a:t>
            </a:r>
            <a:endParaRPr lang="ru-RU" altLang="en-US" sz="360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0675" y="260985"/>
            <a:ext cx="6082030" cy="42513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Все деревья блистают </a:t>
            </a:r>
            <a:endParaRPr lang="ru-RU" altLang="en-US" sz="3600"/>
          </a:p>
          <a:p>
            <a:r>
              <a:rPr lang="ru-RU" altLang="en-US" sz="3600"/>
              <a:t>В разноцветном уборе.</a:t>
            </a:r>
            <a:endParaRPr lang="ru-RU" altLang="en-US" sz="360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2375" y="260985"/>
            <a:ext cx="6417945" cy="38982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3"/>
            <a:ext cx="3312368" cy="404261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Солнце реже смеётся, </a:t>
            </a:r>
            <a:endParaRPr lang="ru-RU" altLang="en-US" sz="360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14295" y="260985"/>
            <a:ext cx="6273800" cy="427736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Нет в цветах благовонья.</a:t>
            </a:r>
            <a:endParaRPr lang="ru-RU" altLang="en-US" sz="360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33650" y="188595"/>
            <a:ext cx="6330315" cy="36290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Скоро осень проснётся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0145" y="332740"/>
            <a:ext cx="6567805" cy="40290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447040" y="5019675"/>
            <a:ext cx="58705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/>
              <a:t>И заплачет спросонья.</a:t>
            </a:r>
            <a:endParaRPr lang="ru-RU" altLang="en-US" sz="3600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53665" y="260985"/>
            <a:ext cx="6289675" cy="470027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Средства выразительности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190" y="1600200"/>
            <a:ext cx="8688070" cy="4526280"/>
          </a:xfrm>
        </p:spPr>
        <p:txBody>
          <a:bodyPr/>
          <a:lstStyle/>
          <a:p>
            <a:pPr>
              <a:buNone/>
            </a:pPr>
            <a:r>
              <a:rPr lang="ru-RU" b="1" dirty="0"/>
              <a:t>    Олицетворение</a:t>
            </a:r>
            <a:r>
              <a:rPr lang="ru-RU" dirty="0"/>
              <a:t> – неживые предметы совершают действия одушевлённых предметов.</a:t>
            </a:r>
            <a:endParaRPr lang="ru-RU" dirty="0"/>
          </a:p>
        </p:txBody>
      </p:sp>
      <p:pic>
        <p:nvPicPr>
          <p:cNvPr id="18434" name="Picture 2" descr="http://2.bp.blogspot.com/_uqRLzBLiAF0/TQp2HKuRJZI/AAAAAAAAC_g/VYAJL7BKQxA/s1600/eolo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0034" y="3071810"/>
            <a:ext cx="4865676" cy="3424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 стихотворении олицетворения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</a:t>
            </a:r>
            <a:endParaRPr lang="ru-RU" dirty="0"/>
          </a:p>
        </p:txBody>
      </p:sp>
      <p:pic>
        <p:nvPicPr>
          <p:cNvPr id="19458" name="Picture 2" descr="https://proprikol.ru/wp-content/uploads/2021/01/kartinki-solnyshko-1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0034" y="2214554"/>
            <a:ext cx="2714644" cy="2714645"/>
          </a:xfrm>
          <a:prstGeom prst="rect">
            <a:avLst/>
          </a:prstGeom>
          <a:noFill/>
        </p:spPr>
      </p:pic>
      <p:pic>
        <p:nvPicPr>
          <p:cNvPr id="19460" name="Picture 4" descr="http://parnasse.ru/images/photos/medium/f61e33f8fb13ea34fd3ddfd64c13a907.jpg"/>
          <p:cNvPicPr>
            <a:picLocks noChangeAspect="1" noChangeArrowheads="1"/>
          </p:cNvPicPr>
          <p:nvPr/>
        </p:nvPicPr>
        <p:blipFill>
          <a:blip r:embed="rId2" cstate="print"/>
          <a:srcRect l="1000"/>
          <a:stretch>
            <a:fillRect/>
          </a:stretch>
        </p:blipFill>
        <p:spPr bwMode="auto">
          <a:xfrm>
            <a:off x="3500430" y="2214554"/>
            <a:ext cx="3359372" cy="2714644"/>
          </a:xfrm>
          <a:prstGeom prst="rect">
            <a:avLst/>
          </a:prstGeom>
          <a:noFill/>
        </p:spPr>
      </p:pic>
      <p:sp>
        <p:nvSpPr>
          <p:cNvPr id="4" name="Текстовое поле 3"/>
          <p:cNvSpPr txBox="1"/>
          <p:nvPr/>
        </p:nvSpPr>
        <p:spPr>
          <a:xfrm>
            <a:off x="457200" y="5013325"/>
            <a:ext cx="29895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ym typeface="+mn-ea"/>
              </a:rPr>
              <a:t>Солнце смеётся.</a:t>
            </a:r>
            <a:endParaRPr lang="ru-RU" altLang="en-US" sz="3200" dirty="0">
              <a:sym typeface="+mn-ea"/>
            </a:endParaRP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779520" y="4929505"/>
            <a:ext cx="298958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ym typeface="+mn-ea"/>
              </a:rPr>
              <a:t>Осень проснётся и заплачет.</a:t>
            </a:r>
            <a:endParaRPr lang="ru-RU" sz="3200" dirty="0"/>
          </a:p>
          <a:p>
            <a:endParaRPr lang="ru-RU" altLang="en-US" sz="3200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music-misc/29541/track.72552962.kggk093r.og/m1000x1000?webp=false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483768" y="188640"/>
            <a:ext cx="4572032" cy="457203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48115" y="4768583"/>
            <a:ext cx="3643338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Алексей Николаевич Плещеев</a:t>
            </a:r>
            <a:endParaRPr lang="ru-RU" sz="36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овое поле 4"/>
          <p:cNvSpPr txBox="1"/>
          <p:nvPr/>
        </p:nvSpPr>
        <p:spPr>
          <a:xfrm>
            <a:off x="1907540" y="836930"/>
            <a:ext cx="609981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4400" dirty="0"/>
              <a:t>Стихотворение </a:t>
            </a:r>
            <a:endParaRPr lang="ru-RU" altLang="en-US" sz="4400" dirty="0"/>
          </a:p>
          <a:p>
            <a:pPr algn="ctr"/>
            <a:r>
              <a:rPr lang="ru-RU" altLang="en-US" sz="4400" dirty="0">
                <a:solidFill>
                  <a:srgbClr val="FF0000"/>
                </a:solidFill>
              </a:rPr>
              <a:t>«Осень наступила...»</a:t>
            </a:r>
            <a:endParaRPr lang="ru-RU" altLang="en-US" sz="44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520" y="3645024"/>
            <a:ext cx="6395634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22770" y="1854370"/>
            <a:ext cx="7013726" cy="1143000"/>
          </a:xfrm>
        </p:spPr>
        <p:txBody>
          <a:bodyPr/>
          <a:lstStyle/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всходы пшеницы, посеянные  осенью, а не весной.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 descr="https://i1.wp.com/www.tsgcinc.com/wordpress/wp-content/uploads/2020/01/shutterstock_89240365.png?resize=1000%2C665&amp;ssl=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87116" y="3050370"/>
            <a:ext cx="5263852" cy="3500462"/>
          </a:xfrm>
          <a:prstGeom prst="rect">
            <a:avLst/>
          </a:prstGeom>
          <a:noFill/>
        </p:spPr>
      </p:pic>
      <p:sp>
        <p:nvSpPr>
          <p:cNvPr id="5" name="Содержимое 2"/>
          <p:cNvSpPr txBox="1"/>
          <p:nvPr/>
        </p:nvSpPr>
        <p:spPr>
          <a:xfrm>
            <a:off x="429416" y="1854369"/>
            <a:ext cx="1622304" cy="63852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Озимь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22770" y="1854370"/>
            <a:ext cx="7013726" cy="1143000"/>
          </a:xfrm>
        </p:spPr>
        <p:txBody>
          <a:bodyPr/>
          <a:lstStyle/>
          <a:p>
            <a:pP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грустно.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одержимое 2"/>
          <p:cNvSpPr txBox="1"/>
          <p:nvPr/>
        </p:nvSpPr>
        <p:spPr>
          <a:xfrm>
            <a:off x="429416" y="1854369"/>
            <a:ext cx="1622304" cy="638527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Уныло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360" y="2493010"/>
            <a:ext cx="5143500" cy="4083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овое поле 4"/>
          <p:cNvSpPr txBox="1"/>
          <p:nvPr/>
        </p:nvSpPr>
        <p:spPr>
          <a:xfrm>
            <a:off x="1907540" y="836930"/>
            <a:ext cx="609981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 sz="4400" dirty="0"/>
              <a:t>Стихотворение </a:t>
            </a:r>
            <a:endParaRPr lang="ru-RU" altLang="en-US" sz="4400" dirty="0"/>
          </a:p>
          <a:p>
            <a:pPr algn="ctr"/>
            <a:r>
              <a:rPr lang="ru-RU" altLang="en-US" sz="4400" dirty="0">
                <a:solidFill>
                  <a:srgbClr val="FF0000"/>
                </a:solidFill>
              </a:rPr>
              <a:t>«Осень наступила...»</a:t>
            </a:r>
            <a:endParaRPr lang="ru-RU" altLang="en-US" sz="44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520" y="3645024"/>
            <a:ext cx="6395634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7744" y="245133"/>
            <a:ext cx="6680358" cy="3482642"/>
          </a:xfrm>
          <a:prstGeom prst="rect">
            <a:avLst/>
          </a:prstGeom>
        </p:spPr>
      </p:pic>
      <p:sp>
        <p:nvSpPr>
          <p:cNvPr id="5" name="Текстовое поле 3"/>
          <p:cNvSpPr txBox="1"/>
          <p:nvPr/>
        </p:nvSpPr>
        <p:spPr>
          <a:xfrm>
            <a:off x="2267744" y="3753941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Осень наступила,</a:t>
            </a:r>
            <a:endParaRPr lang="ru-RU" altLang="en-US" sz="3600" dirty="0"/>
          </a:p>
          <a:p>
            <a:endParaRPr lang="ru-RU" altLang="en-US" sz="3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339752" y="4005064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Высохли цветы.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752" y="229312"/>
            <a:ext cx="6619392" cy="369602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339752" y="4077072"/>
            <a:ext cx="5870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И глядят уныло</a:t>
            </a:r>
            <a:endParaRPr lang="ru-RU" altLang="en-US" sz="3600" dirty="0"/>
          </a:p>
          <a:p>
            <a:r>
              <a:rPr lang="ru-RU" altLang="en-US" sz="3600" dirty="0"/>
              <a:t>Голые кусты.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752" y="260648"/>
            <a:ext cx="6554689" cy="365791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267744" y="4005064"/>
            <a:ext cx="5870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Вянет и желтеет </a:t>
            </a:r>
            <a:endParaRPr lang="ru-RU" altLang="en-US" sz="3600" dirty="0"/>
          </a:p>
          <a:p>
            <a:r>
              <a:rPr lang="ru-RU" altLang="en-US" sz="3600" dirty="0"/>
              <a:t>Травка на лугах.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7744" y="188640"/>
            <a:ext cx="6675843" cy="36960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338737" y="3645024"/>
            <a:ext cx="5870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Только зеленеет </a:t>
            </a:r>
            <a:endParaRPr lang="ru-RU" altLang="en-US" sz="3600" dirty="0"/>
          </a:p>
          <a:p>
            <a:r>
              <a:rPr lang="ru-RU" altLang="en-US" sz="3600" dirty="0"/>
              <a:t>Озимь на полях.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752" y="241871"/>
            <a:ext cx="6559016" cy="340315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289244" y="4149080"/>
            <a:ext cx="58705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Туча небо кроет, </a:t>
            </a:r>
            <a:endParaRPr lang="ru-RU" altLang="en-US" sz="3600" dirty="0"/>
          </a:p>
          <a:p>
            <a:r>
              <a:rPr lang="ru-RU" altLang="en-US" sz="3600" dirty="0"/>
              <a:t>Солнце не блестит.</a:t>
            </a:r>
            <a:endParaRPr lang="ru-RU" altLang="en-US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7744" y="260648"/>
            <a:ext cx="6691085" cy="374174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195736" y="3933056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Ветер в поле воет, 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752" y="213896"/>
            <a:ext cx="6630849" cy="350824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051720" y="3789040"/>
            <a:ext cx="58705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Дождик моросит.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7744" y="206796"/>
            <a:ext cx="6700745" cy="336621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392084" y="4077072"/>
            <a:ext cx="5870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Воды зашумели</a:t>
            </a:r>
            <a:endParaRPr lang="ru-RU" altLang="en-US" sz="3600" dirty="0"/>
          </a:p>
          <a:p>
            <a:r>
              <a:rPr lang="ru-RU" altLang="en-US" sz="3600" dirty="0"/>
              <a:t>Быстрого ручья.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1760" y="188640"/>
            <a:ext cx="6564205" cy="374936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3"/>
          <p:cNvSpPr txBox="1"/>
          <p:nvPr/>
        </p:nvSpPr>
        <p:spPr>
          <a:xfrm>
            <a:off x="2555776" y="4200529"/>
            <a:ext cx="58705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en-US" sz="3600" dirty="0"/>
              <a:t>Птички улетели</a:t>
            </a:r>
            <a:endParaRPr lang="ru-RU" altLang="en-US" sz="3600" dirty="0"/>
          </a:p>
          <a:p>
            <a:r>
              <a:rPr lang="ru-RU" altLang="en-US" sz="3600" dirty="0"/>
              <a:t>В тёплые края.</a:t>
            </a:r>
            <a:endParaRPr lang="ru-RU" altLang="en-US" sz="3600" dirty="0"/>
          </a:p>
          <a:p>
            <a:endParaRPr lang="ru-RU" altLang="en-US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776" y="260648"/>
            <a:ext cx="6325148" cy="393988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86058"/>
            <a:ext cx="8229600" cy="1143000"/>
          </a:xfrm>
        </p:spPr>
        <p:txBody>
          <a:bodyPr/>
          <a:lstStyle/>
          <a:p>
            <a:r>
              <a:rPr lang="ru-RU" i="1" dirty="0"/>
              <a:t>Спасибо за внимание!</a:t>
            </a:r>
            <a:endParaRPr lang="ru-RU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1134</Words>
  <Application>WPS Presentation</Application>
  <PresentationFormat>Экран (4:3)</PresentationFormat>
  <Paragraphs>113</Paragraphs>
  <Slides>33</Slides>
  <Notes>0</Notes>
  <HiddenSlides>0</HiddenSlides>
  <MMClips>3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1" baseType="lpstr">
      <vt:lpstr>Arial</vt:lpstr>
      <vt:lpstr>SimSun</vt:lpstr>
      <vt:lpstr>Wingdings</vt:lpstr>
      <vt:lpstr>Times New Roman</vt:lpstr>
      <vt:lpstr>Microsoft YaHei</vt:lpstr>
      <vt:lpstr>Arial Unicode MS</vt:lpstr>
      <vt:lpstr>Calibri</vt:lpstr>
      <vt:lpstr>Тема Office</vt:lpstr>
      <vt:lpstr>PowerPoint 演示文稿</vt:lpstr>
      <vt:lpstr>PowerPoint 演示文稿</vt:lpstr>
      <vt:lpstr>Словарная работа</vt:lpstr>
      <vt:lpstr>Словарная работа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Средства выразительности</vt:lpstr>
      <vt:lpstr>Найди в стихотворении олицетворения </vt:lpstr>
      <vt:lpstr>PowerPoint 演示文稿</vt:lpstr>
      <vt:lpstr>PowerPoint 演示文稿</vt:lpstr>
      <vt:lpstr>PowerPoint 演示文稿</vt:lpstr>
      <vt:lpstr>Словарная работа</vt:lpstr>
      <vt:lpstr>Словарная работа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dudar</cp:lastModifiedBy>
  <cp:revision>37</cp:revision>
  <dcterms:created xsi:type="dcterms:W3CDTF">2020-03-27T18:50:00Z</dcterms:created>
  <dcterms:modified xsi:type="dcterms:W3CDTF">2025-09-27T09:55:31Z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E7E0EE718BF846FFA8F0E18A95687233_12</vt:lpwstr>
  </property>
  <property fmtid="{D5CDD505-2E9C-101B-9397-08002B2CF9AE}" pid="3" name="KSOProductBuildVer">
    <vt:lpwstr>1049-12.2.0.22549</vt:lpwstr>
  </property>
</Properties>
</file>