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91" r:id="rId2"/>
    <p:sldId id="278" r:id="rId3"/>
    <p:sldId id="261" r:id="rId4"/>
    <p:sldId id="263" r:id="rId5"/>
    <p:sldId id="262" r:id="rId6"/>
    <p:sldId id="264" r:id="rId7"/>
    <p:sldId id="266" r:id="rId8"/>
    <p:sldId id="267" r:id="rId9"/>
    <p:sldId id="268" r:id="rId10"/>
    <p:sldId id="290" r:id="rId11"/>
    <p:sldId id="265" r:id="rId12"/>
    <p:sldId id="272" r:id="rId13"/>
    <p:sldId id="289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CC9966"/>
    <a:srgbClr val="FFB3C9"/>
    <a:srgbClr val="FFC34B"/>
    <a:srgbClr val="0E262C"/>
    <a:srgbClr val="404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804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848994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95366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50946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706918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67973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07179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93203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858666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754189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320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17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29212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3280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6026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420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65280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415142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9CD6270-ED8A-470C-B237-CA967208EB54}" type="datetimeFigureOut">
              <a:rPr lang="ru-RU" smtClean="0"/>
              <a:pPr/>
              <a:t>17.11.2024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9F6B6-D4E6-4E54-B739-DF2021BB4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4729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ransition>
    <p:fade/>
  </p:transition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aralbum.ru/category/war/east/stalingrad/page/17/" TargetMode="External"/><Relationship Id="rId3" Type="http://schemas.openxmlformats.org/officeDocument/2006/relationships/hyperlink" Target="https://volgaland.volsu.ru/ru/object/4" TargetMode="External"/><Relationship Id="rId7" Type="http://schemas.openxmlformats.org/officeDocument/2006/relationships/hyperlink" Target="https://ulybajsya.ru/istoricheskie-fakty/stalingradskaya-bitva-kratko-samoe-glavnoe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volfoto.ru/stalingrad/before-war/photos/" TargetMode="External"/><Relationship Id="rId5" Type="http://schemas.openxmlformats.org/officeDocument/2006/relationships/hyperlink" Target="https://multiurok.ru/files/znamienityie-liudi-nashiegho-kraia.html" TargetMode="External"/><Relationship Id="rId10" Type="http://schemas.openxmlformats.org/officeDocument/2006/relationships/hyperlink" Target="https://trinixy.ru/40786-poslevoennyj-stalingrad-aprel-1947-38-foto.html" TargetMode="External"/><Relationship Id="rId4" Type="http://schemas.openxmlformats.org/officeDocument/2006/relationships/hyperlink" Target="https://foto-history.livejournal.com/3325337.html" TargetMode="External"/><Relationship Id="rId9" Type="http://schemas.openxmlformats.org/officeDocument/2006/relationships/hyperlink" Target="http://www.volgograd-history.ru/gallery/stalingrad/index.html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2A157F28-5687-7509-C3E1-833C76A3F4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908720"/>
            <a:ext cx="6620968" cy="3329581"/>
          </a:xfrm>
        </p:spPr>
        <p:txBody>
          <a:bodyPr/>
          <a:lstStyle/>
          <a:p>
            <a:r>
              <a:rPr lang="ru-RU" sz="6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Я горжусь своим городом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3D89AB8-1A09-5B04-589F-8BD4317074BF}"/>
              </a:ext>
            </a:extLst>
          </p:cNvPr>
          <p:cNvSpPr/>
          <p:nvPr/>
        </p:nvSpPr>
        <p:spPr>
          <a:xfrm>
            <a:off x="2026067" y="5661248"/>
            <a:ext cx="711793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</a:rPr>
              <a:t>Выполнила: учитель МОУ гимназии №6</a:t>
            </a:r>
          </a:p>
          <a:p>
            <a:pPr algn="ctr"/>
            <a:r>
              <a:rPr lang="ru-RU" sz="2400" b="1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</a:rPr>
              <a:t>Гавриленко </a:t>
            </a:r>
            <a:r>
              <a:rPr lang="ru-RU" sz="24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</a:rPr>
              <a:t>Л</a:t>
            </a:r>
            <a:r>
              <a:rPr lang="ru-RU" sz="2400" b="1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</a:rPr>
              <a:t>ариса </a:t>
            </a:r>
            <a:r>
              <a:rPr lang="ru-RU" sz="24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</a:rPr>
              <a:t>А</a:t>
            </a:r>
            <a:r>
              <a:rPr lang="ru-RU" sz="2400" b="1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</a:rPr>
              <a:t>лексеевна</a:t>
            </a:r>
          </a:p>
        </p:txBody>
      </p:sp>
    </p:spTree>
    <p:extLst>
      <p:ext uri="{BB962C8B-B14F-4D97-AF65-F5344CB8AC3E}">
        <p14:creationId xmlns:p14="http://schemas.microsoft.com/office/powerpoint/2010/main" val="63734965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D:\Пользователь Надежда\NADEZHDA\Desktop\Проект Я горжусь своим городом\Для Презентации\Моя Родина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3" name="Picture 9" descr="D:\Пользователь Надежда\NADEZHDA\Desktop\Проект Я горжусь своим городом\Для Презентации\Моя Родина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D:\Пользователь Надежда\NADEZHDA\Desktop\Проект Я горжусь своим городом\Для Презентации\Я родилась в городе-герое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214414" y="0"/>
            <a:ext cx="7612718" cy="1928802"/>
          </a:xfrm>
          <a:prstGeom prst="rect">
            <a:avLst/>
          </a:prstGeom>
          <a:noFill/>
        </p:spPr>
      </p:pic>
      <p:pic>
        <p:nvPicPr>
          <p:cNvPr id="1026" name="Picture 2" descr="D:\Пользователь Надежда\NADEZHDA\Desktop\Проект Я горжусь своим городом\Для Презентации\текст Я горжусь...Волгоград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928802"/>
            <a:ext cx="9627931" cy="250033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Пользователь Надежда\NADEZHDA\Desktop\Проект Я горжусь своим городом\Для Презентации\Слайд3_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D:\Пользователь Надежда\NADEZHDA\Desktop\Проект Я горжусь своим городом\Для Презентации\Слайд3_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2" y="24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203348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spc="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Горжусь славной историей </a:t>
            </a:r>
            <a:br>
              <a:rPr lang="ru-RU" sz="4000" b="1" spc="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4000" b="1" spc="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моего города</a:t>
            </a:r>
          </a:p>
        </p:txBody>
      </p:sp>
      <p:pic>
        <p:nvPicPr>
          <p:cNvPr id="13314" name="Picture 2" descr="D:\Пользователь Надежда\NADEZHDA\Desktop\Проект Я горжусь своим городом\Для Презентации\СТАЛИНГРАД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3" y="3286124"/>
            <a:ext cx="7572397" cy="1571636"/>
          </a:xfrm>
          <a:prstGeom prst="rect">
            <a:avLst/>
          </a:prstGeom>
          <a:noFill/>
        </p:spPr>
      </p:pic>
      <p:pic>
        <p:nvPicPr>
          <p:cNvPr id="13315" name="Picture 3" descr="D:\Пользователь Надежда\NADEZHDA\Desktop\Проект Я горжусь своим городом\Для Презентации\ВОЛГОГРАД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4694258"/>
            <a:ext cx="7500958" cy="16637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42844" y="2357430"/>
            <a:ext cx="1643074" cy="92333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5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1589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2844" y="3643314"/>
            <a:ext cx="1643074" cy="92333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5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1925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42844" y="5143512"/>
            <a:ext cx="1643074" cy="92333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5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1961</a:t>
            </a:r>
          </a:p>
        </p:txBody>
      </p:sp>
      <p:pic>
        <p:nvPicPr>
          <p:cNvPr id="13316" name="Picture 4" descr="D:\Пользователь Надежда\NADEZHDA\Desktop\Проект Я горжусь своим городом\Для Презентации\ЦАРИЦЫН_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1928802"/>
            <a:ext cx="7199313" cy="142876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54774" y="1214422"/>
            <a:ext cx="3674613" cy="4911741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0"/>
              </a:spcBef>
            </a:pPr>
            <a:r>
              <a:rPr lang="ru-RU" sz="1400" dirty="0">
                <a:latin typeface="Bookman Old Style" pitchFamily="18" charset="0"/>
              </a:rPr>
              <a:t>Основан в </a:t>
            </a:r>
            <a:r>
              <a:rPr lang="ru-RU" sz="1400" b="1" dirty="0">
                <a:latin typeface="Bookman Old Style" pitchFamily="18" charset="0"/>
              </a:rPr>
              <a:t>1589</a:t>
            </a:r>
            <a:r>
              <a:rPr lang="ru-RU" sz="1400" dirty="0">
                <a:latin typeface="Bookman Old Style" pitchFamily="18" charset="0"/>
              </a:rPr>
              <a:t> году как крепость для обороны южных границ русских земель.</a:t>
            </a:r>
          </a:p>
          <a:p>
            <a:pPr marL="0" indent="0">
              <a:spcBef>
                <a:spcPts val="0"/>
              </a:spcBef>
            </a:pPr>
            <a:r>
              <a:rPr lang="ru-RU" sz="1400" dirty="0">
                <a:latin typeface="Bookman Old Style" pitchFamily="18" charset="0"/>
              </a:rPr>
              <a:t>В 1608 году в городе была заложена первая каменная церковь – Иоанно-Предтеченская.</a:t>
            </a:r>
          </a:p>
          <a:p>
            <a:pPr marL="0" indent="0">
              <a:spcBef>
                <a:spcPts val="0"/>
              </a:spcBef>
            </a:pPr>
            <a:r>
              <a:rPr lang="ru-RU" sz="1400" dirty="0">
                <a:latin typeface="Bookman Old Style" pitchFamily="18" charset="0"/>
              </a:rPr>
              <a:t>В результате усилий Екатерины II в 1765 году в Царицыне и в Царицынском уезде появляются иностранцы-колонисты. </a:t>
            </a:r>
            <a:r>
              <a:rPr lang="ru-RU" sz="1400" dirty="0" err="1">
                <a:latin typeface="Bookman Old Style" pitchFamily="18" charset="0"/>
              </a:rPr>
              <a:t>Немцами-гернгутерами</a:t>
            </a:r>
            <a:r>
              <a:rPr lang="ru-RU" sz="1400" dirty="0">
                <a:latin typeface="Bookman Old Style" pitchFamily="18" charset="0"/>
              </a:rPr>
              <a:t> была основана </a:t>
            </a:r>
            <a:r>
              <a:rPr lang="ru-RU" sz="1400" dirty="0" err="1">
                <a:latin typeface="Bookman Old Style" pitchFamily="18" charset="0"/>
              </a:rPr>
              <a:t>Сарепта-на-Волге</a:t>
            </a:r>
            <a:r>
              <a:rPr lang="ru-RU" sz="1400" dirty="0">
                <a:latin typeface="Bookman Old Style" pitchFamily="18" charset="0"/>
              </a:rPr>
              <a:t>. За короткое время она превратилась в богатую колонию, в которой было развито горчичное, мануфактурное производство и другие ремесла.</a:t>
            </a:r>
          </a:p>
          <a:p>
            <a:pPr marL="0" indent="0">
              <a:spcBef>
                <a:spcPts val="0"/>
              </a:spcBef>
            </a:pPr>
            <a:r>
              <a:rPr lang="ru-RU" sz="1400" dirty="0">
                <a:latin typeface="Bookman Old Style" pitchFamily="18" charset="0"/>
              </a:rPr>
              <a:t>Строительство железнодорожной линии в направлении </a:t>
            </a:r>
            <a:r>
              <a:rPr lang="ru-RU" sz="1400" dirty="0" err="1">
                <a:latin typeface="Bookman Old Style" pitchFamily="18" charset="0"/>
              </a:rPr>
              <a:t>Калача-на-Дону</a:t>
            </a:r>
            <a:r>
              <a:rPr lang="ru-RU" sz="1400" dirty="0">
                <a:latin typeface="Bookman Old Style" pitchFamily="18" charset="0"/>
              </a:rPr>
              <a:t> в 1862 году и Грязей в 1872 году привело к экономическому подъёму и сделало Царицын узлом транспортных сообщений территорий близ Каспийского и Чёрного морей, а также Кавказа и Центральной России.</a:t>
            </a:r>
          </a:p>
          <a:p>
            <a:pPr marL="0" indent="0">
              <a:spcBef>
                <a:spcPts val="0"/>
              </a:spcBef>
            </a:pPr>
            <a:r>
              <a:rPr lang="ru-RU" sz="1400" dirty="0">
                <a:latin typeface="Bookman Old Style" pitchFamily="18" charset="0"/>
              </a:rPr>
              <a:t>К 1913 году уездный Царицын по числу жителей – 137 тысяч, обогнал многие губернские города. Это был период взрывного роста строительства жилых, производственных, общественно-развлекательных зданий, больниц, школ, гостиниц.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143768" y="730733"/>
            <a:ext cx="135732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1925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95310" y="714356"/>
            <a:ext cx="1357322" cy="76944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1589</a:t>
            </a: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86050" y="1500174"/>
            <a:ext cx="3643338" cy="442915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550" dirty="0">
                <a:latin typeface="Bookman Old Style" pitchFamily="18" charset="0"/>
              </a:rPr>
              <a:t>В 30-е годы 20 века Сталинград был одним из самых быстроразвивающихся городов страны, население которого составляло около 480 тыс. человек.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550" dirty="0">
                <a:latin typeface="Bookman Old Style" pitchFamily="18" charset="0"/>
              </a:rPr>
              <a:t>Вследствие реализации программы индустриализации СССР за годы довоенных пятилеток Сталинград стал мощным промышленным центром страны. По общему объёму производства город занимал второе место в Поволжье и четвёртое в РСФСР. Город играл большую роль в экономике страны, перспективы его дальнейшего развития также были значительными.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857232"/>
            <a:ext cx="135732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1925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43768" y="857232"/>
            <a:ext cx="135732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1942</a:t>
            </a: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86050" y="1214422"/>
            <a:ext cx="3571900" cy="452596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550" b="1" dirty="0">
                <a:latin typeface="Bookman Old Style" pitchFamily="18" charset="0"/>
              </a:rPr>
              <a:t>Сталинградская битва  </a:t>
            </a:r>
            <a:r>
              <a:rPr lang="ru-RU" sz="1550" dirty="0">
                <a:latin typeface="Bookman Old Style" pitchFamily="18" charset="0"/>
              </a:rPr>
              <a:t>—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550" dirty="0">
                <a:latin typeface="Bookman Old Style" pitchFamily="18" charset="0"/>
              </a:rPr>
              <a:t>одно из крупнейших и самых значительных сражений во Второй мировой войне. Красная Армия оказала героическое сопротивление гитлеровским войскам, стремившимся захватить город, а затем, в ходе наступательной операции «Уран», начавшейся 19 ноября 1942 года, окружила, а позже, ко 2 февраля 1943 разгромила и пленила в городе и вокруг него 6-ю немецкую армию. Германской армии был нанесен тяжелейший удар, от которого она так и не смогла оправиться — в Великой Отечественной войне наступил перелом.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071546"/>
            <a:ext cx="13115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17 июля </a:t>
            </a:r>
          </a:p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1942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9454" y="1071546"/>
            <a:ext cx="17439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2 февраля 1943</a:t>
            </a: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86050" y="1689119"/>
            <a:ext cx="3643338" cy="452596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200" b="1" dirty="0">
                <a:latin typeface="Bookman Old Style" pitchFamily="18" charset="0"/>
              </a:rPr>
              <a:t>Мой бессмертный Сталинград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00" dirty="0">
                <a:latin typeface="Bookman Old Style" pitchFamily="18" charset="0"/>
              </a:rPr>
              <a:t>За время боёв сожжено и разрушено более 90 % всего жилого фонда. После сражения город был похож на развалины. После окончания сражения на заседании Правительства СССР был поднят вопрос о нецелесообразности восстановления города. Было подсчитано, что дешевле построить новый город, чем пытаться восстановить разрушенный. Предлагали построить Сталинград километров на 10 выше по Волге, а на месте бывшего города сделать музей под открытым небом. Но Сталин приказал восстановить город любой ценой. И уже в марте 1943 года в городе начались восстановительные работы.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00" dirty="0">
                <a:latin typeface="Bookman Old Style" pitchFamily="18" charset="0"/>
              </a:rPr>
              <a:t>Архитекторы стремились отразить героику Сталинграда во внешнем облике зданий. Отсюда монументальность, усложненность даже обычных жилых домов, построенных в пятидесятые годы. Стиль в послевоенном строительстве вошёл в историю как сталинский неоклассицизм. </a:t>
            </a:r>
          </a:p>
          <a:p>
            <a:pPr marL="0" indent="0">
              <a:spcBef>
                <a:spcPts val="0"/>
              </a:spcBef>
              <a:buNone/>
            </a:pPr>
            <a:endParaRPr lang="ru-RU" sz="1200" dirty="0"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857232"/>
            <a:ext cx="135732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1943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43768" y="857232"/>
            <a:ext cx="135732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1961</a:t>
            </a: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1285860"/>
            <a:ext cx="6643734" cy="484030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850" b="1" dirty="0">
                <a:latin typeface="Bookman Old Style" pitchFamily="18" charset="0"/>
              </a:rPr>
              <a:t>Волгоград</a:t>
            </a:r>
            <a:r>
              <a:rPr lang="ru-RU" sz="1850" dirty="0">
                <a:latin typeface="Bookman Old Style" pitchFamily="18" charset="0"/>
              </a:rPr>
              <a:t> –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Это город-герой с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Богатым историческим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прошлым, и в то же время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Развивающийся промышленный центр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региона. Он является привлекательным туристическим местом с уникальными историческими памятниками, природой, архитектурными достопримечательностями.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Экономика и промышленный потенциал города играет важную роль для региона и страны в целом. Наиболее развитыми отраслями являются </a:t>
            </a:r>
            <a:r>
              <a:rPr lang="ru-RU" sz="1850" dirty="0" err="1">
                <a:latin typeface="Bookman Old Style" pitchFamily="18" charset="0"/>
              </a:rPr>
              <a:t>нефте</a:t>
            </a:r>
            <a:r>
              <a:rPr lang="ru-RU" sz="1850" dirty="0">
                <a:latin typeface="Bookman Old Style" pitchFamily="18" charset="0"/>
              </a:rPr>
              <a:t>-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и </a:t>
            </a:r>
            <a:r>
              <a:rPr lang="ru-RU" sz="1850" dirty="0" err="1">
                <a:latin typeface="Bookman Old Style" pitchFamily="18" charset="0"/>
              </a:rPr>
              <a:t>металлопереработка</a:t>
            </a:r>
            <a:r>
              <a:rPr lang="ru-RU" sz="1850" dirty="0">
                <a:latin typeface="Bookman Old Style" pitchFamily="18" charset="0"/>
              </a:rPr>
              <a:t>, химическая и пищевая промышленности, </a:t>
            </a:r>
            <a:r>
              <a:rPr lang="ru-RU" sz="1850" dirty="0" err="1">
                <a:latin typeface="Bookman Old Style" pitchFamily="18" charset="0"/>
              </a:rPr>
              <a:t>машино</a:t>
            </a:r>
            <a:r>
              <a:rPr lang="ru-RU" sz="1850" dirty="0">
                <a:latin typeface="Bookman Old Style" pitchFamily="18" charset="0"/>
              </a:rPr>
              <a:t>- и кораблестроение.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Волгоград является также крупным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образовательным центром, в котором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успешно работают шесть университетов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50" dirty="0">
                <a:latin typeface="Bookman Old Style" pitchFamily="18" charset="0"/>
              </a:rPr>
              <a:t>и несколько профильных вузов.</a:t>
            </a: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Пользователь Надежда\Фото\Бессмертный полк и ретро-поезд 2018\P11401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018255"/>
            <a:ext cx="3786182" cy="28396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285993"/>
            <a:ext cx="8572560" cy="10715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3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Моя семья, как и все жители моего города-героя Волгограда, чтит память о героях мамой страшной в истории Великой Отечественной войны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5786454"/>
            <a:ext cx="3643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Портрет моего прадеда в строю </a:t>
            </a:r>
          </a:p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бессмертного полка</a:t>
            </a:r>
          </a:p>
        </p:txBody>
      </p:sp>
      <p:pic>
        <p:nvPicPr>
          <p:cNvPr id="1027" name="Picture 3" descr="D:\Пользователь Надежда\Фото\Бессмертный полк и ретро-поезд 2018\Ретро-поезд\P11401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3143248"/>
            <a:ext cx="2857520" cy="2143140"/>
          </a:xfrm>
          <a:prstGeom prst="roundRect">
            <a:avLst>
              <a:gd name="adj" fmla="val 1482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D:\Пользователь Надежда\Фото\Бессмертный полк и ретро-поезд 2018\Ретро-поезд\P1140183.JPG"/>
          <p:cNvPicPr>
            <a:picLocks noChangeAspect="1" noChangeArrowheads="1"/>
          </p:cNvPicPr>
          <p:nvPr/>
        </p:nvPicPr>
        <p:blipFill>
          <a:blip r:embed="rId5" cstate="print"/>
          <a:srcRect t="21154" r="9150"/>
          <a:stretch>
            <a:fillRect/>
          </a:stretch>
        </p:blipFill>
        <p:spPr bwMode="auto">
          <a:xfrm rot="5400000">
            <a:off x="6308825" y="3692439"/>
            <a:ext cx="3146360" cy="2047978"/>
          </a:xfrm>
          <a:prstGeom prst="roundRect">
            <a:avLst>
              <a:gd name="adj" fmla="val 1482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4071934" y="5715016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Встречаем Ретро-поезд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6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6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6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785794"/>
            <a:ext cx="8072494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Я горжусь земляками,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которые выращивают хлеб, добывают нефть, строят дома и дороги, работают на заводах и фабриках, пишут книги и картины, лечат больных, учат детей, участвуют в спортивных олимпиадах. Многие уроженцы моего города стали гордостью страны. Правительство высоко оценило трудовые и ратные заслуги волгоградцев.</a:t>
            </a:r>
          </a:p>
        </p:txBody>
      </p:sp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stihi.ru/pics/2011/07/03/4475.jpg"/>
          <p:cNvPicPr>
            <a:picLocks noChangeAspect="1" noChangeArrowheads="1"/>
          </p:cNvPicPr>
          <p:nvPr/>
        </p:nvPicPr>
        <p:blipFill>
          <a:blip r:embed="rId3">
            <a:lum bright="42000" contrast="-45000"/>
          </a:blip>
          <a:srcRect/>
          <a:stretch>
            <a:fillRect/>
          </a:stretch>
        </p:blipFill>
        <p:spPr bwMode="auto">
          <a:xfrm>
            <a:off x="199063" y="359890"/>
            <a:ext cx="8944937" cy="628382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643050"/>
            <a:ext cx="7643866" cy="19288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600" dirty="0">
                <a:latin typeface="Bookman Old Style" pitchFamily="18" charset="0"/>
              </a:rPr>
              <a:t>Для всех друзей, мой город, ты святыня,</a:t>
            </a:r>
            <a:br>
              <a:rPr lang="ru-RU" sz="2600" dirty="0">
                <a:latin typeface="Bookman Old Style" pitchFamily="18" charset="0"/>
              </a:rPr>
            </a:br>
            <a:r>
              <a:rPr lang="ru-RU" sz="2600" dirty="0">
                <a:latin typeface="Bookman Old Style" pitchFamily="18" charset="0"/>
              </a:rPr>
              <a:t>Царицын, Сталинград и Волгоград,</a:t>
            </a:r>
            <a:br>
              <a:rPr lang="ru-RU" sz="2600" dirty="0">
                <a:latin typeface="Bookman Old Style" pitchFamily="18" charset="0"/>
              </a:rPr>
            </a:br>
            <a:r>
              <a:rPr lang="ru-RU" sz="2600" dirty="0">
                <a:latin typeface="Bookman Old Style" pitchFamily="18" charset="0"/>
              </a:rPr>
              <a:t>Тобой гордится Родина – Россия,</a:t>
            </a:r>
            <a:br>
              <a:rPr lang="ru-RU" sz="2600" dirty="0">
                <a:latin typeface="Bookman Old Style" pitchFamily="18" charset="0"/>
              </a:rPr>
            </a:br>
            <a:r>
              <a:rPr lang="ru-RU" sz="2600" dirty="0">
                <a:latin typeface="Bookman Old Style" pitchFamily="18" charset="0"/>
              </a:rPr>
              <a:t>Когда идет на праздничный парад!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3500438"/>
            <a:ext cx="735811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>
                <a:latin typeface="Bookman Old Style" pitchFamily="18" charset="0"/>
              </a:rPr>
              <a:t>Причины есть, чтобы в тебя влюбиться</a:t>
            </a:r>
            <a:br>
              <a:rPr lang="ru-RU" sz="2600" dirty="0">
                <a:latin typeface="Bookman Old Style" pitchFamily="18" charset="0"/>
              </a:rPr>
            </a:br>
            <a:r>
              <a:rPr lang="ru-RU" sz="2600" dirty="0">
                <a:latin typeface="Bookman Old Style" pitchFamily="18" charset="0"/>
              </a:rPr>
              <a:t>И в отдаленной глубине веков</a:t>
            </a:r>
            <a:br>
              <a:rPr lang="ru-RU" sz="2600" dirty="0">
                <a:latin typeface="Bookman Old Style" pitchFamily="18" charset="0"/>
              </a:rPr>
            </a:br>
            <a:r>
              <a:rPr lang="ru-RU" sz="2600" dirty="0">
                <a:latin typeface="Bookman Old Style" pitchFamily="18" charset="0"/>
              </a:rPr>
              <a:t>Ты будешь светлым именем светиться,</a:t>
            </a:r>
            <a:br>
              <a:rPr lang="ru-RU" sz="2600" dirty="0">
                <a:latin typeface="Bookman Old Style" pitchFamily="18" charset="0"/>
              </a:rPr>
            </a:br>
            <a:r>
              <a:rPr lang="ru-RU" sz="2600" dirty="0">
                <a:latin typeface="Bookman Old Style" pitchFamily="18" charset="0"/>
              </a:rPr>
              <a:t>Как украшенье волжских городов!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072198" y="5429264"/>
            <a:ext cx="27911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Bookman Old Style" pitchFamily="18" charset="0"/>
              </a:rPr>
              <a:t>Вячеслав </a:t>
            </a:r>
            <a:r>
              <a:rPr lang="ru-RU" sz="2000" dirty="0" err="1">
                <a:latin typeface="Bookman Old Style" pitchFamily="18" charset="0"/>
              </a:rPr>
              <a:t>Дербишер</a:t>
            </a:r>
            <a:endParaRPr lang="ru-RU" sz="2000" dirty="0">
              <a:latin typeface="Bookman Old Styl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196752"/>
            <a:ext cx="8643998" cy="43891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/>
              <a:t>В презентации использованы интернет-ресурсы:</a:t>
            </a:r>
          </a:p>
          <a:p>
            <a:r>
              <a:rPr lang="en-US" sz="2000" u="sng" dirty="0">
                <a:hlinkClick r:id="rId3"/>
              </a:rPr>
              <a:t>https://volgaland.volsu.ru/ru/object/4</a:t>
            </a:r>
            <a:endParaRPr lang="ru-RU" sz="2000" u="sng" dirty="0"/>
          </a:p>
          <a:p>
            <a:r>
              <a:rPr lang="en-US" sz="2000" u="sng" dirty="0">
                <a:hlinkClick r:id="rId4"/>
              </a:rPr>
              <a:t>https://foto-history.livejournal.com/3325337.html</a:t>
            </a:r>
            <a:endParaRPr lang="ru-RU" sz="2000" u="sng" dirty="0"/>
          </a:p>
          <a:p>
            <a:r>
              <a:rPr lang="en-US" sz="2000" u="sng" dirty="0">
                <a:hlinkClick r:id="rId5"/>
              </a:rPr>
              <a:t>https://multiurok.ru/files/znamienityie-liudi-nashiegho-kraia.html</a:t>
            </a:r>
            <a:endParaRPr lang="ru-RU" sz="2000" u="sng" dirty="0"/>
          </a:p>
          <a:p>
            <a:r>
              <a:rPr lang="en-US" sz="2000" u="sng" dirty="0">
                <a:hlinkClick r:id="rId6"/>
              </a:rPr>
              <a:t>http://volfoto.ru/stalingrad/before-war/photos/</a:t>
            </a:r>
            <a:endParaRPr lang="ru-RU" sz="2000" u="sng" dirty="0"/>
          </a:p>
          <a:p>
            <a:r>
              <a:rPr lang="en-US" sz="2000" u="sng" dirty="0">
                <a:hlinkClick r:id="rId7"/>
              </a:rPr>
              <a:t>https://ulybajsya.ru/istoricheskie-fakty/stalingradskaya-bitva-kratko-samoe-glavnoe.html</a:t>
            </a:r>
            <a:endParaRPr lang="ru-RU" sz="2000" u="sng" dirty="0"/>
          </a:p>
          <a:p>
            <a:r>
              <a:rPr lang="en-US" sz="2000" u="sng" dirty="0">
                <a:hlinkClick r:id="rId8"/>
              </a:rPr>
              <a:t>http://waralbum.ru/category/war/east/stalingrad/page/17/</a:t>
            </a:r>
            <a:endParaRPr lang="ru-RU" sz="2000" u="sng" dirty="0"/>
          </a:p>
          <a:p>
            <a:r>
              <a:rPr lang="en-US" sz="2000" u="sng" dirty="0">
                <a:hlinkClick r:id="rId9"/>
              </a:rPr>
              <a:t>http://www.volgograd-history.ru/gallery/stalingrad/index.html</a:t>
            </a:r>
            <a:endParaRPr lang="ru-RU" sz="2000" u="sng" dirty="0"/>
          </a:p>
          <a:p>
            <a:r>
              <a:rPr lang="en-US" sz="2000" u="sng" dirty="0">
                <a:hlinkClick r:id="rId10"/>
              </a:rPr>
              <a:t>https://trinixy.ru/40786-poslevoennyj-stalingrad-aprel-1947-38-foto.html</a:t>
            </a:r>
            <a:endParaRPr lang="ru-RU" sz="2000" u="sng" dirty="0"/>
          </a:p>
          <a:p>
            <a:endParaRPr lang="ru-RU" sz="2000" u="sng" dirty="0"/>
          </a:p>
          <a:p>
            <a:endParaRPr lang="ru-RU" sz="2000" u="sng" dirty="0"/>
          </a:p>
          <a:p>
            <a:endParaRPr lang="ru-RU" sz="2000" u="sng" dirty="0"/>
          </a:p>
          <a:p>
            <a:endParaRPr lang="ru-RU" sz="2000" u="sng" dirty="0"/>
          </a:p>
          <a:p>
            <a:endParaRPr lang="ru-RU" sz="2400" dirty="0"/>
          </a:p>
        </p:txBody>
      </p:sp>
    </p:spTree>
  </p:cSld>
  <p:clrMapOvr>
    <a:masterClrMapping/>
  </p:clrMapOvr>
  <p:transition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357298"/>
            <a:ext cx="8229600" cy="3786214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9600" b="1" dirty="0">
                <a:ln w="57150">
                  <a:solidFill>
                    <a:srgbClr val="A5002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Monotype Corsiva" pitchFamily="66" charset="0"/>
              </a:rPr>
              <a:t>Спасибо </a:t>
            </a:r>
            <a:br>
              <a:rPr lang="ru-RU" sz="9600" b="1" dirty="0">
                <a:ln w="57150">
                  <a:solidFill>
                    <a:srgbClr val="A5002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Monotype Corsiva" pitchFamily="66" charset="0"/>
              </a:rPr>
            </a:br>
            <a:r>
              <a:rPr lang="ru-RU" sz="9600" b="1" dirty="0">
                <a:ln w="57150">
                  <a:solidFill>
                    <a:srgbClr val="A5002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Monotype Corsiva" pitchFamily="66" charset="0"/>
              </a:rPr>
              <a:t>за просмотр</a:t>
            </a:r>
          </a:p>
        </p:txBody>
      </p:sp>
    </p:spTree>
  </p:cSld>
  <p:clrMapOvr>
    <a:masterClrMapping/>
  </p:clrMapOvr>
  <p:transition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3655</TotalTime>
  <Words>802</Words>
  <Application>Microsoft Office PowerPoint</Application>
  <PresentationFormat>Экран (4:3)</PresentationFormat>
  <Paragraphs>62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Bookman Old Style</vt:lpstr>
      <vt:lpstr>Century Gothic</vt:lpstr>
      <vt:lpstr>Monotype Corsiva</vt:lpstr>
      <vt:lpstr>Wingdings 3</vt:lpstr>
      <vt:lpstr>Ион</vt:lpstr>
      <vt:lpstr>Я горжусь своим городом</vt:lpstr>
      <vt:lpstr>Презентация PowerPoint</vt:lpstr>
      <vt:lpstr>Презентация PowerPoint</vt:lpstr>
      <vt:lpstr>Горжусь славной историей  моего города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 за просмотр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</cp:lastModifiedBy>
  <cp:revision>263</cp:revision>
  <dcterms:created xsi:type="dcterms:W3CDTF">2016-03-27T07:27:40Z</dcterms:created>
  <dcterms:modified xsi:type="dcterms:W3CDTF">2024-11-17T12:02:46Z</dcterms:modified>
</cp:coreProperties>
</file>