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71" r:id="rId8"/>
    <p:sldId id="262" r:id="rId9"/>
    <p:sldId id="269" r:id="rId10"/>
    <p:sldId id="263" r:id="rId11"/>
    <p:sldId id="264" r:id="rId12"/>
    <p:sldId id="265" r:id="rId13"/>
    <p:sldId id="267" r:id="rId14"/>
    <p:sldId id="268" r:id="rId15"/>
    <p:sldId id="266" r:id="rId16"/>
    <p:sldId id="272" r:id="rId17"/>
    <p:sldId id="273" r:id="rId18"/>
    <p:sldId id="275" r:id="rId19"/>
    <p:sldId id="274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311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30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718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979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622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101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277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85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29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261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2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460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МИНИСТЕРСТВО ОБРАЗОВАНИЯ И НАУКИ РЕСПУБЛИКИ ХАКАСИЯ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«ПРОФЕССИОНАЛЬНОЕ УЧИЛИЩЕ №18»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348880"/>
            <a:ext cx="7408333" cy="3450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урока </a:t>
            </a:r>
          </a:p>
          <a:p>
            <a:pPr marL="0" indent="0" algn="ctr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 геометрии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для студентов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профессии</a:t>
            </a:r>
          </a:p>
          <a:p>
            <a:pPr marL="0" indent="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«Мастер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общестроительных работ» </a:t>
            </a:r>
          </a:p>
          <a:p>
            <a:pPr marL="0" indent="0"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5157192"/>
            <a:ext cx="5544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dirty="0" smtClean="0">
                <a:solidFill>
                  <a:prstClr val="black"/>
                </a:solidFill>
              </a:rPr>
              <a:t>Преподаватель математики   </a:t>
            </a:r>
            <a:r>
              <a:rPr lang="ru-RU" sz="2000" dirty="0" err="1" smtClean="0">
                <a:solidFill>
                  <a:prstClr val="black"/>
                </a:solidFill>
              </a:rPr>
              <a:t>Боргоякова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В.Ф</a:t>
            </a:r>
            <a:endParaRPr lang="ru-RU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51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Тема: Объем </a:t>
            </a:r>
            <a:r>
              <a:rPr lang="ru-RU" dirty="0"/>
              <a:t>прямоугольного параллелепипеда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96170"/>
            <a:ext cx="6264696" cy="20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63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1800" y="3212976"/>
            <a:ext cx="5853336" cy="2962214"/>
          </a:xfrm>
        </p:spPr>
        <p:txBody>
          <a:bodyPr>
            <a:normAutofit lnSpcReduction="10000"/>
          </a:bodyPr>
          <a:lstStyle/>
          <a:p>
            <a:pPr marL="71120">
              <a:lnSpc>
                <a:spcPct val="115000"/>
              </a:lnSpc>
              <a:spcAft>
                <a:spcPts val="1000"/>
              </a:spcAft>
              <a:tabLst>
                <a:tab pos="790575" algn="l"/>
              </a:tabLs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«Наука без практики похожа на стоячую воду, а ум человека, не находя себе применения, чахнет»      </a:t>
            </a:r>
            <a:endParaRPr lang="ru-RU" b="1" dirty="0">
              <a:ea typeface="Calibri"/>
              <a:cs typeface="Times New Roman"/>
            </a:endParaRPr>
          </a:p>
          <a:p>
            <a:pPr algn="r"/>
            <a:r>
              <a:rPr lang="ru-RU" i="1" dirty="0"/>
              <a:t>Леонардо да Винчи</a:t>
            </a:r>
          </a:p>
          <a:p>
            <a:endParaRPr lang="ru-RU" dirty="0"/>
          </a:p>
        </p:txBody>
      </p:sp>
      <p:pic>
        <p:nvPicPr>
          <p:cNvPr id="4" name="Picture 4" descr="C:\Users\Ангелина\Desktop\открытый урок 21 д\11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68"/>
            <a:ext cx="3744416" cy="295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86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урока: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Сформировать умения </a:t>
            </a:r>
            <a:r>
              <a:rPr lang="ru-RU" dirty="0"/>
              <a:t>находить </a:t>
            </a:r>
            <a:r>
              <a:rPr lang="ru-RU" dirty="0" smtClean="0"/>
              <a:t>объем </a:t>
            </a:r>
            <a:r>
              <a:rPr lang="ru-RU" dirty="0"/>
              <a:t>прямоугольного параллелепипеда и применять полученные знания для решения производственных задач</a:t>
            </a:r>
          </a:p>
        </p:txBody>
      </p:sp>
    </p:spTree>
    <p:extLst>
      <p:ext uri="{BB962C8B-B14F-4D97-AF65-F5344CB8AC3E}">
        <p14:creationId xmlns:p14="http://schemas.microsoft.com/office/powerpoint/2010/main" val="149709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052736"/>
            <a:ext cx="8147248" cy="507342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образовательные:</a:t>
            </a:r>
            <a:r>
              <a:rPr lang="ru-RU" dirty="0"/>
              <a:t> </a:t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dirty="0"/>
              <a:t>-</a:t>
            </a:r>
            <a:r>
              <a:rPr lang="ru-RU" dirty="0" smtClean="0"/>
              <a:t>научить применять </a:t>
            </a:r>
            <a:r>
              <a:rPr lang="ru-RU" dirty="0"/>
              <a:t>теоретические знания для нахождения объемов прямоугольных параллелепипедов и решать производственные задачи;</a:t>
            </a:r>
            <a:br>
              <a:rPr lang="ru-RU" dirty="0"/>
            </a:br>
            <a:r>
              <a:rPr lang="ru-RU" b="1" dirty="0"/>
              <a:t>развивающие: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- развивать познавательную активность , творческие способности, мышление, умение анализировать и обобщать, переносить знания из одной ситуации в другую;</a:t>
            </a:r>
            <a:br>
              <a:rPr lang="ru-RU" dirty="0"/>
            </a:br>
            <a:r>
              <a:rPr lang="ru-RU" b="1" dirty="0"/>
              <a:t>воспитательные: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- показать значимость математики для выбранной профессии;</a:t>
            </a:r>
          </a:p>
          <a:p>
            <a:pPr marL="0" indent="0">
              <a:buNone/>
            </a:pPr>
            <a:r>
              <a:rPr lang="ru-RU" dirty="0"/>
              <a:t>- вызвать интерес к практическому применению полученных знаний по теме;</a:t>
            </a:r>
          </a:p>
          <a:p>
            <a:pPr marL="0" indent="0">
              <a:buNone/>
            </a:pPr>
            <a:r>
              <a:rPr lang="ru-RU" dirty="0"/>
              <a:t>- формировать навыки взаимоконтроля и самооценки;</a:t>
            </a:r>
          </a:p>
          <a:p>
            <a:pPr marL="0" indent="0">
              <a:buNone/>
            </a:pPr>
            <a:r>
              <a:rPr lang="ru-RU" dirty="0"/>
              <a:t>-  воспитывать культуру общения, умение работать  группах, слушать друг друга;</a:t>
            </a:r>
          </a:p>
          <a:p>
            <a:pPr marL="0" indent="0">
              <a:buNone/>
            </a:pPr>
            <a:r>
              <a:rPr lang="ru-RU" dirty="0"/>
              <a:t>- воспитывать чувство взаимовыручки, внимательного отношения друг к другу при работе на уроке.</a:t>
            </a:r>
          </a:p>
        </p:txBody>
      </p:sp>
    </p:spTree>
    <p:extLst>
      <p:ext uri="{BB962C8B-B14F-4D97-AF65-F5344CB8AC3E}">
        <p14:creationId xmlns:p14="http://schemas.microsoft.com/office/powerpoint/2010/main" val="201406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Фронтальный опрос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420888"/>
            <a:ext cx="770485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</a:t>
            </a:r>
            <a:r>
              <a:rPr lang="ru-RU" sz="2400" dirty="0"/>
              <a:t>. Какой параллелепипед называется прямоугольным?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2. Сколько граней, вершин и ребер у прямоугольного параллелепипеда?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3. Что такое линейные размеры прямоугольного параллелепипеда?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4. Что такое куб?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8169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Объем прямоугольного параллелепипеда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а-длина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b-ширина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с- </a:t>
            </a:r>
            <a:r>
              <a:rPr lang="ru-RU" dirty="0"/>
              <a:t>высота</a:t>
            </a:r>
          </a:p>
          <a:p>
            <a:pPr marL="0" indent="0">
              <a:buNone/>
            </a:pPr>
            <a:r>
              <a:rPr lang="ru-RU" dirty="0" smtClean="0"/>
              <a:t>       V=</a:t>
            </a:r>
            <a:r>
              <a:rPr lang="ru-RU" dirty="0" err="1" smtClean="0"/>
              <a:t>abc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</a:t>
            </a:r>
            <a:r>
              <a:rPr lang="ru-RU" dirty="0" err="1"/>
              <a:t>S</a:t>
            </a:r>
            <a:r>
              <a:rPr lang="ru-RU" baseline="-25000" dirty="0" err="1"/>
              <a:t>осн</a:t>
            </a:r>
            <a:r>
              <a:rPr lang="ru-RU" dirty="0"/>
              <a:t>= </a:t>
            </a:r>
            <a:r>
              <a:rPr lang="ru-RU" dirty="0" err="1"/>
              <a:t>ab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 V=</a:t>
            </a:r>
            <a:r>
              <a:rPr lang="ru-RU" dirty="0" err="1" smtClean="0"/>
              <a:t>S</a:t>
            </a:r>
            <a:r>
              <a:rPr lang="ru-RU" baseline="-25000" dirty="0" err="1" smtClean="0"/>
              <a:t>осн</a:t>
            </a:r>
            <a:r>
              <a:rPr lang="ru-RU" dirty="0" err="1" smtClean="0"/>
              <a:t>H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   </a:t>
            </a:r>
            <a:r>
              <a:rPr lang="en-US" dirty="0" smtClean="0"/>
              <a:t>H – </a:t>
            </a:r>
            <a:r>
              <a:rPr lang="ru-RU" dirty="0" smtClean="0"/>
              <a:t>высота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4644008" y="1843882"/>
            <a:ext cx="3729037" cy="1803400"/>
            <a:chOff x="793" y="1661"/>
            <a:chExt cx="2349" cy="1136"/>
          </a:xfrm>
          <a:solidFill>
            <a:srgbClr val="FF0000"/>
          </a:solidFill>
        </p:grpSpPr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>
              <a:off x="793" y="1661"/>
              <a:ext cx="1905" cy="1134"/>
            </a:xfrm>
            <a:prstGeom prst="cube">
              <a:avLst>
                <a:gd name="adj" fmla="val 25000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1338" y="2432"/>
              <a:ext cx="625" cy="3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 sz="3200" b="1" dirty="0">
                  <a:solidFill>
                    <a:srgbClr val="FFFF00"/>
                  </a:solidFill>
                </a:rPr>
                <a:t>а</a:t>
              </a: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793" y="2115"/>
              <a:ext cx="625" cy="36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 sz="3200" b="1" dirty="0">
                  <a:solidFill>
                    <a:srgbClr val="FFFF00"/>
                  </a:solidFill>
                </a:rPr>
                <a:t>с</a:t>
              </a:r>
            </a:p>
          </p:txBody>
        </p:sp>
        <p:sp>
          <p:nvSpPr>
            <p:cNvPr id="8" name="Line 10"/>
            <p:cNvSpPr>
              <a:spLocks noChangeShapeType="1"/>
            </p:cNvSpPr>
            <p:nvPr/>
          </p:nvSpPr>
          <p:spPr bwMode="auto">
            <a:xfrm>
              <a:off x="1066" y="1661"/>
              <a:ext cx="0" cy="90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1066" y="2523"/>
              <a:ext cx="1587" cy="0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2517" y="2296"/>
              <a:ext cx="625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 sz="3200" b="1" dirty="0">
                  <a:solidFill>
                    <a:srgbClr val="FFFF00"/>
                  </a:solidFill>
                </a:rPr>
                <a:t>в</a:t>
              </a:r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 flipH="1">
              <a:off x="793" y="2523"/>
              <a:ext cx="273" cy="272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24164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Размеры и грани кирпича</a:t>
            </a:r>
          </a:p>
        </p:txBody>
      </p:sp>
      <p:pic>
        <p:nvPicPr>
          <p:cNvPr id="7" name="Содержимое 3" descr="кирпич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59831" y="2564904"/>
            <a:ext cx="5341887" cy="3561259"/>
          </a:xfrm>
        </p:spPr>
      </p:pic>
      <p:sp>
        <p:nvSpPr>
          <p:cNvPr id="8" name="Прямоугольник 7"/>
          <p:cNvSpPr/>
          <p:nvPr/>
        </p:nvSpPr>
        <p:spPr>
          <a:xfrm>
            <a:off x="755576" y="1234207"/>
            <a:ext cx="64807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Что мы знаем о обыкновенном кирпиче? Размеры? Грани?</a:t>
            </a:r>
          </a:p>
        </p:txBody>
      </p:sp>
    </p:spTree>
    <p:extLst>
      <p:ext uri="{BB962C8B-B14F-4D97-AF65-F5344CB8AC3E}">
        <p14:creationId xmlns:p14="http://schemas.microsoft.com/office/powerpoint/2010/main" val="156449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778098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  <p:pic>
        <p:nvPicPr>
          <p:cNvPr id="4" name="Содержимое 3" descr="http://lib.convdocs.org/pars_docs/refs/196/195885/195885_html_265f688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096667"/>
            <a:ext cx="2376264" cy="2231380"/>
          </a:xfrm>
          <a:ln/>
        </p:spPr>
      </p:pic>
      <p:sp>
        <p:nvSpPr>
          <p:cNvPr id="5" name="Прямоугольник 4"/>
          <p:cNvSpPr/>
          <p:nvPr/>
        </p:nvSpPr>
        <p:spPr>
          <a:xfrm>
            <a:off x="2845415" y="109666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Calibri" pitchFamily="34" charset="0"/>
              </a:rPr>
              <a:t>Размер </a:t>
            </a:r>
            <a:r>
              <a:rPr lang="ru-RU" sz="2000" dirty="0" smtClean="0">
                <a:latin typeface="Calibri" pitchFamily="34" charset="0"/>
              </a:rPr>
              <a:t>кирпича в миллиметрах  </a:t>
            </a:r>
          </a:p>
          <a:p>
            <a:r>
              <a:rPr lang="ru-RU" sz="2000" dirty="0" smtClean="0">
                <a:latin typeface="Calibri" pitchFamily="34" charset="0"/>
              </a:rPr>
              <a:t>250 </a:t>
            </a:r>
            <a:r>
              <a:rPr lang="ru-RU" sz="2000" dirty="0">
                <a:latin typeface="Calibri" pitchFamily="34" charset="0"/>
              </a:rPr>
              <a:t>x 120 x 65 мм;</a:t>
            </a:r>
            <a:br>
              <a:rPr lang="ru-RU" sz="2000" dirty="0">
                <a:latin typeface="Calibri" pitchFamily="34" charset="0"/>
              </a:rPr>
            </a:br>
            <a:endParaRPr lang="ru-RU" sz="2000" dirty="0"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40646" y="1512165"/>
            <a:ext cx="38636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Calibri" pitchFamily="34" charset="0"/>
            </a:endParaRPr>
          </a:p>
          <a:p>
            <a:r>
              <a:rPr lang="ru-RU" dirty="0" smtClean="0">
                <a:latin typeface="Calibri" pitchFamily="34" charset="0"/>
              </a:rPr>
              <a:t/>
            </a:r>
            <a:br>
              <a:rPr lang="ru-RU" dirty="0" smtClean="0">
                <a:latin typeface="Calibri" pitchFamily="34" charset="0"/>
              </a:rPr>
            </a:br>
            <a:r>
              <a:rPr lang="ru-RU" dirty="0" smtClean="0">
                <a:latin typeface="Calibri" pitchFamily="34" charset="0"/>
              </a:rPr>
              <a:t/>
            </a:r>
            <a:br>
              <a:rPr lang="ru-RU" dirty="0" smtClean="0">
                <a:latin typeface="Calibri" pitchFamily="34" charset="0"/>
              </a:rPr>
            </a:br>
            <a:endParaRPr lang="ru-RU" dirty="0">
              <a:latin typeface="Calibri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5415" y="1762791"/>
            <a:ext cx="633670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itchFamily="34" charset="0"/>
              </a:rPr>
              <a:t>Размер </a:t>
            </a:r>
            <a:r>
              <a:rPr lang="ru-RU" sz="2000" dirty="0" smtClean="0">
                <a:latin typeface="Calibri" pitchFamily="34" charset="0"/>
              </a:rPr>
              <a:t>кирпича  в сантиметрах </a:t>
            </a:r>
          </a:p>
          <a:p>
            <a:r>
              <a:rPr lang="ru-RU" sz="2000" dirty="0" smtClean="0">
                <a:latin typeface="Calibri" pitchFamily="34" charset="0"/>
              </a:rPr>
              <a:t>25см </a:t>
            </a:r>
            <a:r>
              <a:rPr lang="ru-RU" sz="2000" dirty="0">
                <a:latin typeface="Calibri" pitchFamily="34" charset="0"/>
              </a:rPr>
              <a:t>x 12см x 6,5см</a:t>
            </a:r>
            <a:r>
              <a:rPr lang="ru-RU" sz="2000" dirty="0" smtClean="0">
                <a:latin typeface="Calibri" pitchFamily="34" charset="0"/>
              </a:rPr>
              <a:t>.</a:t>
            </a:r>
          </a:p>
          <a:p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0646" y="2620161"/>
            <a:ext cx="32444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alibri" pitchFamily="34" charset="0"/>
              </a:rPr>
              <a:t>Размер кирпича  </a:t>
            </a:r>
            <a:r>
              <a:rPr lang="ru-RU" sz="2000" dirty="0" smtClean="0">
                <a:latin typeface="Calibri" pitchFamily="34" charset="0"/>
              </a:rPr>
              <a:t>в метрах    </a:t>
            </a:r>
          </a:p>
          <a:p>
            <a:r>
              <a:rPr lang="ru-RU" sz="2000" dirty="0" smtClean="0">
                <a:latin typeface="Calibri" pitchFamily="34" charset="0"/>
              </a:rPr>
              <a:t> 0,25 </a:t>
            </a:r>
            <a:r>
              <a:rPr lang="ru-RU" sz="2000" dirty="0">
                <a:latin typeface="Calibri" pitchFamily="34" charset="0"/>
              </a:rPr>
              <a:t>x 0,12 x 0,065м.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3789040"/>
            <a:ext cx="479970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latin typeface="Calibri" pitchFamily="34" charset="0"/>
              </a:rPr>
              <a:t>Объем  </a:t>
            </a:r>
            <a:r>
              <a:rPr lang="ru-RU" sz="2400" i="1" dirty="0">
                <a:latin typeface="Calibri" pitchFamily="34" charset="0"/>
              </a:rPr>
              <a:t>кирпича </a:t>
            </a:r>
            <a:r>
              <a:rPr lang="ru-RU" sz="2400" dirty="0">
                <a:latin typeface="Calibri" pitchFamily="34" charset="0"/>
              </a:rPr>
              <a:t/>
            </a:r>
            <a:br>
              <a:rPr lang="ru-RU" sz="2400" dirty="0">
                <a:latin typeface="Calibri" pitchFamily="34" charset="0"/>
              </a:rPr>
            </a:b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i="1" dirty="0" smtClean="0">
                <a:latin typeface="Calibri" pitchFamily="34" charset="0"/>
              </a:rPr>
              <a:t>V</a:t>
            </a:r>
            <a:r>
              <a:rPr lang="ru-RU" i="1" dirty="0">
                <a:latin typeface="Calibri" pitchFamily="34" charset="0"/>
              </a:rPr>
              <a:t> = </a:t>
            </a:r>
            <a:r>
              <a:rPr lang="ru-RU" b="1" i="1" dirty="0">
                <a:latin typeface="Calibri" pitchFamily="34" charset="0"/>
              </a:rPr>
              <a:t>250 x 120 x 65</a:t>
            </a:r>
            <a:r>
              <a:rPr lang="ru-RU" i="1" dirty="0">
                <a:latin typeface="Calibri" pitchFamily="34" charset="0"/>
              </a:rPr>
              <a:t> = 1950000мм </a:t>
            </a:r>
            <a:r>
              <a:rPr lang="ru-RU" i="1" baseline="30000" dirty="0">
                <a:latin typeface="Calibri" pitchFamily="34" charset="0"/>
              </a:rPr>
              <a:t>3</a:t>
            </a:r>
            <a:r>
              <a:rPr lang="ru-RU" i="1" dirty="0">
                <a:latin typeface="Calibri" pitchFamily="34" charset="0"/>
              </a:rPr>
              <a:t>;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i="1" dirty="0" smtClean="0">
                <a:latin typeface="Calibri" pitchFamily="34" charset="0"/>
              </a:rPr>
              <a:t>V</a:t>
            </a:r>
            <a:r>
              <a:rPr lang="ru-RU" i="1" dirty="0">
                <a:latin typeface="Calibri" pitchFamily="34" charset="0"/>
              </a:rPr>
              <a:t> = </a:t>
            </a:r>
            <a:r>
              <a:rPr lang="ru-RU" b="1" i="1" dirty="0">
                <a:latin typeface="Calibri" pitchFamily="34" charset="0"/>
              </a:rPr>
              <a:t>0.25 x 0.12 x 0.065</a:t>
            </a:r>
            <a:r>
              <a:rPr lang="ru-RU" i="1" dirty="0">
                <a:latin typeface="Calibri" pitchFamily="34" charset="0"/>
              </a:rPr>
              <a:t> = 0.00195м </a:t>
            </a:r>
            <a:r>
              <a:rPr lang="ru-RU" i="1" baseline="30000" dirty="0">
                <a:latin typeface="Calibri" pitchFamily="34" charset="0"/>
              </a:rPr>
              <a:t>3</a:t>
            </a:r>
            <a:r>
              <a:rPr lang="ru-RU" i="1" dirty="0">
                <a:latin typeface="Calibri" pitchFamily="34" charset="0"/>
              </a:rPr>
              <a:t>;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r>
              <a:rPr lang="ru-RU" i="1" dirty="0" smtClean="0">
                <a:latin typeface="Calibri" pitchFamily="34" charset="0"/>
              </a:rPr>
              <a:t>V</a:t>
            </a:r>
            <a:r>
              <a:rPr lang="ru-RU" i="1" dirty="0">
                <a:latin typeface="Calibri" pitchFamily="34" charset="0"/>
              </a:rPr>
              <a:t> = </a:t>
            </a:r>
            <a:r>
              <a:rPr lang="ru-RU" b="1" i="1" dirty="0">
                <a:latin typeface="Calibri" pitchFamily="34" charset="0"/>
              </a:rPr>
              <a:t>0.00195м </a:t>
            </a:r>
            <a:r>
              <a:rPr lang="ru-RU" b="1" i="1" baseline="30000" dirty="0">
                <a:latin typeface="Calibri" pitchFamily="34" charset="0"/>
              </a:rPr>
              <a:t>3</a:t>
            </a:r>
            <a:r>
              <a:rPr lang="ru-RU" i="1" dirty="0">
                <a:latin typeface="Calibri" pitchFamily="34" charset="0"/>
              </a:rPr>
              <a:t>.</a:t>
            </a:r>
            <a:r>
              <a:rPr lang="ru-RU" dirty="0">
                <a:latin typeface="Calibri" pitchFamily="34" charset="0"/>
              </a:rPr>
              <a:t/>
            </a:r>
            <a:br>
              <a:rPr lang="ru-RU" dirty="0">
                <a:latin typeface="Calibri" pitchFamily="34" charset="0"/>
              </a:rPr>
            </a:b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88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851920" y="1442050"/>
            <a:ext cx="4867275" cy="1543050"/>
          </a:xfrm>
          <a:ln/>
        </p:spPr>
      </p:pic>
      <p:sp>
        <p:nvSpPr>
          <p:cNvPr id="5" name="Прямоугольник 4"/>
          <p:cNvSpPr/>
          <p:nvPr/>
        </p:nvSpPr>
        <p:spPr>
          <a:xfrm>
            <a:off x="1547664" y="548680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/>
                <a:ea typeface="Times New Roman"/>
              </a:rPr>
              <a:t>Какие ряды кладки вы знаете?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628800"/>
            <a:ext cx="2648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Тычковый ряд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9246" y="3493405"/>
            <a:ext cx="27558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/>
              <a:t>Ложковый</a:t>
            </a:r>
            <a:r>
              <a:rPr lang="ru-RU" sz="3200" dirty="0"/>
              <a:t> ряд</a:t>
            </a:r>
          </a:p>
        </p:txBody>
      </p:sp>
      <p:pic>
        <p:nvPicPr>
          <p:cNvPr id="8" name="Содержимое 3" descr="ложковый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139952" y="3456570"/>
            <a:ext cx="4464496" cy="2045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88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Как называется кладка из чередующихся тычковых и </a:t>
            </a:r>
            <a:r>
              <a:rPr lang="ru-RU" sz="3600" dirty="0" err="1"/>
              <a:t>ложковых</a:t>
            </a:r>
            <a:r>
              <a:rPr lang="ru-RU" sz="3600" dirty="0"/>
              <a:t> рядов?</a:t>
            </a:r>
          </a:p>
        </p:txBody>
      </p:sp>
      <p:pic>
        <p:nvPicPr>
          <p:cNvPr id="4" name="Содержимое 3" descr="odnoryadnaya-kirpichnaya-klad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4693" y="1772817"/>
            <a:ext cx="4295213" cy="2448272"/>
          </a:xfrm>
        </p:spPr>
      </p:pic>
      <p:sp>
        <p:nvSpPr>
          <p:cNvPr id="3" name="Прямоугольник 2"/>
          <p:cNvSpPr/>
          <p:nvPr/>
        </p:nvSpPr>
        <p:spPr>
          <a:xfrm>
            <a:off x="1115616" y="4581128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Однорядная </a:t>
            </a:r>
            <a:r>
              <a:rPr lang="ru-RU" sz="2400" dirty="0"/>
              <a:t>система перевязки </a:t>
            </a:r>
            <a:r>
              <a:rPr lang="ru-RU" sz="2400" dirty="0" smtClean="0"/>
              <a:t>швов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5437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Какой толщины бывают кирпичные стены?</a:t>
            </a: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268760"/>
            <a:ext cx="3072342" cy="2304256"/>
          </a:xfrm>
          <a:ln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211960" y="1412776"/>
            <a:ext cx="4320480" cy="483029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46705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dirty="0" smtClean="0"/>
              <a:t>Какие виды кладок вы знаете? 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1052736"/>
            <a:ext cx="8629938" cy="4176464"/>
          </a:xfrm>
          <a:ln/>
        </p:spPr>
      </p:pic>
    </p:spTree>
    <p:extLst>
      <p:ext uri="{BB962C8B-B14F-4D97-AF65-F5344CB8AC3E}">
        <p14:creationId xmlns:p14="http://schemas.microsoft.com/office/powerpoint/2010/main" val="122222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Задача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Вычислить необходимое количество кирпичей, для кладки стены площадью </a:t>
            </a:r>
            <a:r>
              <a:rPr lang="ru-RU" i="1" dirty="0"/>
              <a:t>1м</a:t>
            </a:r>
            <a:r>
              <a:rPr lang="ru-RU" i="1" baseline="30000" dirty="0"/>
              <a:t>2 </a:t>
            </a:r>
            <a:r>
              <a:rPr lang="ru-RU" dirty="0"/>
              <a:t>толщиной в один кирпич.</a:t>
            </a:r>
          </a:p>
        </p:txBody>
      </p:sp>
      <p:pic>
        <p:nvPicPr>
          <p:cNvPr id="4" name="Рисунок 3" descr="http://lib.convdocs.org/pars_docs/refs/196/195885/195885_html_m46b02d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2713" y="3723995"/>
            <a:ext cx="5616575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199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Arial" charset="0"/>
              <a:buAutoNum type="arabicParenR"/>
            </a:pPr>
            <a:r>
              <a:rPr lang="ru-RU" dirty="0"/>
              <a:t>1 x 1 x 0.25 = 0.25м</a:t>
            </a:r>
            <a:r>
              <a:rPr lang="ru-RU" baseline="30000" dirty="0"/>
              <a:t> 3</a:t>
            </a:r>
            <a:r>
              <a:rPr lang="ru-RU" dirty="0"/>
              <a:t> – объем кладки в один кирпич;</a:t>
            </a:r>
          </a:p>
          <a:p>
            <a:pPr marL="0" indent="0">
              <a:buNone/>
            </a:pPr>
            <a:r>
              <a:rPr lang="ru-RU" dirty="0"/>
              <a:t>2) 0,25м </a:t>
            </a:r>
            <a:r>
              <a:rPr lang="ru-RU" baseline="30000" dirty="0"/>
              <a:t>3</a:t>
            </a:r>
            <a:r>
              <a:rPr lang="ru-RU" dirty="0"/>
              <a:t> : 0,00195м </a:t>
            </a:r>
            <a:r>
              <a:rPr lang="ru-RU" baseline="30000" dirty="0"/>
              <a:t>3</a:t>
            </a:r>
            <a:r>
              <a:rPr lang="ru-RU" dirty="0"/>
              <a:t> = 128,2шт., т.е.129 кирпичей;</a:t>
            </a:r>
            <a:br>
              <a:rPr lang="ru-RU" dirty="0"/>
            </a:br>
            <a:endParaRPr lang="ru-RU" dirty="0"/>
          </a:p>
          <a:p>
            <a:pPr>
              <a:buFont typeface="Wingdings" pitchFamily="2" charset="2"/>
              <a:buNone/>
            </a:pPr>
            <a:r>
              <a:rPr lang="ru-RU" dirty="0"/>
              <a:t>Ответ: 129 кирпичей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905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Самостоятельная работа в подгруппах (бригадах)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ru-RU" sz="40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Права и обязанности бригад</a:t>
            </a:r>
            <a:endParaRPr lang="ru-RU" sz="2000" dirty="0">
              <a:latin typeface="Arial" pitchFamily="34" charset="0"/>
            </a:endParaRPr>
          </a:p>
          <a:p>
            <a:pPr marL="0" lvl="0" indent="0" eaLnBrk="0" hangingPunct="0">
              <a:buNone/>
            </a:pPr>
            <a:r>
              <a:rPr lang="ru-RU" sz="40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Права: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общаться друг с другом;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пользоваться формулами;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пользоваться калькулятором;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задавать вопросы;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на собственную точку зрения;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Право на проявление фантазии и творческого подхода.</a:t>
            </a:r>
            <a:endParaRPr lang="ru-RU" sz="2000" dirty="0">
              <a:latin typeface="Arial" pitchFamily="34" charset="0"/>
            </a:endParaRPr>
          </a:p>
          <a:p>
            <a:pPr marL="0" lvl="0" indent="0" eaLnBrk="0" hangingPunct="0">
              <a:buNone/>
            </a:pPr>
            <a:r>
              <a:rPr lang="ru-RU" sz="40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Обязанности:</a:t>
            </a:r>
            <a:endParaRPr lang="ru-RU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Обязаны соблюдать последовательность решения  задач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Обязаны работать в команде;</a:t>
            </a:r>
            <a:endParaRPr lang="ru-RU" sz="2000" dirty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Обязаны проявлять эстетичность и аккуратность.</a:t>
            </a:r>
            <a:endParaRPr lang="ru-RU" sz="2000" dirty="0">
              <a:latin typeface="Arial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10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08912" cy="4320480"/>
          </a:xfrm>
        </p:spPr>
        <p:txBody>
          <a:bodyPr>
            <a:normAutofit/>
          </a:bodyPr>
          <a:lstStyle/>
          <a:p>
            <a:pPr marL="0" indent="0">
              <a:buFont typeface="Wingdings" pitchFamily="2" charset="2"/>
              <a:buNone/>
            </a:pPr>
            <a:endParaRPr lang="ru-RU" sz="2400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sz="2400" dirty="0" smtClean="0">
                <a:latin typeface="Arial" charset="0"/>
              </a:rPr>
              <a:t>1) Вычислить </a:t>
            </a:r>
            <a:r>
              <a:rPr lang="ru-RU" sz="2400" dirty="0">
                <a:latin typeface="Arial" charset="0"/>
              </a:rPr>
              <a:t>необходимое количество кирпичей, для кладки стены площадью 1м</a:t>
            </a:r>
            <a:r>
              <a:rPr lang="en-US" sz="2400" dirty="0">
                <a:latin typeface="Arial" charset="0"/>
              </a:rPr>
              <a:t>²</a:t>
            </a:r>
            <a:r>
              <a:rPr lang="ru-RU" sz="2400" dirty="0">
                <a:latin typeface="Arial" charset="0"/>
              </a:rPr>
              <a:t>  толщиной в два  кирпича?</a:t>
            </a:r>
            <a:br>
              <a:rPr lang="ru-RU" sz="2400" dirty="0">
                <a:latin typeface="Arial" charset="0"/>
              </a:rPr>
            </a:br>
            <a:endParaRPr lang="ru-RU" sz="2400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dirty="0">
                <a:latin typeface="Arial" charset="0"/>
              </a:rPr>
              <a:t> </a:t>
            </a:r>
            <a:endParaRPr lang="ru-RU" sz="2400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sz="2400" dirty="0" smtClean="0">
                <a:latin typeface="Arial" charset="0"/>
              </a:rPr>
              <a:t>2) Вычислить </a:t>
            </a:r>
            <a:r>
              <a:rPr lang="ru-RU" sz="2400" dirty="0">
                <a:latin typeface="Arial" charset="0"/>
              </a:rPr>
              <a:t>необходимое количество кирпичей, для кладки стены площадью 1м</a:t>
            </a:r>
            <a:r>
              <a:rPr lang="en-US" sz="2400" dirty="0">
                <a:latin typeface="Arial" charset="0"/>
              </a:rPr>
              <a:t>²</a:t>
            </a:r>
            <a:r>
              <a:rPr lang="ru-RU" sz="2400" dirty="0">
                <a:latin typeface="Arial" charset="0"/>
              </a:rPr>
              <a:t>  толщиной в два с половиной  кирпича?</a:t>
            </a:r>
            <a:br>
              <a:rPr lang="ru-RU" sz="2400" dirty="0">
                <a:latin typeface="Arial" charset="0"/>
              </a:rPr>
            </a:br>
            <a:endParaRPr lang="ru-RU" sz="2400" dirty="0">
              <a:latin typeface="Arial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851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Самопроверка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Font typeface="Wingdings" pitchFamily="2" charset="2"/>
              <a:buNone/>
            </a:pPr>
            <a:endParaRPr lang="ru-RU" sz="2800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sz="2800" dirty="0" smtClean="0">
                <a:latin typeface="Arial" charset="0"/>
              </a:rPr>
              <a:t>1) Вычислить </a:t>
            </a:r>
            <a:r>
              <a:rPr lang="ru-RU" sz="2800" dirty="0">
                <a:latin typeface="Arial" charset="0"/>
              </a:rPr>
              <a:t>необходимое количество кирпичей, для кладки стены площадью 1м</a:t>
            </a:r>
            <a:r>
              <a:rPr lang="en-US" sz="2800" dirty="0">
                <a:latin typeface="Arial" charset="0"/>
              </a:rPr>
              <a:t>²</a:t>
            </a:r>
            <a:r>
              <a:rPr lang="ru-RU" sz="2800" dirty="0">
                <a:latin typeface="Arial" charset="0"/>
              </a:rPr>
              <a:t>  толщиной в два  кирпича?</a:t>
            </a:r>
            <a:br>
              <a:rPr lang="ru-RU" sz="2800" dirty="0">
                <a:latin typeface="Arial" charset="0"/>
              </a:rPr>
            </a:br>
            <a:endParaRPr lang="ru-RU" sz="2800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dirty="0">
                <a:latin typeface="Arial" charset="0"/>
              </a:rPr>
              <a:t>Решение: 1) 1 x 1 x 0.51 = 0,51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 – объем кладки в два кирпича</a:t>
            </a:r>
          </a:p>
          <a:p>
            <a:pPr marL="0" indent="0">
              <a:buFont typeface="Wingdings" pitchFamily="2" charset="2"/>
              <a:buNone/>
            </a:pPr>
            <a:r>
              <a:rPr lang="ru-RU" dirty="0">
                <a:latin typeface="Arial" charset="0"/>
              </a:rPr>
              <a:t> 2) 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0,51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  : 0,00195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  = 261,538шт., т.е. 262 </a:t>
            </a:r>
            <a:r>
              <a:rPr lang="ru-RU" dirty="0" smtClean="0">
                <a:latin typeface="Arial" charset="0"/>
              </a:rPr>
              <a:t>кирпича</a:t>
            </a:r>
          </a:p>
          <a:p>
            <a:pPr marL="0" indent="0">
              <a:buFont typeface="Wingdings" pitchFamily="2" charset="2"/>
              <a:buNone/>
            </a:pPr>
            <a:r>
              <a:rPr lang="ru-RU" dirty="0" smtClean="0">
                <a:latin typeface="Arial" charset="0"/>
              </a:rPr>
              <a:t>Ответ: 262 кирпича </a:t>
            </a:r>
            <a:endParaRPr lang="ru-RU" dirty="0">
              <a:latin typeface="Arial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56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Самопроверка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Font typeface="Wingdings" pitchFamily="2" charset="2"/>
              <a:buNone/>
            </a:pPr>
            <a:r>
              <a:rPr lang="ru-RU" dirty="0" smtClean="0">
                <a:latin typeface="Arial" charset="0"/>
              </a:rPr>
              <a:t>2) Вычислить </a:t>
            </a:r>
            <a:r>
              <a:rPr lang="ru-RU" dirty="0">
                <a:latin typeface="Arial" charset="0"/>
              </a:rPr>
              <a:t>необходимое количество кирпичей, для кладки стены площадью 1м</a:t>
            </a:r>
            <a:r>
              <a:rPr lang="en-US" dirty="0">
                <a:latin typeface="Arial" charset="0"/>
              </a:rPr>
              <a:t>²</a:t>
            </a:r>
            <a:r>
              <a:rPr lang="ru-RU" dirty="0">
                <a:latin typeface="Arial" charset="0"/>
              </a:rPr>
              <a:t>  толщиной в два с половиной  кирпича?</a:t>
            </a:r>
            <a:br>
              <a:rPr lang="ru-RU" dirty="0">
                <a:latin typeface="Arial" charset="0"/>
              </a:rPr>
            </a:br>
            <a:endParaRPr lang="ru-RU" dirty="0">
              <a:latin typeface="Arial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dirty="0">
                <a:latin typeface="Arial" charset="0"/>
              </a:rPr>
              <a:t>Решение: 1) </a:t>
            </a:r>
            <a:r>
              <a:rPr lang="ru-RU" dirty="0" smtClean="0">
                <a:latin typeface="Arial" charset="0"/>
              </a:rPr>
              <a:t> </a:t>
            </a:r>
            <a:r>
              <a:rPr lang="ru-RU" dirty="0">
                <a:latin typeface="Arial" charset="0"/>
              </a:rPr>
              <a:t>1 x 1 x 0.64 = 0,64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  – объем кладки в два с половиной кирпича;</a:t>
            </a:r>
            <a:br>
              <a:rPr lang="ru-RU" dirty="0">
                <a:latin typeface="Arial" charset="0"/>
              </a:rPr>
            </a:br>
            <a:r>
              <a:rPr lang="ru-RU" dirty="0">
                <a:latin typeface="Arial" charset="0"/>
              </a:rPr>
              <a:t/>
            </a:r>
            <a:br>
              <a:rPr lang="ru-RU" dirty="0">
                <a:latin typeface="Arial" charset="0"/>
              </a:rPr>
            </a:br>
            <a:r>
              <a:rPr lang="ru-RU" dirty="0">
                <a:latin typeface="Arial" charset="0"/>
              </a:rPr>
              <a:t>2) 0,64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 : 0,00195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</a:rPr>
              <a:t>  = 328,205 шт., т.е. 329 кирпичей</a:t>
            </a:r>
            <a:r>
              <a:rPr lang="ru-RU" dirty="0" smtClean="0">
                <a:latin typeface="Arial" charset="0"/>
              </a:rPr>
              <a:t>.</a:t>
            </a:r>
          </a:p>
          <a:p>
            <a:pPr marL="0" indent="0">
              <a:buFont typeface="Wingdings" pitchFamily="2" charset="2"/>
              <a:buNone/>
            </a:pPr>
            <a:r>
              <a:rPr lang="ru-RU" dirty="0" smtClean="0">
                <a:latin typeface="Arial" charset="0"/>
              </a:rPr>
              <a:t>Ответ: 329 кирпичей </a:t>
            </a:r>
            <a:r>
              <a:rPr lang="ru-RU" dirty="0">
                <a:latin typeface="Arial" charset="0"/>
              </a:rPr>
              <a:t/>
            </a:r>
            <a:br>
              <a:rPr lang="ru-RU" dirty="0">
                <a:latin typeface="Arial" charset="0"/>
              </a:rPr>
            </a:br>
            <a:r>
              <a:rPr lang="ru-RU" dirty="0">
                <a:latin typeface="Arial" charset="0"/>
              </a:rPr>
              <a:t/>
            </a:r>
            <a:br>
              <a:rPr lang="ru-RU" dirty="0">
                <a:latin typeface="Arial" charset="0"/>
              </a:rPr>
            </a:br>
            <a:endParaRPr lang="ru-RU" dirty="0">
              <a:latin typeface="Arial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828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tabLst>
                <a:tab pos="4659313" algn="l"/>
              </a:tabLst>
            </a:pPr>
            <a:r>
              <a:rPr lang="ru-RU" dirty="0">
                <a:latin typeface="Arial" charset="0"/>
              </a:rPr>
              <a:t>Необходимо выполнить кирпичную кладку стен толщиной 2,5 кирпича по однорядной системе перевязке швов под расшивку дома размером 12*10 м при высоте 3 м.</a:t>
            </a:r>
          </a:p>
          <a:p>
            <a:pPr marL="0" indent="0">
              <a:buFont typeface="Wingdings" pitchFamily="2" charset="2"/>
              <a:buNone/>
              <a:tabLst>
                <a:tab pos="4659313" algn="l"/>
              </a:tabLst>
            </a:pPr>
            <a:r>
              <a:rPr lang="ru-RU" dirty="0">
                <a:latin typeface="Arial" charset="0"/>
              </a:rPr>
              <a:t>Определите объем работ и рассчитайте потребность в материалах при расходе кирпича на 1 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  <a:cs typeface="Calibri" pitchFamily="34" charset="0"/>
              </a:rPr>
              <a:t>-394 </a:t>
            </a:r>
            <a:r>
              <a:rPr lang="ru-RU" dirty="0" err="1">
                <a:latin typeface="Arial" charset="0"/>
                <a:cs typeface="Calibri" pitchFamily="34" charset="0"/>
              </a:rPr>
              <a:t>шт</a:t>
            </a:r>
            <a:r>
              <a:rPr lang="ru-RU" dirty="0">
                <a:latin typeface="Arial" charset="0"/>
                <a:cs typeface="Calibri" pitchFamily="34" charset="0"/>
              </a:rPr>
              <a:t>, раствора- 0,24 </a:t>
            </a:r>
            <a:r>
              <a:rPr lang="ru-RU" dirty="0">
                <a:latin typeface="Arial" charset="0"/>
              </a:rPr>
              <a:t>м</a:t>
            </a:r>
            <a:r>
              <a:rPr lang="en-US" dirty="0">
                <a:latin typeface="Arial" charset="0"/>
                <a:cs typeface="Calibri" pitchFamily="34" charset="0"/>
              </a:rPr>
              <a:t>³</a:t>
            </a:r>
            <a:r>
              <a:rPr lang="ru-RU" dirty="0">
                <a:latin typeface="Arial" charset="0"/>
                <a:cs typeface="Calibri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69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76672"/>
            <a:ext cx="8204334" cy="609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6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Words>386</Words>
  <Application>Microsoft Office PowerPoint</Application>
  <PresentationFormat>Экран (4:3)</PresentationFormat>
  <Paragraphs>89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МИНИСТЕРСТВО ОБРАЗОВАНИЯ И НАУКИ РЕСПУБЛИКИ ХАКАСИЯ ГОСУДАРСТВЕННОЕ БЮДЖЕТНОЕ ПРОФЕССИОНАЛЬНОЕ ОБРАЗОВАТЕЛЬНОЕ УЧРЕЖДЕНИЕ  «ПРОФЕССИОНАЛЬНОЕ УЧИЛИЩЕ №18»  </vt:lpstr>
      <vt:lpstr>  Тема: Объем прямоугольного параллелепипеда</vt:lpstr>
      <vt:lpstr>Презентация PowerPoint</vt:lpstr>
      <vt:lpstr>Цель урока: </vt:lpstr>
      <vt:lpstr>Задачи:  </vt:lpstr>
      <vt:lpstr>Фронтальный опрос </vt:lpstr>
      <vt:lpstr>Объем прямоугольного параллелепипеда</vt:lpstr>
      <vt:lpstr>Размеры и грани кирпича</vt:lpstr>
      <vt:lpstr>Презентация PowerPoint</vt:lpstr>
      <vt:lpstr> </vt:lpstr>
      <vt:lpstr>Как называется кладка из чередующихся тычковых и ложковых рядов?</vt:lpstr>
      <vt:lpstr>Какой толщины бывают кирпичные стены?</vt:lpstr>
      <vt:lpstr>Какие виды кладок вы знаете? </vt:lpstr>
      <vt:lpstr>Задача 1</vt:lpstr>
      <vt:lpstr>Решение: </vt:lpstr>
      <vt:lpstr>Самостоятельная работа в подгруппах (бригадах)</vt:lpstr>
      <vt:lpstr>Задачи </vt:lpstr>
      <vt:lpstr>Самопроверка </vt:lpstr>
      <vt:lpstr>Самопроверка </vt:lpstr>
      <vt:lpstr>Домашнее задание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задач по теме:  Объем прямоугольного параллелепипеда</dc:title>
  <dc:creator>User</dc:creator>
  <cp:lastModifiedBy>Ангелина</cp:lastModifiedBy>
  <cp:revision>23</cp:revision>
  <dcterms:created xsi:type="dcterms:W3CDTF">2025-03-03T03:43:14Z</dcterms:created>
  <dcterms:modified xsi:type="dcterms:W3CDTF">2025-03-05T04:45:27Z</dcterms:modified>
</cp:coreProperties>
</file>